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752" r:id="rId2"/>
  </p:sldMasterIdLst>
  <p:notesMasterIdLst>
    <p:notesMasterId r:id="rId112"/>
  </p:notesMasterIdLst>
  <p:handoutMasterIdLst>
    <p:handoutMasterId r:id="rId113"/>
  </p:handoutMasterIdLst>
  <p:sldIdLst>
    <p:sldId id="892" r:id="rId3"/>
    <p:sldId id="893" r:id="rId4"/>
    <p:sldId id="906" r:id="rId5"/>
    <p:sldId id="901" r:id="rId6"/>
    <p:sldId id="905" r:id="rId7"/>
    <p:sldId id="904" r:id="rId8"/>
    <p:sldId id="903" r:id="rId9"/>
    <p:sldId id="907" r:id="rId10"/>
    <p:sldId id="908" r:id="rId11"/>
    <p:sldId id="909" r:id="rId12"/>
    <p:sldId id="911" r:id="rId13"/>
    <p:sldId id="910" r:id="rId14"/>
    <p:sldId id="912" r:id="rId15"/>
    <p:sldId id="913" r:id="rId16"/>
    <p:sldId id="914" r:id="rId17"/>
    <p:sldId id="861" r:id="rId18"/>
    <p:sldId id="862" r:id="rId19"/>
    <p:sldId id="863" r:id="rId20"/>
    <p:sldId id="865" r:id="rId21"/>
    <p:sldId id="866" r:id="rId22"/>
    <p:sldId id="868" r:id="rId23"/>
    <p:sldId id="869" r:id="rId24"/>
    <p:sldId id="871" r:id="rId25"/>
    <p:sldId id="872" r:id="rId26"/>
    <p:sldId id="873" r:id="rId27"/>
    <p:sldId id="894" r:id="rId28"/>
    <p:sldId id="915" r:id="rId29"/>
    <p:sldId id="916" r:id="rId30"/>
    <p:sldId id="919" r:id="rId31"/>
    <p:sldId id="918" r:id="rId32"/>
    <p:sldId id="917" r:id="rId33"/>
    <p:sldId id="920" r:id="rId34"/>
    <p:sldId id="921" r:id="rId35"/>
    <p:sldId id="922" r:id="rId36"/>
    <p:sldId id="923" r:id="rId37"/>
    <p:sldId id="927" r:id="rId38"/>
    <p:sldId id="926" r:id="rId39"/>
    <p:sldId id="988" r:id="rId40"/>
    <p:sldId id="987" r:id="rId41"/>
    <p:sldId id="990" r:id="rId42"/>
    <p:sldId id="989" r:id="rId43"/>
    <p:sldId id="925" r:id="rId44"/>
    <p:sldId id="924" r:id="rId45"/>
    <p:sldId id="941" r:id="rId46"/>
    <p:sldId id="930" r:id="rId47"/>
    <p:sldId id="929" r:id="rId48"/>
    <p:sldId id="928" r:id="rId49"/>
    <p:sldId id="931" r:id="rId50"/>
    <p:sldId id="932" r:id="rId51"/>
    <p:sldId id="933" r:id="rId52"/>
    <p:sldId id="934" r:id="rId53"/>
    <p:sldId id="935" r:id="rId54"/>
    <p:sldId id="936" r:id="rId55"/>
    <p:sldId id="939" r:id="rId56"/>
    <p:sldId id="938" r:id="rId57"/>
    <p:sldId id="937" r:id="rId58"/>
    <p:sldId id="940" r:id="rId59"/>
    <p:sldId id="944" r:id="rId60"/>
    <p:sldId id="943" r:id="rId61"/>
    <p:sldId id="942" r:id="rId62"/>
    <p:sldId id="945" r:id="rId63"/>
    <p:sldId id="949" r:id="rId64"/>
    <p:sldId id="948" r:id="rId65"/>
    <p:sldId id="947" r:id="rId66"/>
    <p:sldId id="946" r:id="rId67"/>
    <p:sldId id="952" r:id="rId68"/>
    <p:sldId id="951" r:id="rId69"/>
    <p:sldId id="950" r:id="rId70"/>
    <p:sldId id="956" r:id="rId71"/>
    <p:sldId id="955" r:id="rId72"/>
    <p:sldId id="954" r:id="rId73"/>
    <p:sldId id="953" r:id="rId74"/>
    <p:sldId id="958" r:id="rId75"/>
    <p:sldId id="957" r:id="rId76"/>
    <p:sldId id="961" r:id="rId77"/>
    <p:sldId id="960" r:id="rId78"/>
    <p:sldId id="959" r:id="rId79"/>
    <p:sldId id="962" r:id="rId80"/>
    <p:sldId id="964" r:id="rId81"/>
    <p:sldId id="963" r:id="rId82"/>
    <p:sldId id="969" r:id="rId83"/>
    <p:sldId id="968" r:id="rId84"/>
    <p:sldId id="967" r:id="rId85"/>
    <p:sldId id="966" r:id="rId86"/>
    <p:sldId id="965" r:id="rId87"/>
    <p:sldId id="971" r:id="rId88"/>
    <p:sldId id="970" r:id="rId89"/>
    <p:sldId id="992" r:id="rId90"/>
    <p:sldId id="994" r:id="rId91"/>
    <p:sldId id="993" r:id="rId92"/>
    <p:sldId id="991" r:id="rId93"/>
    <p:sldId id="995" r:id="rId94"/>
    <p:sldId id="975" r:id="rId95"/>
    <p:sldId id="974" r:id="rId96"/>
    <p:sldId id="973" r:id="rId97"/>
    <p:sldId id="972" r:id="rId98"/>
    <p:sldId id="978" r:id="rId99"/>
    <p:sldId id="977" r:id="rId100"/>
    <p:sldId id="976" r:id="rId101"/>
    <p:sldId id="981" r:id="rId102"/>
    <p:sldId id="980" r:id="rId103"/>
    <p:sldId id="979" r:id="rId104"/>
    <p:sldId id="982" r:id="rId105"/>
    <p:sldId id="983" r:id="rId106"/>
    <p:sldId id="986" r:id="rId107"/>
    <p:sldId id="900" r:id="rId108"/>
    <p:sldId id="998" r:id="rId109"/>
    <p:sldId id="997" r:id="rId110"/>
    <p:sldId id="984" r:id="rId111"/>
  </p:sldIdLst>
  <p:sldSz cx="9144000" cy="6858000" type="screen4x3"/>
  <p:notesSz cx="6669088" cy="9928225"/>
  <p:defaultTextStyle>
    <a:defPPr>
      <a:defRPr lang="zh-CN"/>
    </a:defPPr>
    <a:lvl1pPr algn="l" rtl="0" eaLnBrk="0" fontAlgn="base" hangingPunct="0">
      <a:spcBef>
        <a:spcPct val="0"/>
      </a:spcBef>
      <a:spcAft>
        <a:spcPct val="0"/>
      </a:spcAft>
      <a:defRPr sz="2800" b="1" kern="1200">
        <a:solidFill>
          <a:schemeClr val="tx1"/>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2800" b="1"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2800" b="1"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2800" b="1"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2800" b="1"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2800" b="1"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2800" b="1"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2800" b="1"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2800" b="1" kern="1200">
        <a:solidFill>
          <a:schemeClr val="tx1"/>
        </a:solidFill>
        <a:latin typeface="楷体_GB2312" pitchFamily="49" charset="-122"/>
        <a:ea typeface="楷体_GB2312" pitchFamily="49"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inhong"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CCFF"/>
    <a:srgbClr val="CCFFCC"/>
    <a:srgbClr val="33CCCC"/>
    <a:srgbClr val="CCFFFF"/>
    <a:srgbClr val="CC0000"/>
    <a:srgbClr val="01457D"/>
    <a:srgbClr val="99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93" autoAdjust="0"/>
    <p:restoredTop sz="72268" autoAdjust="0"/>
  </p:normalViewPr>
  <p:slideViewPr>
    <p:cSldViewPr>
      <p:cViewPr>
        <p:scale>
          <a:sx n="100" d="100"/>
          <a:sy n="100" d="100"/>
        </p:scale>
        <p:origin x="-1830" y="-312"/>
      </p:cViewPr>
      <p:guideLst>
        <p:guide orient="horz" pos="2160"/>
        <p:guide pos="2880"/>
      </p:guideLst>
    </p:cSldViewPr>
  </p:slideViewPr>
  <p:outlineViewPr>
    <p:cViewPr>
      <p:scale>
        <a:sx n="33" d="100"/>
        <a:sy n="33" d="100"/>
      </p:scale>
      <p:origin x="0" y="1314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1896"/>
    </p:cViewPr>
  </p:sorterViewPr>
  <p:notesViewPr>
    <p:cSldViewPr>
      <p:cViewPr varScale="1">
        <p:scale>
          <a:sx n="76" d="100"/>
          <a:sy n="76" d="100"/>
        </p:scale>
        <p:origin x="-4020" y="-114"/>
      </p:cViewPr>
      <p:guideLst>
        <p:guide orient="horz" pos="3127"/>
        <p:guide pos="2101"/>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8" Type="http://schemas.openxmlformats.org/officeDocument/2006/relationships/slide" Target="slides/slide20.xml"/><Relationship Id="rId13" Type="http://schemas.openxmlformats.org/officeDocument/2006/relationships/slide" Target="slides/slide58.xml"/><Relationship Id="rId3" Type="http://schemas.openxmlformats.org/officeDocument/2006/relationships/slide" Target="slides/slide4.xml"/><Relationship Id="rId7" Type="http://schemas.openxmlformats.org/officeDocument/2006/relationships/slide" Target="slides/slide18.xml"/><Relationship Id="rId12" Type="http://schemas.openxmlformats.org/officeDocument/2006/relationships/slide" Target="slides/slide26.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25.xml"/><Relationship Id="rId5" Type="http://schemas.openxmlformats.org/officeDocument/2006/relationships/slide" Target="slides/slide6.xml"/><Relationship Id="rId15" Type="http://schemas.openxmlformats.org/officeDocument/2006/relationships/slide" Target="slides/slide93.xml"/><Relationship Id="rId10" Type="http://schemas.openxmlformats.org/officeDocument/2006/relationships/slide" Target="slides/slide24.xml"/><Relationship Id="rId4" Type="http://schemas.openxmlformats.org/officeDocument/2006/relationships/slide" Target="slides/slide5.xml"/><Relationship Id="rId9" Type="http://schemas.openxmlformats.org/officeDocument/2006/relationships/slide" Target="slides/slide23.xml"/><Relationship Id="rId14" Type="http://schemas.openxmlformats.org/officeDocument/2006/relationships/slide" Target="slides/slide6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8-19T18:16:38.233"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kumimoji="1" sz="1200">
                <a:solidFill>
                  <a:schemeClr val="tx2"/>
                </a:solidFill>
                <a:latin typeface="Times New Roman" pitchFamily="18" charset="0"/>
                <a:ea typeface="宋体" pitchFamily="2" charset="-122"/>
              </a:defRPr>
            </a:lvl1pPr>
          </a:lstStyle>
          <a:p>
            <a:pPr>
              <a:defRPr/>
            </a:pPr>
            <a:endParaRPr lang="en-US" altLang="zh-CN"/>
          </a:p>
        </p:txBody>
      </p:sp>
      <p:sp>
        <p:nvSpPr>
          <p:cNvPr id="11267"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kumimoji="1" sz="1200">
                <a:solidFill>
                  <a:schemeClr val="tx2"/>
                </a:solidFill>
                <a:latin typeface="Times New Roman" pitchFamily="18" charset="0"/>
                <a:ea typeface="宋体" pitchFamily="2" charset="-122"/>
              </a:defRPr>
            </a:lvl1pPr>
          </a:lstStyle>
          <a:p>
            <a:pPr>
              <a:defRPr/>
            </a:pPr>
            <a:endParaRPr lang="en-US" altLang="zh-CN"/>
          </a:p>
        </p:txBody>
      </p:sp>
      <p:sp>
        <p:nvSpPr>
          <p:cNvPr id="11268" name="Rectangle 4"/>
          <p:cNvSpPr>
            <a:spLocks noGrp="1" noChangeArrowheads="1"/>
          </p:cNvSpPr>
          <p:nvPr>
            <p:ph type="ftr" sz="quarter" idx="2"/>
          </p:nvPr>
        </p:nvSpPr>
        <p:spPr bwMode="auto">
          <a:xfrm>
            <a:off x="0" y="9431338"/>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solidFill>
                  <a:schemeClr val="tx2"/>
                </a:solidFill>
                <a:latin typeface="Times New Roman" pitchFamily="18" charset="0"/>
                <a:ea typeface="宋体" pitchFamily="2" charset="-122"/>
              </a:defRPr>
            </a:lvl1pPr>
          </a:lstStyle>
          <a:p>
            <a:pPr>
              <a:defRPr/>
            </a:pPr>
            <a:endParaRPr lang="en-US" altLang="zh-CN"/>
          </a:p>
        </p:txBody>
      </p:sp>
      <p:sp>
        <p:nvSpPr>
          <p:cNvPr id="11269" name="Rectangle 5"/>
          <p:cNvSpPr>
            <a:spLocks noGrp="1" noChangeArrowheads="1"/>
          </p:cNvSpPr>
          <p:nvPr>
            <p:ph type="sldNum" sz="quarter" idx="3"/>
          </p:nvPr>
        </p:nvSpPr>
        <p:spPr bwMode="auto">
          <a:xfrm>
            <a:off x="3779838" y="9431338"/>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solidFill>
                  <a:schemeClr val="tx2"/>
                </a:solidFill>
                <a:latin typeface="Times New Roman" pitchFamily="18" charset="0"/>
                <a:ea typeface="宋体" pitchFamily="2" charset="-122"/>
              </a:defRPr>
            </a:lvl1pPr>
          </a:lstStyle>
          <a:p>
            <a:pPr>
              <a:defRPr/>
            </a:pPr>
            <a:fld id="{71B078DB-31DB-41BC-AE24-6C1BA616B80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eaLnBrk="1" hangingPunct="1">
              <a:spcBef>
                <a:spcPct val="0"/>
              </a:spcBef>
              <a:defRPr kumimoji="1" sz="1200">
                <a:solidFill>
                  <a:schemeClr val="bg1"/>
                </a:solidFill>
                <a:latin typeface="Times New Roman" pitchFamily="18" charset="0"/>
                <a:ea typeface="黑体" pitchFamily="2" charset="-122"/>
              </a:defRPr>
            </a:lvl1pPr>
          </a:lstStyle>
          <a:p>
            <a:pPr>
              <a:defRPr/>
            </a:pPr>
            <a:endParaRPr lang="en-US" altLang="zh-CN"/>
          </a:p>
        </p:txBody>
      </p:sp>
      <p:sp>
        <p:nvSpPr>
          <p:cNvPr id="25603" name="Rectangle 3"/>
          <p:cNvSpPr>
            <a:spLocks noGrp="1" noChangeArrowheads="1"/>
          </p:cNvSpPr>
          <p:nvPr>
            <p:ph type="dt"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spcBef>
                <a:spcPct val="0"/>
              </a:spcBef>
              <a:defRPr kumimoji="1" sz="1200">
                <a:solidFill>
                  <a:schemeClr val="bg1"/>
                </a:solidFill>
                <a:latin typeface="Times New Roman" pitchFamily="18" charset="0"/>
                <a:ea typeface="黑体" pitchFamily="2" charset="-122"/>
              </a:defRPr>
            </a:lvl1pPr>
          </a:lstStyle>
          <a:p>
            <a:pPr>
              <a:defRPr/>
            </a:pPr>
            <a:endParaRPr lang="en-US" altLang="zh-CN"/>
          </a:p>
        </p:txBody>
      </p:sp>
      <p:sp>
        <p:nvSpPr>
          <p:cNvPr id="54276"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889000" y="4716463"/>
            <a:ext cx="4891088" cy="446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5606" name="Rectangle 6"/>
          <p:cNvSpPr>
            <a:spLocks noGrp="1" noChangeArrowheads="1"/>
          </p:cNvSpPr>
          <p:nvPr>
            <p:ph type="ftr" sz="quarter" idx="4"/>
          </p:nvPr>
        </p:nvSpPr>
        <p:spPr bwMode="auto">
          <a:xfrm>
            <a:off x="0" y="9431338"/>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kumimoji="1" sz="1200">
                <a:solidFill>
                  <a:schemeClr val="bg1"/>
                </a:solidFill>
                <a:latin typeface="Times New Roman" pitchFamily="18" charset="0"/>
                <a:ea typeface="黑体" pitchFamily="2" charset="-122"/>
              </a:defRPr>
            </a:lvl1pPr>
          </a:lstStyle>
          <a:p>
            <a:pPr>
              <a:defRPr/>
            </a:pPr>
            <a:endParaRPr lang="en-US" altLang="zh-CN"/>
          </a:p>
        </p:txBody>
      </p:sp>
      <p:sp>
        <p:nvSpPr>
          <p:cNvPr id="25607" name="Rectangle 7"/>
          <p:cNvSpPr>
            <a:spLocks noGrp="1" noChangeArrowheads="1"/>
          </p:cNvSpPr>
          <p:nvPr>
            <p:ph type="sldNum" sz="quarter" idx="5"/>
          </p:nvPr>
        </p:nvSpPr>
        <p:spPr bwMode="auto">
          <a:xfrm>
            <a:off x="3779838" y="9431338"/>
            <a:ext cx="28892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solidFill>
                  <a:schemeClr val="bg1"/>
                </a:solidFill>
                <a:latin typeface="Times New Roman" pitchFamily="18" charset="0"/>
                <a:ea typeface="黑体" pitchFamily="49" charset="-122"/>
              </a:defRPr>
            </a:lvl1pPr>
          </a:lstStyle>
          <a:p>
            <a:pPr>
              <a:defRPr/>
            </a:pPr>
            <a:fld id="{642AE884-E36D-4533-AB72-0DFD1543620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p:spPr>
        <p:txBody>
          <a:bodyPr/>
          <a:lstStyle/>
          <a:p>
            <a:endParaRPr lang="zh-CN" altLang="en-US" smtClean="0"/>
          </a:p>
        </p:txBody>
      </p:sp>
      <p:sp>
        <p:nvSpPr>
          <p:cNvPr id="55300" name="灯片编号占位符 3"/>
          <p:cNvSpPr>
            <a:spLocks noGrp="1"/>
          </p:cNvSpPr>
          <p:nvPr>
            <p:ph type="sldNum" sz="quarter" idx="5"/>
          </p:nvPr>
        </p:nvSpPr>
        <p:spPr>
          <a:noFill/>
        </p:spPr>
        <p:txBody>
          <a:bodyPr/>
          <a:lstStyle/>
          <a:p>
            <a:fld id="{CA4FA9AE-89C2-4D86-B638-E0C02486A195}" type="slidenum">
              <a:rPr lang="en-US" altLang="zh-CN" smtClean="0"/>
              <a:pPr/>
              <a:t>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D636F3D2-6E52-46F5-AD30-B175A469D99D}" type="slidenum">
              <a:rPr kumimoji="1" lang="en-US" altLang="zh-CN" sz="1200">
                <a:solidFill>
                  <a:schemeClr val="bg1"/>
                </a:solidFill>
                <a:latin typeface="Times New Roman" pitchFamily="18" charset="0"/>
                <a:ea typeface="黑体" pitchFamily="49" charset="-122"/>
              </a:rPr>
              <a:pPr algn="r" eaLnBrk="1" hangingPunct="1"/>
              <a:t>18</a:t>
            </a:fld>
            <a:endParaRPr kumimoji="1" lang="en-US" altLang="zh-CN" sz="1200">
              <a:solidFill>
                <a:schemeClr val="bg1"/>
              </a:solidFill>
              <a:latin typeface="Times New Roman" pitchFamily="18" charset="0"/>
              <a:ea typeface="黑体" pitchFamily="49" charset="-122"/>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666750" y="4716463"/>
            <a:ext cx="5335588" cy="4467225"/>
          </a:xfrm>
          <a:noFill/>
          <a:ln/>
        </p:spPr>
        <p:txBody>
          <a:bodyPr/>
          <a:lstStyle/>
          <a:p>
            <a:pPr eaLnBrk="1" hangingPunct="1">
              <a:lnSpc>
                <a:spcPct val="110000"/>
              </a:lnSpc>
            </a:pPr>
            <a:r>
              <a:rPr lang="en-US" altLang="zh-CN" sz="700" smtClean="0">
                <a:latin typeface="楷体_GB2312" pitchFamily="49" charset="-122"/>
                <a:ea typeface="楷体_GB2312" pitchFamily="49" charset="-122"/>
              </a:rPr>
              <a:t>RADIUS</a:t>
            </a:r>
            <a:r>
              <a:rPr lang="zh-CN" altLang="en-US" sz="700" smtClean="0">
                <a:latin typeface="楷体_GB2312" pitchFamily="49" charset="-122"/>
                <a:ea typeface="楷体_GB2312" pitchFamily="49" charset="-122"/>
              </a:rPr>
              <a:t>客户端和</a:t>
            </a:r>
            <a:r>
              <a:rPr lang="en-US" altLang="zh-CN" sz="700" smtClean="0">
                <a:latin typeface="楷体_GB2312" pitchFamily="49" charset="-122"/>
                <a:ea typeface="楷体_GB2312" pitchFamily="49" charset="-122"/>
              </a:rPr>
              <a:t>RADIUS</a:t>
            </a:r>
            <a:r>
              <a:rPr lang="zh-CN" altLang="en-US" sz="700" smtClean="0">
                <a:latin typeface="楷体_GB2312" pitchFamily="49" charset="-122"/>
                <a:ea typeface="楷体_GB2312" pitchFamily="49" charset="-122"/>
              </a:rPr>
              <a:t>服务器通过</a:t>
            </a:r>
            <a:r>
              <a:rPr lang="en-US" altLang="zh-CN" sz="700" smtClean="0">
                <a:latin typeface="楷体_GB2312" pitchFamily="49" charset="-122"/>
                <a:ea typeface="楷体_GB2312" pitchFamily="49" charset="-122"/>
              </a:rPr>
              <a:t>RADIUS</a:t>
            </a:r>
            <a:r>
              <a:rPr lang="zh-CN" altLang="en-US" sz="700" smtClean="0">
                <a:latin typeface="楷体_GB2312" pitchFamily="49" charset="-122"/>
                <a:ea typeface="楷体_GB2312" pitchFamily="49" charset="-122"/>
              </a:rPr>
              <a:t>包来进行信息交换。</a:t>
            </a:r>
            <a:r>
              <a:rPr lang="en-US" altLang="zh-CN" sz="700" smtClean="0">
                <a:latin typeface="楷体_GB2312" pitchFamily="49" charset="-122"/>
                <a:ea typeface="楷体_GB2312" pitchFamily="49" charset="-122"/>
              </a:rPr>
              <a:t>RADIUS</a:t>
            </a:r>
            <a:r>
              <a:rPr lang="zh-CN" altLang="en-US" sz="700" smtClean="0">
                <a:latin typeface="楷体_GB2312" pitchFamily="49" charset="-122"/>
                <a:ea typeface="楷体_GB2312" pitchFamily="49" charset="-122"/>
              </a:rPr>
              <a:t>包的格式详见技术文档</a:t>
            </a:r>
            <a:r>
              <a:rPr lang="en-US" altLang="zh-CN" sz="700" smtClean="0">
                <a:latin typeface="楷体_GB2312" pitchFamily="49" charset="-122"/>
                <a:ea typeface="楷体_GB2312" pitchFamily="49" charset="-122"/>
              </a:rPr>
              <a:t>RFC 2865 </a:t>
            </a:r>
            <a:r>
              <a:rPr lang="en-US" altLang="zh-CN" sz="700" i="1" smtClean="0">
                <a:latin typeface="楷体_GB2312" pitchFamily="49" charset="-122"/>
                <a:ea typeface="楷体_GB2312" pitchFamily="49" charset="-122"/>
              </a:rPr>
              <a:t>Remote Authentication Dial In User Service (RADIUS)</a:t>
            </a:r>
            <a:r>
              <a:rPr lang="zh-CN" altLang="en-US" sz="700" smtClean="0">
                <a:latin typeface="楷体_GB2312" pitchFamily="49" charset="-122"/>
                <a:ea typeface="楷体_GB2312" pitchFamily="49" charset="-122"/>
              </a:rPr>
              <a:t>和</a:t>
            </a:r>
            <a:r>
              <a:rPr lang="en-US" sz="700" smtClean="0">
                <a:latin typeface="楷体_GB2312" pitchFamily="49" charset="-122"/>
                <a:ea typeface="楷体_GB2312" pitchFamily="49" charset="-122"/>
              </a:rPr>
              <a:t> </a:t>
            </a:r>
            <a:r>
              <a:rPr lang="en-US" altLang="zh-CN" sz="700" smtClean="0">
                <a:latin typeface="楷体_GB2312" pitchFamily="49" charset="-122"/>
                <a:ea typeface="楷体_GB2312" pitchFamily="49" charset="-122"/>
              </a:rPr>
              <a:t>RFC 2866 </a:t>
            </a:r>
            <a:r>
              <a:rPr lang="en-US" altLang="zh-CN" sz="700" i="1" smtClean="0">
                <a:latin typeface="楷体_GB2312" pitchFamily="49" charset="-122"/>
                <a:ea typeface="楷体_GB2312" pitchFamily="49" charset="-122"/>
              </a:rPr>
              <a:t>RADIUS Accounting</a:t>
            </a:r>
            <a:r>
              <a:rPr lang="zh-CN" altLang="en-US" sz="700" smtClean="0">
                <a:latin typeface="楷体_GB2312" pitchFamily="49" charset="-122"/>
                <a:ea typeface="楷体_GB2312" pitchFamily="49" charset="-122"/>
              </a:rPr>
              <a:t>。</a:t>
            </a:r>
          </a:p>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0C803A2E-7AE6-43B2-A5D2-C7877B9CE945}" type="slidenum">
              <a:rPr kumimoji="1" lang="en-US" altLang="zh-CN" sz="1200">
                <a:solidFill>
                  <a:schemeClr val="bg1"/>
                </a:solidFill>
                <a:latin typeface="Times New Roman" pitchFamily="18" charset="0"/>
                <a:ea typeface="黑体" pitchFamily="49" charset="-122"/>
              </a:rPr>
              <a:pPr algn="r" eaLnBrk="1" hangingPunct="1"/>
              <a:t>19</a:t>
            </a:fld>
            <a:endParaRPr kumimoji="1" lang="en-US" altLang="zh-CN" sz="1200">
              <a:solidFill>
                <a:schemeClr val="bg1"/>
              </a:solidFill>
              <a:latin typeface="Times New Roman" pitchFamily="18" charset="0"/>
              <a:ea typeface="黑体" pitchFamily="49" charset="-122"/>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666750" y="4716463"/>
            <a:ext cx="5335588" cy="4467225"/>
          </a:xfrm>
          <a:noFill/>
          <a:ln/>
        </p:spPr>
        <p:txBody>
          <a:bodyPr/>
          <a:lstStyle/>
          <a:p>
            <a:pPr eaLnBrk="1" hangingPunct="1"/>
            <a:endParaRPr lang="zh-CN" altLang="en-US" sz="10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2EBF6CA3-AD41-4356-BBF1-668372798EF8}" type="slidenum">
              <a:rPr kumimoji="1" lang="en-US" altLang="zh-CN" sz="1200">
                <a:solidFill>
                  <a:schemeClr val="bg1"/>
                </a:solidFill>
                <a:latin typeface="Times New Roman" pitchFamily="18" charset="0"/>
                <a:ea typeface="黑体" pitchFamily="49" charset="-122"/>
              </a:rPr>
              <a:pPr algn="r" eaLnBrk="1" hangingPunct="1"/>
              <a:t>20</a:t>
            </a:fld>
            <a:endParaRPr kumimoji="1" lang="en-US" altLang="zh-CN" sz="1200">
              <a:solidFill>
                <a:schemeClr val="bg1"/>
              </a:solidFill>
              <a:latin typeface="Times New Roman" pitchFamily="18" charset="0"/>
              <a:ea typeface="黑体" pitchFamily="49" charset="-122"/>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666750" y="4716463"/>
            <a:ext cx="5335588" cy="4467225"/>
          </a:xfrm>
          <a:noFill/>
          <a:ln/>
        </p:spPr>
        <p:txBody>
          <a:bodyPr/>
          <a:lstStyle/>
          <a:p>
            <a:pPr eaLnBrk="1" hangingPunct="1"/>
            <a:r>
              <a:rPr lang="zh-CN" altLang="en-US" smtClean="0"/>
              <a:t>认证方式：</a:t>
            </a:r>
          </a:p>
          <a:p>
            <a:pPr eaLnBrk="1" hangingPunct="1"/>
            <a:r>
              <a:rPr lang="en-US" altLang="zh-CN" smtClean="0"/>
              <a:t>PAP</a:t>
            </a:r>
            <a:r>
              <a:rPr lang="zh-CN" altLang="en-US" smtClean="0"/>
              <a:t>：在</a:t>
            </a:r>
            <a:r>
              <a:rPr lang="en-US" altLang="zh-CN" smtClean="0"/>
              <a:t>PAP</a:t>
            </a:r>
            <a:r>
              <a:rPr lang="zh-CN" altLang="en-US" smtClean="0"/>
              <a:t>（</a:t>
            </a:r>
            <a:r>
              <a:rPr lang="en-US" altLang="zh-CN" i="1" smtClean="0"/>
              <a:t>Password Authentication Protocol</a:t>
            </a:r>
            <a:r>
              <a:rPr lang="zh-CN" altLang="en-US" smtClean="0"/>
              <a:t>）协议中，用户与</a:t>
            </a:r>
            <a:r>
              <a:rPr lang="en-US" altLang="zh-CN" smtClean="0"/>
              <a:t>NAS</a:t>
            </a:r>
            <a:r>
              <a:rPr lang="zh-CN" altLang="en-US" smtClean="0"/>
              <a:t>通过明文方式进行协商，也就是说，用户在发送密码信息给</a:t>
            </a:r>
            <a:r>
              <a:rPr lang="en-US" altLang="zh-CN" smtClean="0"/>
              <a:t>NAS</a:t>
            </a:r>
            <a:r>
              <a:rPr lang="zh-CN" altLang="en-US" smtClean="0"/>
              <a:t>时不使用加密。</a:t>
            </a:r>
          </a:p>
          <a:p>
            <a:pPr eaLnBrk="1" hangingPunct="1"/>
            <a:r>
              <a:rPr lang="en-US" altLang="zh-CN" smtClean="0"/>
              <a:t>NAS</a:t>
            </a:r>
            <a:r>
              <a:rPr lang="zh-CN" altLang="en-US" smtClean="0"/>
              <a:t>通过协商从用户处获得足够的信息来创建</a:t>
            </a:r>
            <a:r>
              <a:rPr lang="en-US" altLang="zh-CN" smtClean="0"/>
              <a:t>Access-Request</a:t>
            </a:r>
            <a:r>
              <a:rPr lang="zh-CN" altLang="en-US" smtClean="0"/>
              <a:t>请求包。在发送</a:t>
            </a:r>
            <a:r>
              <a:rPr lang="en-US" altLang="zh-CN" smtClean="0"/>
              <a:t>Access-Request</a:t>
            </a:r>
            <a:r>
              <a:rPr lang="zh-CN" altLang="en-US" smtClean="0"/>
              <a:t>请求包给</a:t>
            </a:r>
            <a:r>
              <a:rPr lang="en-US" altLang="zh-CN" smtClean="0"/>
              <a:t>RADIUS</a:t>
            </a:r>
            <a:r>
              <a:rPr lang="zh-CN" altLang="en-US" smtClean="0"/>
              <a:t>服务器时，</a:t>
            </a:r>
            <a:r>
              <a:rPr lang="en-US" altLang="zh-CN" smtClean="0"/>
              <a:t>NAS</a:t>
            </a:r>
            <a:r>
              <a:rPr lang="zh-CN" altLang="en-US" smtClean="0"/>
              <a:t>会使用与</a:t>
            </a:r>
            <a:r>
              <a:rPr lang="en-US" altLang="zh-CN" smtClean="0"/>
              <a:t>RADIUS</a:t>
            </a:r>
            <a:r>
              <a:rPr lang="zh-CN" altLang="en-US" smtClean="0"/>
              <a:t>服务器之间的认证共享密钥来加密密码属性。</a:t>
            </a:r>
          </a:p>
          <a:p>
            <a:pPr eaLnBrk="1" hangingPunct="1"/>
            <a:r>
              <a:rPr lang="en-US" altLang="zh-CN" smtClean="0"/>
              <a:t>AAA</a:t>
            </a:r>
            <a:r>
              <a:rPr lang="zh-CN" altLang="en-US" smtClean="0"/>
              <a:t>系统服务器接到</a:t>
            </a:r>
            <a:r>
              <a:rPr lang="en-US" altLang="zh-CN" smtClean="0"/>
              <a:t>Access-Request</a:t>
            </a:r>
            <a:r>
              <a:rPr lang="zh-CN" altLang="en-US" smtClean="0"/>
              <a:t>请求包后，首先从请求包中提取发送此包的</a:t>
            </a:r>
            <a:r>
              <a:rPr lang="en-US" altLang="zh-CN" smtClean="0"/>
              <a:t>NAS</a:t>
            </a:r>
            <a:r>
              <a:rPr lang="zh-CN" altLang="en-US" smtClean="0"/>
              <a:t>的标示，通过这个标示找到服务器上对此</a:t>
            </a:r>
            <a:r>
              <a:rPr lang="en-US" altLang="zh-CN" smtClean="0"/>
              <a:t>NAS</a:t>
            </a:r>
            <a:r>
              <a:rPr lang="zh-CN" altLang="en-US" smtClean="0"/>
              <a:t>的配置信息，即找到对应的共享密钥，然后用此密钥来解密请求包中的密码信息。</a:t>
            </a:r>
          </a:p>
          <a:p>
            <a:pPr eaLnBrk="1" hangingPunct="1"/>
            <a:r>
              <a:rPr lang="zh-CN" altLang="en-US" smtClean="0"/>
              <a:t>通过解密，</a:t>
            </a:r>
            <a:r>
              <a:rPr lang="en-US" altLang="zh-CN" smtClean="0"/>
              <a:t>AAA</a:t>
            </a:r>
            <a:r>
              <a:rPr lang="zh-CN" altLang="en-US" smtClean="0"/>
              <a:t>系统服务器就可以得到用户输入密码的明文形式，这样就可以利用这个明文密码来认证用户了。</a:t>
            </a:r>
          </a:p>
          <a:p>
            <a:pPr eaLnBrk="1" hangingPunct="1"/>
            <a:r>
              <a:rPr lang="en-US" altLang="zh-CN" smtClean="0"/>
              <a:t>CHAP</a:t>
            </a:r>
            <a:r>
              <a:rPr lang="zh-CN" altLang="en-US" smtClean="0"/>
              <a:t>：</a:t>
            </a:r>
            <a:r>
              <a:rPr lang="en-US" altLang="zh-CN" smtClean="0"/>
              <a:t>CHAP (Challenge Handshake Authentication Protocol)</a:t>
            </a:r>
            <a:r>
              <a:rPr lang="zh-CN" altLang="en-US" smtClean="0"/>
              <a:t>协议可以避免密码信息在任何网段上以明文形式传输。</a:t>
            </a:r>
          </a:p>
          <a:p>
            <a:pPr eaLnBrk="1" hangingPunct="1"/>
            <a:r>
              <a:rPr lang="zh-CN" altLang="en-US" smtClean="0"/>
              <a:t>在</a:t>
            </a:r>
            <a:r>
              <a:rPr lang="en-US" altLang="zh-CN" smtClean="0"/>
              <a:t>CHAP</a:t>
            </a:r>
            <a:r>
              <a:rPr lang="zh-CN" altLang="en-US" smtClean="0"/>
              <a:t>协议中，在密码协商阶段，</a:t>
            </a:r>
            <a:r>
              <a:rPr lang="en-US" altLang="zh-CN" smtClean="0"/>
              <a:t>NAS</a:t>
            </a:r>
            <a:r>
              <a:rPr lang="zh-CN" altLang="en-US" smtClean="0"/>
              <a:t>会产生一个随机字符串作为质询信息发送给用户，用户的</a:t>
            </a:r>
            <a:r>
              <a:rPr lang="en-US" altLang="zh-CN" smtClean="0"/>
              <a:t>PPP</a:t>
            </a:r>
            <a:r>
              <a:rPr lang="zh-CN" altLang="en-US" smtClean="0"/>
              <a:t>客户端会利用这个质询信息加上密码来创建一个摘要信息（这个过程是不可逆的），然后把摘要信息发送给</a:t>
            </a:r>
            <a:r>
              <a:rPr lang="en-US" altLang="zh-CN" smtClean="0"/>
              <a:t>RADIUS</a:t>
            </a:r>
            <a:r>
              <a:rPr lang="zh-CN" altLang="en-US" smtClean="0"/>
              <a:t>服务器。</a:t>
            </a:r>
          </a:p>
          <a:p>
            <a:pPr eaLnBrk="1" hangingPunct="1"/>
            <a:r>
              <a:rPr lang="en-US" altLang="zh-CN" smtClean="0"/>
              <a:t>NAS</a:t>
            </a:r>
            <a:r>
              <a:rPr lang="zh-CN" altLang="en-US" smtClean="0"/>
              <a:t>把摘要信息当做</a:t>
            </a:r>
            <a:r>
              <a:rPr lang="en-US" altLang="zh-CN" smtClean="0"/>
              <a:t>Access-Request</a:t>
            </a:r>
            <a:r>
              <a:rPr lang="zh-CN" altLang="en-US" smtClean="0"/>
              <a:t>请求包中的密码属性来发送。</a:t>
            </a:r>
          </a:p>
          <a:p>
            <a:pPr eaLnBrk="1" hangingPunct="1"/>
            <a:r>
              <a:rPr lang="zh-CN" altLang="en-US" smtClean="0"/>
              <a:t>由于这个加密过程是不可逆的，因此</a:t>
            </a:r>
            <a:r>
              <a:rPr lang="en-US" altLang="zh-CN" smtClean="0"/>
              <a:t>AAA</a:t>
            </a:r>
            <a:r>
              <a:rPr lang="zh-CN" altLang="en-US" smtClean="0"/>
              <a:t>系统服务器没法从摘要信息中提取密码明文，它所能作的就是使用质询信息（附带在</a:t>
            </a:r>
            <a:r>
              <a:rPr lang="en-US" altLang="zh-CN" smtClean="0"/>
              <a:t>Access-Request</a:t>
            </a:r>
            <a:r>
              <a:rPr lang="zh-CN" altLang="en-US" smtClean="0"/>
              <a:t>请求包中）和用户密码信息（存储在服务器的拷贝）来执行与</a:t>
            </a:r>
            <a:r>
              <a:rPr lang="en-US" altLang="zh-CN" smtClean="0"/>
              <a:t>NAS</a:t>
            </a:r>
            <a:r>
              <a:rPr lang="zh-CN" altLang="en-US" smtClean="0"/>
              <a:t>所做的相同的摘要创建过程，如果两个摘要相同，表示这两个密码相同。</a:t>
            </a:r>
          </a:p>
          <a:p>
            <a:pPr eaLnBrk="1" hangingPunct="1"/>
            <a:endParaRPr lang="zh-CN" altLang="en-US" sz="10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464E905F-15AB-452B-AE6E-52AF203771E2}" type="slidenum">
              <a:rPr kumimoji="1" lang="en-US" altLang="zh-CN" sz="1200">
                <a:solidFill>
                  <a:schemeClr val="bg1"/>
                </a:solidFill>
                <a:latin typeface="Times New Roman" pitchFamily="18" charset="0"/>
                <a:ea typeface="黑体" pitchFamily="49" charset="-122"/>
              </a:rPr>
              <a:pPr algn="r" eaLnBrk="1" hangingPunct="1"/>
              <a:t>21</a:t>
            </a:fld>
            <a:endParaRPr kumimoji="1" lang="en-US" altLang="zh-CN" sz="1200">
              <a:solidFill>
                <a:schemeClr val="bg1"/>
              </a:solidFill>
              <a:latin typeface="Times New Roman" pitchFamily="18" charset="0"/>
              <a:ea typeface="黑体" pitchFamily="49"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666750" y="4716463"/>
            <a:ext cx="5335588" cy="4467225"/>
          </a:xfrm>
          <a:noFill/>
          <a:ln/>
        </p:spPr>
        <p:txBody>
          <a:bodyPr/>
          <a:lstStyle/>
          <a:p>
            <a:pPr eaLnBrk="1" hangingPunct="1"/>
            <a:r>
              <a:rPr lang="zh-CN" altLang="en-US" smtClean="0"/>
              <a:t>为了理解</a:t>
            </a:r>
            <a:r>
              <a:rPr lang="en-US" altLang="zh-CN" smtClean="0"/>
              <a:t>AAA</a:t>
            </a:r>
            <a:r>
              <a:rPr lang="zh-CN" altLang="en-US" smtClean="0"/>
              <a:t>系统的计费过程，我们需要对计费消息有个大概的了解，下表给出了产生计费</a:t>
            </a:r>
            <a:r>
              <a:rPr lang="en-US" altLang="zh-CN" smtClean="0"/>
              <a:t>RADIUS</a:t>
            </a:r>
            <a:r>
              <a:rPr lang="zh-CN" altLang="en-US" smtClean="0"/>
              <a:t>消息的条件以及在相应条件下消息中可以包含的属性，以及这些属性的作用。</a:t>
            </a:r>
            <a:endParaRPr lang="en-US" altLang="zh-CN" smtClean="0"/>
          </a:p>
          <a:p>
            <a:pPr eaLnBrk="1" hangingPunct="1"/>
            <a:r>
              <a:rPr lang="en-US" altLang="zh-CN" smtClean="0"/>
              <a:t>NAS</a:t>
            </a:r>
            <a:r>
              <a:rPr lang="zh-CN" altLang="en-US" smtClean="0"/>
              <a:t>在适当时候会主动发送一个</a:t>
            </a:r>
            <a:r>
              <a:rPr lang="en-US" altLang="zh-CN" smtClean="0"/>
              <a:t>Accounting-Request</a:t>
            </a:r>
            <a:r>
              <a:rPr lang="zh-CN" altLang="en-US" smtClean="0"/>
              <a:t>消息，比如一个连接成功创建时。当</a:t>
            </a:r>
            <a:r>
              <a:rPr lang="en-US" altLang="zh-CN" smtClean="0"/>
              <a:t>RADIUS</a:t>
            </a:r>
            <a:r>
              <a:rPr lang="zh-CN" altLang="en-US" smtClean="0"/>
              <a:t>服务器收到这个</a:t>
            </a:r>
            <a:r>
              <a:rPr lang="en-US" altLang="zh-CN" smtClean="0"/>
              <a:t>Accounting-Request</a:t>
            </a:r>
            <a:r>
              <a:rPr lang="zh-CN" altLang="en-US" smtClean="0"/>
              <a:t>消息时就标示着一个计费事务的开始。在计费事务中，</a:t>
            </a:r>
            <a:r>
              <a:rPr lang="en-US" altLang="zh-CN" smtClean="0"/>
              <a:t>RADIUS</a:t>
            </a:r>
            <a:r>
              <a:rPr lang="zh-CN" altLang="en-US" smtClean="0"/>
              <a:t>服务器通过检查消息中的</a:t>
            </a:r>
            <a:r>
              <a:rPr lang="en-US" altLang="zh-CN" smtClean="0"/>
              <a:t>Acct-Status-Type</a:t>
            </a:r>
            <a:r>
              <a:rPr lang="zh-CN" altLang="en-US" smtClean="0"/>
              <a:t>和别的属性的值来采取相应的操作。</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13509D68-4A19-4057-B1F4-68036CE30428}" type="slidenum">
              <a:rPr kumimoji="1" lang="en-US" altLang="zh-CN" sz="1200">
                <a:solidFill>
                  <a:schemeClr val="bg1"/>
                </a:solidFill>
                <a:latin typeface="Times New Roman" pitchFamily="18" charset="0"/>
                <a:ea typeface="黑体" pitchFamily="49" charset="-122"/>
              </a:rPr>
              <a:pPr algn="r" eaLnBrk="1" hangingPunct="1"/>
              <a:t>22</a:t>
            </a:fld>
            <a:endParaRPr kumimoji="1" lang="en-US" altLang="zh-CN" sz="1200">
              <a:solidFill>
                <a:schemeClr val="bg1"/>
              </a:solidFill>
              <a:latin typeface="Times New Roman" pitchFamily="18" charset="0"/>
              <a:ea typeface="黑体" pitchFamily="49" charset="-122"/>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666750" y="4716463"/>
            <a:ext cx="5335588" cy="4467225"/>
          </a:xfrm>
          <a:noFill/>
          <a:ln/>
        </p:spPr>
        <p:txBody>
          <a:bodyPr/>
          <a:lstStyle/>
          <a:p>
            <a:pPr eaLnBrk="1" hangingPunct="1"/>
            <a:r>
              <a:rPr lang="en-US" altLang="zh-CN" smtClean="0"/>
              <a:t>NAS</a:t>
            </a:r>
            <a:r>
              <a:rPr lang="zh-CN" altLang="en-US" smtClean="0"/>
              <a:t>在适当时候会主动发送一个</a:t>
            </a:r>
            <a:r>
              <a:rPr lang="en-US" altLang="zh-CN" smtClean="0"/>
              <a:t>Accounting-Request</a:t>
            </a:r>
            <a:r>
              <a:rPr lang="zh-CN" altLang="en-US" smtClean="0"/>
              <a:t>消息，比如一个连接成功创建时。当</a:t>
            </a:r>
            <a:r>
              <a:rPr lang="en-US" altLang="zh-CN" smtClean="0"/>
              <a:t>RADIUS</a:t>
            </a:r>
            <a:r>
              <a:rPr lang="zh-CN" altLang="en-US" smtClean="0"/>
              <a:t>服务器收到这个</a:t>
            </a:r>
            <a:r>
              <a:rPr lang="en-US" altLang="zh-CN" smtClean="0"/>
              <a:t>Accounting-Request</a:t>
            </a:r>
            <a:r>
              <a:rPr lang="zh-CN" altLang="en-US" smtClean="0"/>
              <a:t>消息时就标示着一个计费事务的开始。在计费事务中，</a:t>
            </a:r>
            <a:r>
              <a:rPr lang="en-US" altLang="zh-CN" smtClean="0"/>
              <a:t>RADIUS</a:t>
            </a:r>
            <a:r>
              <a:rPr lang="zh-CN" altLang="en-US" smtClean="0"/>
              <a:t>服务器通过检查消息中的</a:t>
            </a:r>
            <a:r>
              <a:rPr lang="en-US" altLang="zh-CN" smtClean="0"/>
              <a:t>Acct-Status-Type</a:t>
            </a:r>
            <a:r>
              <a:rPr lang="zh-CN" altLang="en-US" smtClean="0"/>
              <a:t>和别的属性的值来采取相应的操作。</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D349B64A-4258-4C5B-B3DA-BC76E29E1E68}" type="slidenum">
              <a:rPr kumimoji="1" lang="en-US" altLang="zh-CN" sz="1200">
                <a:solidFill>
                  <a:schemeClr val="bg1"/>
                </a:solidFill>
                <a:latin typeface="Times New Roman" pitchFamily="18" charset="0"/>
                <a:ea typeface="黑体" pitchFamily="49" charset="-122"/>
              </a:rPr>
              <a:pPr algn="r" eaLnBrk="1" hangingPunct="1"/>
              <a:t>23</a:t>
            </a:fld>
            <a:endParaRPr kumimoji="1" lang="en-US" altLang="zh-CN" sz="1200">
              <a:solidFill>
                <a:schemeClr val="bg1"/>
              </a:solidFill>
              <a:latin typeface="Times New Roman" pitchFamily="18" charset="0"/>
              <a:ea typeface="黑体" pitchFamily="49" charset="-122"/>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666750" y="4716463"/>
            <a:ext cx="5335588" cy="4467225"/>
          </a:xfrm>
          <a:noFill/>
          <a:ln/>
        </p:spPr>
        <p:txBody>
          <a:bodyPr/>
          <a:lstStyle/>
          <a:p>
            <a:pPr eaLnBrk="1" hangingPunct="1"/>
            <a:r>
              <a:rPr lang="en-US" altLang="zh-CN" smtClean="0"/>
              <a:t>AAA</a:t>
            </a:r>
            <a:r>
              <a:rPr lang="zh-CN" altLang="en-US" smtClean="0"/>
              <a:t>系统可以转发请求信息到别的</a:t>
            </a:r>
            <a:r>
              <a:rPr lang="en-US" altLang="zh-CN" smtClean="0"/>
              <a:t>RADIUS</a:t>
            </a:r>
            <a:r>
              <a:rPr lang="zh-CN" altLang="en-US" smtClean="0"/>
              <a:t>服务器去处理，并充当中继来转发服务器返回的结果给它的客户端，此时，我们称这个</a:t>
            </a:r>
            <a:r>
              <a:rPr lang="en-US" altLang="zh-CN" smtClean="0"/>
              <a:t>AAA</a:t>
            </a:r>
            <a:r>
              <a:rPr lang="zh-CN" altLang="en-US" smtClean="0"/>
              <a:t>系统为目标服务器的代理。</a:t>
            </a:r>
          </a:p>
          <a:p>
            <a:pPr eaLnBrk="1" hangingPunct="1"/>
            <a:r>
              <a:rPr lang="en-US" altLang="zh-CN" smtClean="0"/>
              <a:t>AAA</a:t>
            </a:r>
            <a:r>
              <a:rPr lang="zh-CN" altLang="en-US" smtClean="0"/>
              <a:t>系统完全支持代理</a:t>
            </a:r>
            <a:r>
              <a:rPr lang="en-US" altLang="zh-CN" smtClean="0"/>
              <a:t>RADIUS</a:t>
            </a:r>
            <a:r>
              <a:rPr lang="zh-CN" altLang="en-US" smtClean="0"/>
              <a:t>功能，运行</a:t>
            </a:r>
            <a:r>
              <a:rPr lang="en-US" altLang="zh-CN" smtClean="0"/>
              <a:t>AAA</a:t>
            </a:r>
            <a:r>
              <a:rPr lang="zh-CN" altLang="en-US" smtClean="0"/>
              <a:t>系统的机器可以同时作为</a:t>
            </a:r>
            <a:r>
              <a:rPr lang="en-US" altLang="zh-CN" smtClean="0"/>
              <a:t>RADIUS</a:t>
            </a:r>
            <a:r>
              <a:rPr lang="zh-CN" altLang="en-US" smtClean="0"/>
              <a:t>服务器和代理服务器。（不管是认证还是计费）</a:t>
            </a:r>
            <a:endParaRPr lang="zh-CN" altLang="en-US" sz="10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C0CDDDD8-463F-49A2-A0C8-5CFBB8655D72}" type="slidenum">
              <a:rPr kumimoji="1" lang="en-US" altLang="zh-CN" sz="1200">
                <a:solidFill>
                  <a:schemeClr val="bg1"/>
                </a:solidFill>
                <a:latin typeface="Times New Roman" pitchFamily="18" charset="0"/>
                <a:ea typeface="黑体" pitchFamily="49" charset="-122"/>
              </a:rPr>
              <a:pPr algn="r" eaLnBrk="1" hangingPunct="1"/>
              <a:t>24</a:t>
            </a:fld>
            <a:endParaRPr kumimoji="1" lang="en-US" altLang="zh-CN" sz="1200">
              <a:solidFill>
                <a:schemeClr val="bg1"/>
              </a:solidFill>
              <a:latin typeface="Times New Roman" pitchFamily="18" charset="0"/>
              <a:ea typeface="黑体" pitchFamily="49"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666750" y="4716463"/>
            <a:ext cx="5335588" cy="4467225"/>
          </a:xfrm>
          <a:noFill/>
          <a:ln/>
        </p:spPr>
        <p:txBody>
          <a:bodyPr/>
          <a:lstStyle/>
          <a:p>
            <a:pPr eaLnBrk="1" hangingPunct="1"/>
            <a:endParaRPr lang="zh-CN" altLang="en-US" sz="10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F3189CAB-39DE-40BE-8BDF-835FBD25ADE1}" type="slidenum">
              <a:rPr kumimoji="1" lang="en-US" altLang="zh-CN" sz="1200">
                <a:solidFill>
                  <a:schemeClr val="bg1"/>
                </a:solidFill>
                <a:latin typeface="Times New Roman" pitchFamily="18" charset="0"/>
                <a:ea typeface="黑体" pitchFamily="49" charset="-122"/>
              </a:rPr>
              <a:pPr algn="r" eaLnBrk="1" hangingPunct="1"/>
              <a:t>25</a:t>
            </a:fld>
            <a:endParaRPr kumimoji="1" lang="en-US" altLang="zh-CN" sz="1200">
              <a:solidFill>
                <a:schemeClr val="bg1"/>
              </a:solidFill>
              <a:latin typeface="Times New Roman" pitchFamily="18" charset="0"/>
              <a:ea typeface="黑体" pitchFamily="49" charset="-122"/>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666750" y="4716463"/>
            <a:ext cx="5335588" cy="4467225"/>
          </a:xfrm>
          <a:noFill/>
          <a:ln/>
        </p:spPr>
        <p:txBody>
          <a:bodyPr/>
          <a:lstStyle/>
          <a:p>
            <a:pPr eaLnBrk="1" hangingPunct="1"/>
            <a:endParaRPr lang="zh-CN" altLang="en-US" sz="10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42AE884-E36D-4533-AB72-0DFD15436204}" type="slidenum">
              <a:rPr lang="en-US" altLang="zh-CN" smtClean="0"/>
              <a:pPr>
                <a:defRPr/>
              </a:pPr>
              <a:t>95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p:spPr>
        <p:txBody>
          <a:bodyPr/>
          <a:lstStyle/>
          <a:p>
            <a:endParaRPr lang="zh-CN" altLang="en-US" smtClean="0"/>
          </a:p>
        </p:txBody>
      </p:sp>
      <p:sp>
        <p:nvSpPr>
          <p:cNvPr id="56324" name="灯片编号占位符 3"/>
          <p:cNvSpPr>
            <a:spLocks noGrp="1"/>
          </p:cNvSpPr>
          <p:nvPr>
            <p:ph type="sldNum" sz="quarter" idx="5"/>
          </p:nvPr>
        </p:nvSpPr>
        <p:spPr>
          <a:noFill/>
        </p:spPr>
        <p:txBody>
          <a:bodyPr/>
          <a:lstStyle/>
          <a:p>
            <a:fld id="{E5FCD2D5-47A4-4FE2-9B72-BE0C85B7EA76}" type="slidenum">
              <a:rPr lang="en-US" altLang="zh-CN" smtClean="0"/>
              <a:pPr/>
              <a:t>4</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endParaRPr lang="zh-CN" altLang="en-US" smtClean="0"/>
          </a:p>
        </p:txBody>
      </p:sp>
      <p:sp>
        <p:nvSpPr>
          <p:cNvPr id="57348" name="灯片编号占位符 3"/>
          <p:cNvSpPr>
            <a:spLocks noGrp="1"/>
          </p:cNvSpPr>
          <p:nvPr>
            <p:ph type="sldNum" sz="quarter" idx="5"/>
          </p:nvPr>
        </p:nvSpPr>
        <p:spPr>
          <a:noFill/>
        </p:spPr>
        <p:txBody>
          <a:bodyPr/>
          <a:lstStyle/>
          <a:p>
            <a:fld id="{B2DB6A1E-C096-4ED0-AB1A-6D14266DA16F}" type="slidenum">
              <a:rPr lang="en-US" altLang="zh-CN" smtClean="0"/>
              <a:pPr/>
              <a:t>5</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p:spPr>
        <p:txBody>
          <a:bodyPr/>
          <a:lstStyle/>
          <a:p>
            <a:r>
              <a:rPr lang="zh-CN" altLang="zh-CN" b="1" smtClean="0"/>
              <a:t>中心数据库、应用服务器：</a:t>
            </a:r>
            <a:r>
              <a:rPr lang="zh-CN" altLang="zh-CN" smtClean="0"/>
              <a:t>双机热备。承担</a:t>
            </a:r>
            <a:r>
              <a:rPr lang="en-US" altLang="zh-CN" smtClean="0"/>
              <a:t>BIMS/WLAN/</a:t>
            </a:r>
            <a:r>
              <a:rPr lang="zh-CN" altLang="zh-CN" smtClean="0"/>
              <a:t>数字校园的中心数据库服务器。应用服务器仅作为</a:t>
            </a:r>
            <a:r>
              <a:rPr lang="en-US" altLang="zh-CN" smtClean="0"/>
              <a:t>BIMS</a:t>
            </a:r>
            <a:r>
              <a:rPr lang="zh-CN" altLang="zh-CN" smtClean="0"/>
              <a:t>系统</a:t>
            </a:r>
            <a:r>
              <a:rPr lang="en-US" altLang="zh-CN" smtClean="0"/>
              <a:t>Web</a:t>
            </a:r>
            <a:r>
              <a:rPr lang="zh-CN" altLang="zh-CN" smtClean="0"/>
              <a:t>应用服务器。</a:t>
            </a:r>
          </a:p>
          <a:p>
            <a:r>
              <a:rPr lang="zh-CN" altLang="zh-CN" b="1" smtClean="0"/>
              <a:t>磁盘阵列：</a:t>
            </a:r>
            <a:r>
              <a:rPr lang="zh-CN" altLang="zh-CN" smtClean="0"/>
              <a:t>作为中心数据库存储。</a:t>
            </a:r>
          </a:p>
          <a:p>
            <a:r>
              <a:rPr lang="en-US" altLang="zh-CN" b="1" smtClean="0"/>
              <a:t>Radius1</a:t>
            </a:r>
            <a:r>
              <a:rPr lang="zh-CN" altLang="zh-CN" b="1" smtClean="0"/>
              <a:t>－</a:t>
            </a:r>
            <a:r>
              <a:rPr lang="en-US" altLang="zh-CN" b="1" smtClean="0"/>
              <a:t>Radius6</a:t>
            </a:r>
            <a:r>
              <a:rPr lang="zh-CN" altLang="zh-CN" b="1" smtClean="0"/>
              <a:t>：</a:t>
            </a:r>
            <a:r>
              <a:rPr lang="en-US" altLang="zh-CN" smtClean="0"/>
              <a:t>5</a:t>
            </a:r>
            <a:r>
              <a:rPr lang="zh-CN" altLang="zh-CN" smtClean="0"/>
              <a:t>主</a:t>
            </a:r>
            <a:r>
              <a:rPr lang="en-US" altLang="zh-CN" smtClean="0"/>
              <a:t>1</a:t>
            </a:r>
            <a:r>
              <a:rPr lang="zh-CN" altLang="zh-CN" smtClean="0"/>
              <a:t>备，作为全区普通宽带、窄带、一次认证</a:t>
            </a:r>
            <a:r>
              <a:rPr lang="en-US" altLang="zh-CN" smtClean="0"/>
              <a:t>VPDN</a:t>
            </a:r>
            <a:r>
              <a:rPr lang="zh-CN" altLang="zh-CN" smtClean="0"/>
              <a:t>、卡业务的</a:t>
            </a:r>
            <a:r>
              <a:rPr lang="en-US" altLang="zh-CN" smtClean="0"/>
              <a:t>Radius</a:t>
            </a:r>
            <a:r>
              <a:rPr lang="zh-CN" altLang="zh-CN" smtClean="0"/>
              <a:t>服务器。其中</a:t>
            </a:r>
            <a:r>
              <a:rPr lang="en-US" altLang="zh-CN" smtClean="0"/>
              <a:t>Radius6</a:t>
            </a:r>
            <a:r>
              <a:rPr lang="zh-CN" altLang="zh-CN" smtClean="0"/>
              <a:t>、</a:t>
            </a:r>
            <a:r>
              <a:rPr lang="en-US" altLang="zh-CN" smtClean="0"/>
              <a:t>Radius5</a:t>
            </a:r>
            <a:r>
              <a:rPr lang="zh-CN" altLang="zh-CN" smtClean="0"/>
              <a:t>分别作为无线</a:t>
            </a:r>
            <a:r>
              <a:rPr lang="en-US" altLang="zh-CN" smtClean="0"/>
              <a:t>VPDN</a:t>
            </a:r>
            <a:r>
              <a:rPr lang="zh-CN" altLang="zh-CN" smtClean="0"/>
              <a:t>、福彩二次认证</a:t>
            </a:r>
            <a:r>
              <a:rPr lang="en-US" altLang="zh-CN" smtClean="0"/>
              <a:t>VPDN</a:t>
            </a:r>
            <a:r>
              <a:rPr lang="zh-CN" altLang="zh-CN" smtClean="0"/>
              <a:t>的</a:t>
            </a:r>
            <a:r>
              <a:rPr lang="en-US" altLang="zh-CN" smtClean="0"/>
              <a:t>Radius</a:t>
            </a:r>
            <a:r>
              <a:rPr lang="zh-CN" altLang="zh-CN" smtClean="0"/>
              <a:t>主、备服务器。普通宽带</a:t>
            </a:r>
            <a:r>
              <a:rPr lang="en-US" altLang="zh-CN" smtClean="0"/>
              <a:t>RADIUS</a:t>
            </a:r>
            <a:r>
              <a:rPr lang="zh-CN" altLang="zh-CN" smtClean="0"/>
              <a:t>服务器划分区域说明：</a:t>
            </a:r>
          </a:p>
          <a:p>
            <a:endParaRPr lang="zh-CN" altLang="en-US" smtClean="0"/>
          </a:p>
        </p:txBody>
      </p:sp>
      <p:sp>
        <p:nvSpPr>
          <p:cNvPr id="58372" name="灯片编号占位符 3"/>
          <p:cNvSpPr>
            <a:spLocks noGrp="1"/>
          </p:cNvSpPr>
          <p:nvPr>
            <p:ph type="sldNum" sz="quarter" idx="5"/>
          </p:nvPr>
        </p:nvSpPr>
        <p:spPr>
          <a:noFill/>
        </p:spPr>
        <p:txBody>
          <a:bodyPr/>
          <a:lstStyle/>
          <a:p>
            <a:fld id="{BB81B710-53DC-4520-B0B1-BCDDDEA68F86}" type="slidenum">
              <a:rPr lang="en-US" altLang="zh-CN" smtClean="0"/>
              <a:pPr/>
              <a:t>6</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endParaRPr lang="zh-CN" altLang="en-US" smtClean="0"/>
          </a:p>
        </p:txBody>
      </p:sp>
      <p:sp>
        <p:nvSpPr>
          <p:cNvPr id="59396" name="灯片编号占位符 3"/>
          <p:cNvSpPr>
            <a:spLocks noGrp="1"/>
          </p:cNvSpPr>
          <p:nvPr>
            <p:ph type="sldNum" sz="quarter" idx="5"/>
          </p:nvPr>
        </p:nvSpPr>
        <p:spPr>
          <a:noFill/>
        </p:spPr>
        <p:txBody>
          <a:bodyPr/>
          <a:lstStyle/>
          <a:p>
            <a:fld id="{B1E23650-A9B9-4B19-8017-08735BEB8241}" type="slidenum">
              <a:rPr lang="en-US" altLang="zh-CN" smtClean="0"/>
              <a:pPr/>
              <a:t>7</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p:spPr>
        <p:txBody>
          <a:bodyPr/>
          <a:lstStyle/>
          <a:p>
            <a:r>
              <a:rPr lang="zh-CN" altLang="en-US" smtClean="0"/>
              <a:t>接入层（数据采集层、数据层）：通过</a:t>
            </a:r>
            <a:r>
              <a:rPr lang="en-US" altLang="zh-CN" smtClean="0"/>
              <a:t>Radius</a:t>
            </a:r>
            <a:r>
              <a:rPr lang="zh-CN" altLang="en-US" smtClean="0"/>
              <a:t>服务与数据层的</a:t>
            </a:r>
            <a:r>
              <a:rPr lang="en-US" altLang="zh-CN" smtClean="0"/>
              <a:t>BRAS</a:t>
            </a:r>
            <a:r>
              <a:rPr lang="zh-CN" altLang="en-US" smtClean="0"/>
              <a:t>进行交互，对设备及服务进行逻辑封装，屏蔽各种设备的差异性，以统一规范的接口形式实现</a:t>
            </a:r>
            <a:r>
              <a:rPr lang="en-US" altLang="zh-CN" smtClean="0"/>
              <a:t>BRAS</a:t>
            </a:r>
            <a:r>
              <a:rPr lang="zh-CN" altLang="en-US" smtClean="0"/>
              <a:t>数据的接入，同时采用分布式处理机制保证用户认证的高效以及计费数据的可靠性。</a:t>
            </a:r>
          </a:p>
          <a:p>
            <a:r>
              <a:rPr lang="zh-CN" altLang="en-US" smtClean="0"/>
              <a:t>数据处理层：是计费帐务系统的核心，负责完成对系统操作的处理和业务逻辑的处理，包括业务逻辑处理模块、业务流程控制模块、智能采集处理模块、计费和帐务处理模块等。</a:t>
            </a:r>
          </a:p>
          <a:p>
            <a:r>
              <a:rPr lang="zh-CN" altLang="en-US" smtClean="0"/>
              <a:t>管理层：采用</a:t>
            </a:r>
            <a:r>
              <a:rPr lang="en-US" altLang="zh-CN" smtClean="0"/>
              <a:t>J2EE</a:t>
            </a:r>
            <a:r>
              <a:rPr lang="zh-CN" altLang="en-US" smtClean="0"/>
              <a:t>技术进行构建，提供基于</a:t>
            </a:r>
            <a:r>
              <a:rPr lang="en-US" altLang="zh-CN" smtClean="0"/>
              <a:t>Web</a:t>
            </a:r>
            <a:r>
              <a:rPr lang="zh-CN" altLang="en-US" smtClean="0"/>
              <a:t>的业务管理平台与自助服务平台。它是系统管理员、营业人员、合作伙伴和客户获得系统资源或进行系统操作的界面，系统的用户界面层全部是基于</a:t>
            </a:r>
            <a:r>
              <a:rPr lang="en-US" altLang="zh-CN" smtClean="0"/>
              <a:t>WEB</a:t>
            </a:r>
            <a:r>
              <a:rPr lang="zh-CN" altLang="en-US" smtClean="0"/>
              <a:t>技术，这样既提供了操作的方便性和灵活性，也降低了系统的维护成本。</a:t>
            </a:r>
          </a:p>
          <a:p>
            <a:endParaRPr lang="zh-CN" altLang="en-US" smtClean="0"/>
          </a:p>
        </p:txBody>
      </p:sp>
      <p:sp>
        <p:nvSpPr>
          <p:cNvPr id="60420" name="灯片编号占位符 3"/>
          <p:cNvSpPr>
            <a:spLocks noGrp="1"/>
          </p:cNvSpPr>
          <p:nvPr>
            <p:ph type="sldNum" sz="quarter" idx="5"/>
          </p:nvPr>
        </p:nvSpPr>
        <p:spPr>
          <a:noFill/>
        </p:spPr>
        <p:txBody>
          <a:bodyPr/>
          <a:lstStyle/>
          <a:p>
            <a:fld id="{9F3B1315-B4E9-4C0C-87D3-E21FD758E058}" type="slidenum">
              <a:rPr lang="en-US" altLang="zh-CN" smtClean="0"/>
              <a:pPr/>
              <a:t>11</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p:spPr>
        <p:txBody>
          <a:bodyPr/>
          <a:lstStyle/>
          <a:p>
            <a:r>
              <a:rPr lang="en-US" altLang="zh-CN" smtClean="0"/>
              <a:t>1.	</a:t>
            </a:r>
            <a:r>
              <a:rPr lang="zh-CN" altLang="en-US" smtClean="0"/>
              <a:t>业务受理人员在</a:t>
            </a:r>
            <a:r>
              <a:rPr lang="en-US" altLang="zh-CN" smtClean="0"/>
              <a:t>CRM</a:t>
            </a:r>
            <a:r>
              <a:rPr lang="zh-CN" altLang="en-US" smtClean="0"/>
              <a:t>受理后，工单指令通过</a:t>
            </a:r>
            <a:r>
              <a:rPr lang="en-US" altLang="zh-CN" smtClean="0"/>
              <a:t>IOM</a:t>
            </a:r>
            <a:r>
              <a:rPr lang="zh-CN" altLang="en-US" smtClean="0"/>
              <a:t>、</a:t>
            </a:r>
            <a:r>
              <a:rPr lang="en-US" altLang="zh-CN" smtClean="0"/>
              <a:t>ISAP</a:t>
            </a:r>
            <a:r>
              <a:rPr lang="zh-CN" altLang="en-US" smtClean="0"/>
              <a:t>到达固网</a:t>
            </a:r>
            <a:r>
              <a:rPr lang="en-US" altLang="zh-CN" smtClean="0"/>
              <a:t>AAA</a:t>
            </a:r>
            <a:r>
              <a:rPr lang="zh-CN" altLang="en-US" smtClean="0"/>
              <a:t>平台自动工单接口。</a:t>
            </a:r>
          </a:p>
          <a:p>
            <a:r>
              <a:rPr lang="en-US" altLang="zh-CN" smtClean="0"/>
              <a:t>2.	</a:t>
            </a:r>
            <a:r>
              <a:rPr lang="zh-CN" altLang="en-US" smtClean="0"/>
              <a:t>第二步中：固网</a:t>
            </a:r>
            <a:r>
              <a:rPr lang="en-US" altLang="zh-CN" smtClean="0"/>
              <a:t>AAA</a:t>
            </a:r>
            <a:r>
              <a:rPr lang="zh-CN" altLang="en-US" smtClean="0"/>
              <a:t>平台自动工单接口根据业务指令做相应的开通</a:t>
            </a:r>
            <a:r>
              <a:rPr lang="en-US" altLang="zh-CN" smtClean="0"/>
              <a:t>/</a:t>
            </a:r>
            <a:r>
              <a:rPr lang="zh-CN" altLang="en-US" smtClean="0"/>
              <a:t>停复</a:t>
            </a:r>
            <a:r>
              <a:rPr lang="en-US" altLang="zh-CN" smtClean="0"/>
              <a:t>/</a:t>
            </a:r>
            <a:r>
              <a:rPr lang="zh-CN" altLang="en-US" smtClean="0"/>
              <a:t>删除等业务。</a:t>
            </a:r>
          </a:p>
          <a:p>
            <a:r>
              <a:rPr lang="en-US" altLang="zh-CN" smtClean="0"/>
              <a:t>3.	</a:t>
            </a:r>
            <a:r>
              <a:rPr lang="zh-CN" altLang="en-US" smtClean="0"/>
              <a:t>第三步中：固网</a:t>
            </a:r>
            <a:r>
              <a:rPr lang="en-US" altLang="zh-CN" smtClean="0"/>
              <a:t>AAA</a:t>
            </a:r>
            <a:r>
              <a:rPr lang="zh-CN" altLang="en-US" smtClean="0"/>
              <a:t>平台同步程序根据账号的归属信息做相应的同步处理，校园网用户即同步到校园网本地数据库，其它类型账号分别同步到</a:t>
            </a:r>
            <a:r>
              <a:rPr lang="en-US" altLang="zh-CN" smtClean="0"/>
              <a:t>Radius1~Radius6</a:t>
            </a:r>
            <a:r>
              <a:rPr lang="zh-CN" altLang="en-US" smtClean="0"/>
              <a:t>各本地数据库，以做分步式认证。</a:t>
            </a:r>
          </a:p>
          <a:p>
            <a:r>
              <a:rPr lang="en-US" altLang="zh-CN" smtClean="0"/>
              <a:t>4.	</a:t>
            </a:r>
            <a:r>
              <a:rPr lang="zh-CN" altLang="en-US" smtClean="0"/>
              <a:t>第四步中：如天翼手机号</a:t>
            </a:r>
            <a:r>
              <a:rPr lang="en-US" altLang="zh-CN" smtClean="0"/>
              <a:t>/E</a:t>
            </a:r>
            <a:r>
              <a:rPr lang="zh-CN" altLang="en-US" smtClean="0"/>
              <a:t>家账号</a:t>
            </a:r>
            <a:r>
              <a:rPr lang="en-US" altLang="zh-CN" smtClean="0"/>
              <a:t>/ADSL</a:t>
            </a:r>
            <a:r>
              <a:rPr lang="zh-CN" altLang="en-US" smtClean="0"/>
              <a:t>账号的业务开通指令中带有无线上网的业务属性，则这些账号在固网</a:t>
            </a:r>
            <a:r>
              <a:rPr lang="en-US" altLang="zh-CN" smtClean="0"/>
              <a:t>AAA</a:t>
            </a:r>
            <a:r>
              <a:rPr lang="zh-CN" altLang="en-US" smtClean="0"/>
              <a:t>平台中心数据库生成相应固网账号的同时，还会把账号同步到</a:t>
            </a:r>
            <a:r>
              <a:rPr lang="en-US" altLang="zh-CN" smtClean="0"/>
              <a:t>WLAN</a:t>
            </a:r>
            <a:r>
              <a:rPr lang="zh-CN" altLang="en-US" smtClean="0"/>
              <a:t>中心数据库中，账号同步到</a:t>
            </a:r>
            <a:r>
              <a:rPr lang="en-US" altLang="zh-CN" smtClean="0"/>
              <a:t>WLAN</a:t>
            </a:r>
            <a:r>
              <a:rPr lang="zh-CN" altLang="en-US" smtClean="0"/>
              <a:t>中心库后会按账号类型自动生成集团规字的后缀：</a:t>
            </a:r>
            <a:r>
              <a:rPr lang="en-US" altLang="zh-CN" smtClean="0"/>
              <a:t>@WLAN.GX.CHNTEL.COM(</a:t>
            </a:r>
            <a:r>
              <a:rPr lang="zh-CN" altLang="en-US" smtClean="0"/>
              <a:t>非天翼手机</a:t>
            </a:r>
            <a:r>
              <a:rPr lang="en-US" altLang="zh-CN" smtClean="0"/>
              <a:t>)</a:t>
            </a:r>
            <a:r>
              <a:rPr lang="zh-CN" altLang="en-US" smtClean="0"/>
              <a:t>，</a:t>
            </a:r>
            <a:r>
              <a:rPr lang="en-US" altLang="zh-CN" smtClean="0"/>
              <a:t>@CW.GX.CHNTEL.COM(</a:t>
            </a:r>
            <a:r>
              <a:rPr lang="zh-CN" altLang="en-US" smtClean="0"/>
              <a:t>天翼手机</a:t>
            </a:r>
            <a:r>
              <a:rPr lang="en-US" altLang="zh-CN" smtClean="0"/>
              <a:t>)</a:t>
            </a:r>
            <a:r>
              <a:rPr lang="zh-CN" altLang="en-US" smtClean="0"/>
              <a:t>，同时做动</a:t>
            </a:r>
            <a:r>
              <a:rPr lang="en-US" altLang="zh-CN" smtClean="0"/>
              <a:t>/</a:t>
            </a:r>
            <a:r>
              <a:rPr lang="zh-CN" altLang="en-US" smtClean="0"/>
              <a:t>静态密码处理，国内</a:t>
            </a:r>
            <a:r>
              <a:rPr lang="en-US" altLang="zh-CN" smtClean="0"/>
              <a:t>/</a:t>
            </a:r>
            <a:r>
              <a:rPr lang="zh-CN" altLang="en-US" smtClean="0"/>
              <a:t>国漫漫游处理等。</a:t>
            </a:r>
          </a:p>
          <a:p>
            <a:r>
              <a:rPr lang="en-US" altLang="zh-CN" smtClean="0"/>
              <a:t>5.	Wlan</a:t>
            </a:r>
            <a:r>
              <a:rPr lang="zh-CN" altLang="en-US" smtClean="0"/>
              <a:t>中心数据库通过同步的方式同步到</a:t>
            </a:r>
            <a:r>
              <a:rPr lang="en-US" altLang="zh-CN" smtClean="0"/>
              <a:t>Wlan-Radius</a:t>
            </a:r>
            <a:r>
              <a:rPr lang="zh-CN" altLang="en-US" smtClean="0"/>
              <a:t>本地数据库，以做分步式认证。</a:t>
            </a:r>
          </a:p>
          <a:p>
            <a:r>
              <a:rPr lang="en-US" altLang="zh-CN" smtClean="0"/>
              <a:t>6.	BIMS/</a:t>
            </a:r>
            <a:r>
              <a:rPr lang="zh-CN" altLang="en-US" smtClean="0"/>
              <a:t>校园网后台管理系统对</a:t>
            </a:r>
            <a:r>
              <a:rPr lang="en-US" altLang="zh-CN" smtClean="0"/>
              <a:t>BIMS</a:t>
            </a:r>
            <a:r>
              <a:rPr lang="zh-CN" altLang="en-US" smtClean="0"/>
              <a:t>中心数据库数据进行管理。</a:t>
            </a:r>
          </a:p>
          <a:p>
            <a:r>
              <a:rPr lang="en-US" altLang="zh-CN" smtClean="0"/>
              <a:t>7.	WLAN</a:t>
            </a:r>
            <a:r>
              <a:rPr lang="zh-CN" altLang="en-US" smtClean="0"/>
              <a:t>后台管理系统对</a:t>
            </a:r>
            <a:r>
              <a:rPr lang="en-US" altLang="zh-CN" smtClean="0"/>
              <a:t>WLAN</a:t>
            </a:r>
            <a:r>
              <a:rPr lang="zh-CN" altLang="en-US" smtClean="0"/>
              <a:t>中心数据库数据进行管理</a:t>
            </a:r>
          </a:p>
          <a:p>
            <a:endParaRPr lang="zh-CN" altLang="en-US" smtClean="0"/>
          </a:p>
        </p:txBody>
      </p:sp>
      <p:sp>
        <p:nvSpPr>
          <p:cNvPr id="61444" name="灯片编号占位符 3"/>
          <p:cNvSpPr>
            <a:spLocks noGrp="1"/>
          </p:cNvSpPr>
          <p:nvPr>
            <p:ph type="sldNum" sz="quarter" idx="5"/>
          </p:nvPr>
        </p:nvSpPr>
        <p:spPr>
          <a:noFill/>
        </p:spPr>
        <p:txBody>
          <a:bodyPr/>
          <a:lstStyle/>
          <a:p>
            <a:fld id="{701AC2E6-BACB-4347-9F67-D30D2AA73D45}" type="slidenum">
              <a:rPr lang="en-US" altLang="zh-CN" smtClean="0"/>
              <a:pPr/>
              <a:t>13</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147A6B07-125A-43CA-B5EE-CAEDBAD1272C}" type="slidenum">
              <a:rPr kumimoji="1" lang="en-US" altLang="zh-CN" sz="1200">
                <a:solidFill>
                  <a:schemeClr val="bg1"/>
                </a:solidFill>
                <a:latin typeface="Times New Roman" pitchFamily="18" charset="0"/>
                <a:ea typeface="黑体" pitchFamily="49" charset="-122"/>
              </a:rPr>
              <a:pPr algn="r" eaLnBrk="1" hangingPunct="1"/>
              <a:t>16</a:t>
            </a:fld>
            <a:endParaRPr kumimoji="1" lang="en-US" altLang="zh-CN" sz="1200">
              <a:solidFill>
                <a:schemeClr val="bg1"/>
              </a:solidFill>
              <a:latin typeface="Times New Roman" pitchFamily="18" charset="0"/>
              <a:ea typeface="黑体" pitchFamily="49"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666750" y="4716463"/>
            <a:ext cx="5335588" cy="4467225"/>
          </a:xfrm>
          <a:noFill/>
          <a:ln/>
        </p:spPr>
        <p:txBody>
          <a:bodyPr/>
          <a:lstStyle/>
          <a:p>
            <a:pPr eaLnBrk="1" hangingPunct="1"/>
            <a:r>
              <a:rPr lang="en-US" altLang="zh-CN" smtClean="0"/>
              <a:t>RADIUS (Remote Authentication Dial In User Service)</a:t>
            </a:r>
            <a:r>
              <a:rPr lang="zh-CN" altLang="en-US" smtClean="0"/>
              <a:t>协议是为用户提供接入的设备（</a:t>
            </a:r>
            <a:r>
              <a:rPr lang="en-US" altLang="zh-CN" smtClean="0"/>
              <a:t>RADIUS</a:t>
            </a:r>
            <a:r>
              <a:rPr lang="zh-CN" altLang="en-US" smtClean="0"/>
              <a:t>客户端）与存放用户认证信息的设备（</a:t>
            </a:r>
            <a:r>
              <a:rPr lang="en-US" altLang="zh-CN" smtClean="0"/>
              <a:t>RADIUS</a:t>
            </a:r>
            <a:r>
              <a:rPr lang="zh-CN" altLang="en-US" smtClean="0"/>
              <a:t>服务器端）之间交换信息的一个标准方法。</a:t>
            </a:r>
          </a:p>
          <a:p>
            <a:pPr eaLnBrk="1" hangingPunct="1"/>
            <a:r>
              <a:rPr lang="zh-CN" altLang="en-US" smtClean="0"/>
              <a:t>基于</a:t>
            </a:r>
            <a:r>
              <a:rPr lang="en-US" altLang="zh-CN" smtClean="0"/>
              <a:t>RADIUS</a:t>
            </a:r>
            <a:r>
              <a:rPr lang="zh-CN" altLang="en-US" smtClean="0"/>
              <a:t>的远端接入环境一般由三个主要部件构成：接入客户端，网络接入服务器，</a:t>
            </a:r>
            <a:r>
              <a:rPr lang="en-US" altLang="zh-CN" smtClean="0"/>
              <a:t>RADIUS</a:t>
            </a:r>
            <a:r>
              <a:rPr lang="zh-CN" altLang="en-US" smtClean="0"/>
              <a:t>服务器。</a:t>
            </a:r>
            <a:endParaRPr lang="en-US" altLang="zh-CN" smtClean="0"/>
          </a:p>
          <a:p>
            <a:pPr eaLnBrk="1" hangingPunct="1"/>
            <a:r>
              <a:rPr lang="zh-CN" altLang="en-US" smtClean="0"/>
              <a:t>接入客户端（</a:t>
            </a:r>
            <a:r>
              <a:rPr lang="en-US" altLang="zh-CN" smtClean="0"/>
              <a:t>Access Client</a:t>
            </a:r>
            <a:r>
              <a:rPr lang="zh-CN" altLang="en-US" smtClean="0"/>
              <a:t>）可以是一个用户通过拨号到一个提供服务的网络来连接到其他的</a:t>
            </a:r>
            <a:r>
              <a:rPr lang="en-US" altLang="zh-CN" smtClean="0"/>
              <a:t>Internet</a:t>
            </a:r>
            <a:r>
              <a:rPr lang="zh-CN" altLang="en-US" smtClean="0"/>
              <a:t>网站（这是最通常的用户角色）。同样，接入客户端也可以是一个设备，比如是一个</a:t>
            </a:r>
            <a:r>
              <a:rPr lang="en-US" altLang="zh-CN" smtClean="0"/>
              <a:t>ISDN</a:t>
            </a:r>
            <a:r>
              <a:rPr lang="zh-CN" altLang="en-US" smtClean="0"/>
              <a:t>路由器，这种路由器通常用在小型的办公室或家庭中来为多个用户提供网络接入。</a:t>
            </a:r>
          </a:p>
          <a:p>
            <a:pPr eaLnBrk="1" hangingPunct="1"/>
            <a:r>
              <a:rPr lang="zh-CN" altLang="en-US" smtClean="0"/>
              <a:t>网络接入服务器（</a:t>
            </a:r>
            <a:r>
              <a:rPr lang="en-US" altLang="zh-CN" smtClean="0"/>
              <a:t>Network Access Server</a:t>
            </a:r>
            <a:r>
              <a:rPr lang="zh-CN" altLang="en-US" smtClean="0"/>
              <a:t>）简称</a:t>
            </a:r>
            <a:r>
              <a:rPr lang="en-US" altLang="zh-CN" smtClean="0"/>
              <a:t>NAS</a:t>
            </a:r>
            <a:r>
              <a:rPr lang="zh-CN" altLang="en-US" smtClean="0"/>
              <a:t>，是一个识别和处理来自网络</a:t>
            </a:r>
            <a:r>
              <a:rPr lang="zh-CN" altLang="en-US" smtClean="0">
                <a:latin typeface="Arial" charset="0"/>
              </a:rPr>
              <a:t>“</a:t>
            </a:r>
            <a:r>
              <a:rPr lang="zh-CN" altLang="en-US" smtClean="0"/>
              <a:t>边界</a:t>
            </a:r>
            <a:r>
              <a:rPr lang="zh-CN" altLang="en-US" smtClean="0">
                <a:latin typeface="Arial" charset="0"/>
              </a:rPr>
              <a:t>”</a:t>
            </a:r>
            <a:r>
              <a:rPr lang="zh-CN" altLang="en-US" smtClean="0"/>
              <a:t>的连接请求的设备。</a:t>
            </a:r>
            <a:r>
              <a:rPr lang="zh-CN" altLang="en-US" smtClean="0">
                <a:latin typeface="Arial" charset="0"/>
              </a:rPr>
              <a:t>“</a:t>
            </a:r>
            <a:r>
              <a:rPr lang="zh-CN" altLang="en-US" smtClean="0"/>
              <a:t>边界</a:t>
            </a:r>
            <a:r>
              <a:rPr lang="zh-CN" altLang="en-US" smtClean="0">
                <a:latin typeface="Arial" charset="0"/>
              </a:rPr>
              <a:t>”</a:t>
            </a:r>
            <a:r>
              <a:rPr lang="zh-CN" altLang="en-US" smtClean="0"/>
              <a:t>可以是一个</a:t>
            </a:r>
            <a:r>
              <a:rPr lang="en-US" altLang="zh-CN" smtClean="0"/>
              <a:t>WLAN</a:t>
            </a:r>
            <a:r>
              <a:rPr lang="zh-CN" altLang="en-US" smtClean="0"/>
              <a:t>的接入点，或一个</a:t>
            </a:r>
            <a:r>
              <a:rPr lang="en-US" altLang="zh-CN" smtClean="0"/>
              <a:t>ISDN</a:t>
            </a:r>
            <a:r>
              <a:rPr lang="zh-CN" altLang="en-US" smtClean="0"/>
              <a:t>桥，也可以是一个调制解调器池（</a:t>
            </a:r>
            <a:r>
              <a:rPr lang="en-US" altLang="zh-CN" smtClean="0"/>
              <a:t>modem pool</a:t>
            </a:r>
            <a:r>
              <a:rPr lang="zh-CN" altLang="en-US" smtClean="0"/>
              <a:t>），当</a:t>
            </a:r>
            <a:r>
              <a:rPr lang="en-US" altLang="zh-CN" smtClean="0"/>
              <a:t>NAS</a:t>
            </a:r>
            <a:r>
              <a:rPr lang="zh-CN" altLang="en-US" smtClean="0"/>
              <a:t>接受到一个用户发来的连接请求时，</a:t>
            </a:r>
            <a:r>
              <a:rPr lang="en-US" altLang="zh-CN" smtClean="0"/>
              <a:t>NAS</a:t>
            </a:r>
            <a:r>
              <a:rPr lang="zh-CN" altLang="en-US" smtClean="0"/>
              <a:t>将进行与用户间的接入协商（</a:t>
            </a:r>
            <a:r>
              <a:rPr lang="en-US" altLang="zh-CN" smtClean="0"/>
              <a:t>EAP</a:t>
            </a:r>
            <a:r>
              <a:rPr lang="zh-CN" altLang="en-US" smtClean="0"/>
              <a:t>，</a:t>
            </a:r>
            <a:r>
              <a:rPr lang="en-US" altLang="zh-CN" smtClean="0"/>
              <a:t>PPP</a:t>
            </a:r>
            <a:r>
              <a:rPr lang="zh-CN" altLang="en-US" smtClean="0"/>
              <a:t>或</a:t>
            </a:r>
            <a:r>
              <a:rPr lang="en-US" altLang="zh-CN" smtClean="0"/>
              <a:t>SLIP</a:t>
            </a:r>
            <a:r>
              <a:rPr lang="zh-CN" altLang="en-US" smtClean="0"/>
              <a:t>），通过这个协商会得到一些数据（例如：用户名，密码，</a:t>
            </a:r>
            <a:r>
              <a:rPr lang="en-US" altLang="zh-CN" smtClean="0"/>
              <a:t>NAS</a:t>
            </a:r>
            <a:r>
              <a:rPr lang="zh-CN" altLang="en-US" smtClean="0"/>
              <a:t>设备标示，</a:t>
            </a:r>
            <a:r>
              <a:rPr lang="en-US" altLang="zh-CN" smtClean="0"/>
              <a:t>NAS</a:t>
            </a:r>
            <a:r>
              <a:rPr lang="zh-CN" altLang="en-US" smtClean="0"/>
              <a:t>端口号），然后</a:t>
            </a:r>
            <a:r>
              <a:rPr lang="en-US" altLang="zh-CN" smtClean="0"/>
              <a:t>NAS</a:t>
            </a:r>
            <a:r>
              <a:rPr lang="zh-CN" altLang="en-US" smtClean="0"/>
              <a:t>把这些数据发送给</a:t>
            </a:r>
            <a:r>
              <a:rPr lang="en-US" altLang="zh-CN" smtClean="0"/>
              <a:t>RADUS</a:t>
            </a:r>
            <a:r>
              <a:rPr lang="zh-CN" altLang="en-US" smtClean="0"/>
              <a:t>服务器并请求其对这个用户进行认证。</a:t>
            </a:r>
          </a:p>
          <a:p>
            <a:pPr eaLnBrk="1" hangingPunct="1"/>
            <a:r>
              <a:rPr lang="en-US" altLang="zh-CN" smtClean="0"/>
              <a:t>RADIUS</a:t>
            </a:r>
            <a:r>
              <a:rPr lang="zh-CN" altLang="en-US" smtClean="0"/>
              <a:t>服务器（</a:t>
            </a:r>
            <a:r>
              <a:rPr lang="en-US" altLang="zh-CN" smtClean="0"/>
              <a:t>RADIUS server</a:t>
            </a:r>
            <a:r>
              <a:rPr lang="zh-CN" altLang="en-US" smtClean="0"/>
              <a:t>）将认证这个请求，并对这个连接上的服务进行授权。</a:t>
            </a:r>
            <a:r>
              <a:rPr lang="en-US" altLang="zh-CN" smtClean="0"/>
              <a:t>RADIUS</a:t>
            </a:r>
            <a:r>
              <a:rPr lang="zh-CN" altLang="en-US" smtClean="0"/>
              <a:t>服务器做到这一步的方法是把从</a:t>
            </a:r>
            <a:r>
              <a:rPr lang="en-US" altLang="zh-CN" smtClean="0"/>
              <a:t>NAS</a:t>
            </a:r>
            <a:r>
              <a:rPr lang="zh-CN" altLang="en-US" smtClean="0"/>
              <a:t>请求中得到的数据与数据库中存储的数据进行匹配。</a:t>
            </a:r>
          </a:p>
          <a:p>
            <a:pPr eaLnBrk="1" hangingPunct="1"/>
            <a:r>
              <a:rPr lang="zh-CN" altLang="en-US" smtClean="0"/>
              <a:t>如果找到了这个匹配信息，那么</a:t>
            </a:r>
            <a:r>
              <a:rPr lang="en-US" altLang="zh-CN" smtClean="0"/>
              <a:t>RADIUS</a:t>
            </a:r>
            <a:r>
              <a:rPr lang="zh-CN" altLang="en-US" smtClean="0"/>
              <a:t>服务器就会接受（</a:t>
            </a:r>
            <a:r>
              <a:rPr lang="en-US" altLang="zh-CN" smtClean="0"/>
              <a:t>Accept</a:t>
            </a:r>
            <a:r>
              <a:rPr lang="zh-CN" altLang="en-US" smtClean="0"/>
              <a:t>）这个用户，如果没找到，那么这个用户就会被拒绝（</a:t>
            </a:r>
            <a:r>
              <a:rPr lang="en-US" altLang="zh-CN" smtClean="0"/>
              <a:t>Reject</a:t>
            </a:r>
            <a:r>
              <a:rPr lang="zh-CN" altLang="en-US" smtClean="0"/>
              <a:t>）。根据</a:t>
            </a:r>
            <a:r>
              <a:rPr lang="en-US" altLang="zh-CN" smtClean="0"/>
              <a:t>RADIUS</a:t>
            </a:r>
            <a:r>
              <a:rPr lang="zh-CN" altLang="en-US" smtClean="0"/>
              <a:t>服务器的响应，</a:t>
            </a:r>
            <a:r>
              <a:rPr lang="en-US" altLang="zh-CN" smtClean="0"/>
              <a:t>NAS</a:t>
            </a:r>
            <a:r>
              <a:rPr lang="zh-CN" altLang="en-US" smtClean="0"/>
              <a:t>来决定为这个用户建立连接还是终止用户的连接企图。最后，</a:t>
            </a:r>
            <a:r>
              <a:rPr lang="en-US" altLang="zh-CN" smtClean="0"/>
              <a:t>NAS</a:t>
            </a:r>
            <a:r>
              <a:rPr lang="zh-CN" altLang="en-US" smtClean="0"/>
              <a:t>将发送一个计费数据到</a:t>
            </a:r>
            <a:r>
              <a:rPr lang="en-US" altLang="zh-CN" smtClean="0"/>
              <a:t>RADIUS</a:t>
            </a:r>
            <a:r>
              <a:rPr lang="zh-CN" altLang="en-US" smtClean="0"/>
              <a:t>服务器来记录这个事务；</a:t>
            </a:r>
            <a:r>
              <a:rPr lang="en-US" altLang="zh-CN" smtClean="0"/>
              <a:t>RADIUS</a:t>
            </a:r>
            <a:r>
              <a:rPr lang="zh-CN" altLang="en-US" smtClean="0"/>
              <a:t>服务器根据需要可以记录下这个数据也可以把这个数据发给别的服务器来为这次服务提供计费依据。</a:t>
            </a:r>
          </a:p>
          <a:p>
            <a:pPr eaLnBrk="1" hangingPunct="1"/>
            <a:endParaRPr lang="zh-CN" altLang="en-US" sz="10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779838" y="9431338"/>
            <a:ext cx="2889250" cy="496887"/>
          </a:xfrm>
          <a:prstGeom prst="rect">
            <a:avLst/>
          </a:prstGeom>
          <a:noFill/>
          <a:ln w="9525">
            <a:noFill/>
            <a:miter lim="800000"/>
            <a:headEnd/>
            <a:tailEnd/>
          </a:ln>
        </p:spPr>
        <p:txBody>
          <a:bodyPr anchor="b"/>
          <a:lstStyle/>
          <a:p>
            <a:pPr algn="r" eaLnBrk="1" hangingPunct="1"/>
            <a:fld id="{BFACE173-2B8F-4D5F-850B-BB2C2DE4AD3B}" type="slidenum">
              <a:rPr kumimoji="1" lang="en-US" altLang="zh-CN" sz="1200">
                <a:solidFill>
                  <a:schemeClr val="bg1"/>
                </a:solidFill>
                <a:latin typeface="Times New Roman" pitchFamily="18" charset="0"/>
                <a:ea typeface="黑体" pitchFamily="49" charset="-122"/>
              </a:rPr>
              <a:pPr algn="r" eaLnBrk="1" hangingPunct="1"/>
              <a:t>17</a:t>
            </a:fld>
            <a:endParaRPr kumimoji="1" lang="en-US" altLang="zh-CN" sz="1200">
              <a:solidFill>
                <a:schemeClr val="bg1"/>
              </a:solidFill>
              <a:latin typeface="Times New Roman" pitchFamily="18" charset="0"/>
              <a:ea typeface="黑体" pitchFamily="49" charset="-122"/>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666750" y="4716463"/>
            <a:ext cx="5335588" cy="4467225"/>
          </a:xfrm>
          <a:noFill/>
          <a:ln/>
        </p:spPr>
        <p:txBody>
          <a:bodyPr/>
          <a:lstStyle/>
          <a:p>
            <a:pPr eaLnBrk="1" hangingPunct="1"/>
            <a:endParaRPr lang="zh-CN" altLang="en-US" sz="100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新标识"/>
          <p:cNvPicPr>
            <a:picLocks noChangeAspect="1" noChangeArrowheads="1"/>
          </p:cNvPicPr>
          <p:nvPr userDrawn="1"/>
        </p:nvPicPr>
        <p:blipFill>
          <a:blip r:embed="rId2" cstate="print"/>
          <a:srcRect/>
          <a:stretch>
            <a:fillRect/>
          </a:stretch>
        </p:blipFill>
        <p:spPr bwMode="auto">
          <a:xfrm>
            <a:off x="0" y="130175"/>
            <a:ext cx="2268538" cy="635000"/>
          </a:xfrm>
          <a:prstGeom prst="rect">
            <a:avLst/>
          </a:prstGeom>
          <a:noFill/>
          <a:ln w="9525">
            <a:noFill/>
            <a:miter lim="800000"/>
            <a:headEnd/>
            <a:tailEnd/>
          </a:ln>
        </p:spPr>
      </p:pic>
      <p:sp>
        <p:nvSpPr>
          <p:cNvPr id="5" name="Rectangle 8"/>
          <p:cNvSpPr>
            <a:spLocks noChangeArrowheads="1"/>
          </p:cNvSpPr>
          <p:nvPr userDrawn="1"/>
        </p:nvSpPr>
        <p:spPr bwMode="auto">
          <a:xfrm>
            <a:off x="3048000" y="6624638"/>
            <a:ext cx="6096000" cy="233362"/>
          </a:xfrm>
          <a:prstGeom prst="rect">
            <a:avLst/>
          </a:prstGeom>
          <a:solidFill>
            <a:srgbClr val="FE5816"/>
          </a:solidFill>
          <a:ln>
            <a:noFill/>
          </a:ln>
          <a:extLst>
            <a:ext uri="{91240B29-F687-4F45-9708-019B960494DF}"/>
          </a:extLst>
        </p:spPr>
        <p:txBody>
          <a:bodyPr wrap="none" anchor="ctr"/>
          <a:lstStyle>
            <a:lvl1pPr eaLnBrk="0" hangingPunct="0">
              <a:defRPr sz="2800" b="1">
                <a:solidFill>
                  <a:schemeClr val="tx1"/>
                </a:solidFill>
                <a:latin typeface="楷体_GB2312" pitchFamily="49" charset="-122"/>
                <a:ea typeface="楷体_GB2312" pitchFamily="49" charset="-122"/>
              </a:defRPr>
            </a:lvl1pPr>
            <a:lvl2pPr marL="742950" indent="-285750" eaLnBrk="0" hangingPunct="0">
              <a:defRPr sz="2800" b="1">
                <a:solidFill>
                  <a:schemeClr val="tx1"/>
                </a:solidFill>
                <a:latin typeface="楷体_GB2312" pitchFamily="49" charset="-122"/>
                <a:ea typeface="楷体_GB2312" pitchFamily="49" charset="-122"/>
              </a:defRPr>
            </a:lvl2pPr>
            <a:lvl3pPr marL="1143000" indent="-228600" eaLnBrk="0" hangingPunct="0">
              <a:defRPr sz="2800" b="1">
                <a:solidFill>
                  <a:schemeClr val="tx1"/>
                </a:solidFill>
                <a:latin typeface="楷体_GB2312" pitchFamily="49" charset="-122"/>
                <a:ea typeface="楷体_GB2312" pitchFamily="49" charset="-122"/>
              </a:defRPr>
            </a:lvl3pPr>
            <a:lvl4pPr marL="1600200" indent="-228600" eaLnBrk="0" hangingPunct="0">
              <a:defRPr sz="2800" b="1">
                <a:solidFill>
                  <a:schemeClr val="tx1"/>
                </a:solidFill>
                <a:latin typeface="楷体_GB2312" pitchFamily="49" charset="-122"/>
                <a:ea typeface="楷体_GB2312" pitchFamily="49" charset="-122"/>
              </a:defRPr>
            </a:lvl4pPr>
            <a:lvl5pPr marL="2057400" indent="-228600" eaLnBrk="0" hangingPunct="0">
              <a:defRPr sz="2800" b="1">
                <a:solidFill>
                  <a:schemeClr val="tx1"/>
                </a:solidFill>
                <a:latin typeface="楷体_GB2312" pitchFamily="49" charset="-122"/>
                <a:ea typeface="楷体_GB2312" pitchFamily="49" charset="-122"/>
              </a:defRPr>
            </a:lvl5pPr>
            <a:lvl6pPr marL="25146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6pPr>
            <a:lvl7pPr marL="29718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7pPr>
            <a:lvl8pPr marL="34290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8pPr>
            <a:lvl9pPr marL="38862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9pPr>
          </a:lstStyle>
          <a:p>
            <a:pPr algn="ctr" eaLnBrk="1" hangingPunct="1">
              <a:spcBef>
                <a:spcPct val="20000"/>
              </a:spcBef>
              <a:defRPr/>
            </a:pPr>
            <a:endParaRPr lang="zh-CN" altLang="en-US" smtClean="0"/>
          </a:p>
        </p:txBody>
      </p:sp>
      <p:sp>
        <p:nvSpPr>
          <p:cNvPr id="6" name="Rectangle 9"/>
          <p:cNvSpPr>
            <a:spLocks noChangeArrowheads="1"/>
          </p:cNvSpPr>
          <p:nvPr userDrawn="1"/>
        </p:nvSpPr>
        <p:spPr bwMode="auto">
          <a:xfrm>
            <a:off x="4500563" y="5734050"/>
            <a:ext cx="4298950" cy="366713"/>
          </a:xfrm>
          <a:prstGeom prst="rect">
            <a:avLst/>
          </a:prstGeom>
          <a:noFill/>
          <a:ln>
            <a:noFill/>
          </a:ln>
          <a:extLst>
            <a:ext uri="{909E8E84-426E-40DD-AFC4-6F175D3DCCD1}"/>
            <a:ext uri="{91240B29-F687-4F45-9708-019B960494DF}"/>
          </a:extLst>
        </p:spPr>
        <p:txBody>
          <a:bodyPr wrap="none">
            <a:spAutoFit/>
          </a:bodyPr>
          <a:lstStyle>
            <a:lvl1pPr eaLnBrk="0" hangingPunct="0">
              <a:defRPr sz="2800" b="1">
                <a:solidFill>
                  <a:schemeClr val="tx1"/>
                </a:solidFill>
                <a:latin typeface="楷体_GB2312" pitchFamily="49" charset="-122"/>
                <a:ea typeface="楷体_GB2312" pitchFamily="49" charset="-122"/>
              </a:defRPr>
            </a:lvl1pPr>
            <a:lvl2pPr marL="742950" indent="-285750" eaLnBrk="0" hangingPunct="0">
              <a:defRPr sz="2800" b="1">
                <a:solidFill>
                  <a:schemeClr val="tx1"/>
                </a:solidFill>
                <a:latin typeface="楷体_GB2312" pitchFamily="49" charset="-122"/>
                <a:ea typeface="楷体_GB2312" pitchFamily="49" charset="-122"/>
              </a:defRPr>
            </a:lvl2pPr>
            <a:lvl3pPr marL="1143000" indent="-228600" eaLnBrk="0" hangingPunct="0">
              <a:defRPr sz="2800" b="1">
                <a:solidFill>
                  <a:schemeClr val="tx1"/>
                </a:solidFill>
                <a:latin typeface="楷体_GB2312" pitchFamily="49" charset="-122"/>
                <a:ea typeface="楷体_GB2312" pitchFamily="49" charset="-122"/>
              </a:defRPr>
            </a:lvl3pPr>
            <a:lvl4pPr marL="1600200" indent="-228600" eaLnBrk="0" hangingPunct="0">
              <a:defRPr sz="2800" b="1">
                <a:solidFill>
                  <a:schemeClr val="tx1"/>
                </a:solidFill>
                <a:latin typeface="楷体_GB2312" pitchFamily="49" charset="-122"/>
                <a:ea typeface="楷体_GB2312" pitchFamily="49" charset="-122"/>
              </a:defRPr>
            </a:lvl4pPr>
            <a:lvl5pPr marL="2057400" indent="-228600" eaLnBrk="0" hangingPunct="0">
              <a:defRPr sz="2800" b="1">
                <a:solidFill>
                  <a:schemeClr val="tx1"/>
                </a:solidFill>
                <a:latin typeface="楷体_GB2312" pitchFamily="49" charset="-122"/>
                <a:ea typeface="楷体_GB2312" pitchFamily="49" charset="-122"/>
              </a:defRPr>
            </a:lvl5pPr>
            <a:lvl6pPr marL="25146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6pPr>
            <a:lvl7pPr marL="29718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7pPr>
            <a:lvl8pPr marL="34290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8pPr>
            <a:lvl9pPr marL="38862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9pPr>
          </a:lstStyle>
          <a:p>
            <a:pPr eaLnBrk="1" hangingPunct="1">
              <a:defRPr/>
            </a:pPr>
            <a:r>
              <a:rPr lang="zh-CN" altLang="en-US" sz="1800" b="0" smtClean="0">
                <a:latin typeface="Arial" panose="020B0604020202020204" pitchFamily="34" charset="0"/>
                <a:ea typeface="宋体" panose="02010600030101010101" pitchFamily="2" charset="-122"/>
              </a:rPr>
              <a:t>中国电信维护岗位认证教材编写小组编制</a:t>
            </a:r>
          </a:p>
        </p:txBody>
      </p:sp>
      <p:pic>
        <p:nvPicPr>
          <p:cNvPr id="7" name="图片 8" descr="1.jpg"/>
          <p:cNvPicPr>
            <a:picLocks noChangeAspect="1"/>
          </p:cNvPicPr>
          <p:nvPr userDrawn="1"/>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8" name="矩形 11"/>
          <p:cNvSpPr>
            <a:spLocks noChangeArrowheads="1"/>
          </p:cNvSpPr>
          <p:nvPr userDrawn="1"/>
        </p:nvSpPr>
        <p:spPr bwMode="auto">
          <a:xfrm>
            <a:off x="15875" y="6383338"/>
            <a:ext cx="6172200" cy="338137"/>
          </a:xfrm>
          <a:prstGeom prst="rect">
            <a:avLst/>
          </a:prstGeom>
          <a:solidFill>
            <a:schemeClr val="bg1"/>
          </a:solidFill>
          <a:ln>
            <a:noFill/>
          </a:ln>
          <a:extLst>
            <a:ext uri="{91240B29-F687-4F45-9708-019B960494DF}"/>
          </a:extLst>
        </p:spPr>
        <p:txBody>
          <a:bodyPr>
            <a:spAutoFit/>
          </a:bodyPr>
          <a:lstStyle>
            <a:lvl1pPr eaLnBrk="0" hangingPunct="0">
              <a:defRPr sz="2800" b="1">
                <a:solidFill>
                  <a:schemeClr val="tx1"/>
                </a:solidFill>
                <a:latin typeface="楷体_GB2312" pitchFamily="49" charset="-122"/>
                <a:ea typeface="楷体_GB2312" pitchFamily="49" charset="-122"/>
              </a:defRPr>
            </a:lvl1pPr>
            <a:lvl2pPr marL="742950" indent="-285750" eaLnBrk="0" hangingPunct="0">
              <a:defRPr sz="2800" b="1">
                <a:solidFill>
                  <a:schemeClr val="tx1"/>
                </a:solidFill>
                <a:latin typeface="楷体_GB2312" pitchFamily="49" charset="-122"/>
                <a:ea typeface="楷体_GB2312" pitchFamily="49" charset="-122"/>
              </a:defRPr>
            </a:lvl2pPr>
            <a:lvl3pPr marL="1143000" indent="-228600" eaLnBrk="0" hangingPunct="0">
              <a:defRPr sz="2800" b="1">
                <a:solidFill>
                  <a:schemeClr val="tx1"/>
                </a:solidFill>
                <a:latin typeface="楷体_GB2312" pitchFamily="49" charset="-122"/>
                <a:ea typeface="楷体_GB2312" pitchFamily="49" charset="-122"/>
              </a:defRPr>
            </a:lvl3pPr>
            <a:lvl4pPr marL="1600200" indent="-228600" eaLnBrk="0" hangingPunct="0">
              <a:defRPr sz="2800" b="1">
                <a:solidFill>
                  <a:schemeClr val="tx1"/>
                </a:solidFill>
                <a:latin typeface="楷体_GB2312" pitchFamily="49" charset="-122"/>
                <a:ea typeface="楷体_GB2312" pitchFamily="49" charset="-122"/>
              </a:defRPr>
            </a:lvl4pPr>
            <a:lvl5pPr marL="2057400" indent="-228600" eaLnBrk="0" hangingPunct="0">
              <a:defRPr sz="2800" b="1">
                <a:solidFill>
                  <a:schemeClr val="tx1"/>
                </a:solidFill>
                <a:latin typeface="楷体_GB2312" pitchFamily="49" charset="-122"/>
                <a:ea typeface="楷体_GB2312" pitchFamily="49" charset="-122"/>
              </a:defRPr>
            </a:lvl5pPr>
            <a:lvl6pPr marL="25146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6pPr>
            <a:lvl7pPr marL="29718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7pPr>
            <a:lvl8pPr marL="34290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8pPr>
            <a:lvl9pPr marL="38862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9pPr>
          </a:lstStyle>
          <a:p>
            <a:pPr algn="ctr" eaLnBrk="1" hangingPunct="1">
              <a:spcBef>
                <a:spcPct val="20000"/>
              </a:spcBef>
              <a:defRPr/>
            </a:pPr>
            <a:r>
              <a:rPr lang="en-US" altLang="zh-CN" sz="1600" smtClean="0">
                <a:solidFill>
                  <a:srgbClr val="7575D1"/>
                </a:solidFill>
              </a:rPr>
              <a:t> </a:t>
            </a:r>
            <a:endParaRPr lang="zh-CN" altLang="en-US" sz="1600" smtClean="0">
              <a:solidFill>
                <a:srgbClr val="7575D1"/>
              </a:solidFill>
            </a:endParaRPr>
          </a:p>
        </p:txBody>
      </p:sp>
      <p:sp>
        <p:nvSpPr>
          <p:cNvPr id="345090"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34509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9" name="Rectangle 4"/>
          <p:cNvSpPr>
            <a:spLocks noGrp="1" noChangeArrowheads="1"/>
          </p:cNvSpPr>
          <p:nvPr>
            <p:ph type="dt" sz="half" idx="10"/>
          </p:nvPr>
        </p:nvSpPr>
        <p:spPr/>
        <p:txBody>
          <a:bodyPr/>
          <a:lstStyle>
            <a:lvl1pPr>
              <a:defRPr/>
            </a:lvl1pPr>
          </a:lstStyle>
          <a:p>
            <a:pPr>
              <a:defRPr/>
            </a:pPr>
            <a:fld id="{3BDA41F3-4D05-45E1-B73B-FDFEF9EB8B49}" type="datetime1">
              <a:rPr lang="zh-CN" altLang="en-US"/>
              <a:pPr>
                <a:defRPr/>
              </a:pPr>
              <a:t>2013/8/21</a:t>
            </a:fld>
            <a:endParaRPr lang="en-US" altLang="zh-CN"/>
          </a:p>
        </p:txBody>
      </p:sp>
      <p:sp>
        <p:nvSpPr>
          <p:cNvPr id="10"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11" name="Rectangle 6"/>
          <p:cNvSpPr>
            <a:spLocks noGrp="1" noChangeArrowheads="1"/>
          </p:cNvSpPr>
          <p:nvPr>
            <p:ph type="sldNum" sz="quarter" idx="12"/>
          </p:nvPr>
        </p:nvSpPr>
        <p:spPr/>
        <p:txBody>
          <a:bodyPr/>
          <a:lstStyle>
            <a:lvl1pPr>
              <a:defRPr/>
            </a:lvl1pPr>
          </a:lstStyle>
          <a:p>
            <a:pPr>
              <a:defRPr/>
            </a:pPr>
            <a:fld id="{C34F31B2-219D-4FD5-8398-A27DBB4631AF}"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95288" y="432594"/>
            <a:ext cx="8229600" cy="692150"/>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215900"/>
            <a:ext cx="2074863" cy="5435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215900"/>
            <a:ext cx="6075362" cy="5435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8B2EFC5-E492-4C91-A68D-D3B606AFC504}"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5DF4A9F-2EBF-4D77-AE02-2DF62BC7E6D1}"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1D6566-12DF-4DF7-92F2-188E02B0F8B8}"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AB081B-4813-4757-92A6-9679BC36CF5E}"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CCAA377-C48A-4DFD-8D4A-25377CB53FD5}"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6E43E3F-AC6E-4DF1-BB0C-6B4B44A18337}"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DD88DBA-0C36-4A77-BBD7-2F92F8F271FA}"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536" y="476672"/>
            <a:ext cx="8229600" cy="6921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799DD8D-D468-4B1D-AE45-03CC5C6D8A09}"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55A4CB1-7A05-4077-9674-8A3EBA55F325}"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4F52FB-4FC4-4E51-A4CA-3C5C569714E6}"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679EC5-D3B4-4CA1-BD1B-E693B26BB4A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70735BC-923D-44DA-B3F0-078C09087439}" type="datetime1">
              <a:rPr lang="zh-CN" altLang="en-US"/>
              <a:pPr>
                <a:defRPr/>
              </a:pPr>
              <a:t>2013/8/21</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4B685B7-FBA5-4E5D-8347-DA0266D0A4D7}"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692150"/>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68313" y="11255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255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544" y="413792"/>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95288" y="576610"/>
            <a:ext cx="8229600" cy="692150"/>
          </a:xfrm>
        </p:spPr>
        <p:txBody>
          <a:bodyPr/>
          <a:lstStyle/>
          <a:p>
            <a:r>
              <a:rPr lang="zh-CN" altLang="en-US" dirty="0" smtClean="0"/>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95288" y="215900"/>
            <a:ext cx="8229600" cy="6921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68313" y="11255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4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b="0">
                <a:latin typeface="+mn-lt"/>
                <a:ea typeface="+mn-ea"/>
              </a:defRPr>
            </a:lvl1pPr>
          </a:lstStyle>
          <a:p>
            <a:pPr>
              <a:defRPr/>
            </a:pPr>
            <a:fld id="{FE71F363-4B9D-4F62-A292-85D0AACC9D56}" type="datetime1">
              <a:rPr lang="zh-CN" altLang="en-US"/>
              <a:pPr>
                <a:defRPr/>
              </a:pPr>
              <a:t>2013/8/21</a:t>
            </a:fld>
            <a:endParaRPr lang="en-US" altLang="zh-CN"/>
          </a:p>
        </p:txBody>
      </p:sp>
      <p:sp>
        <p:nvSpPr>
          <p:cNvPr id="344069" name="Rectangle 5"/>
          <p:cNvSpPr>
            <a:spLocks noGrp="1" noChangeArrowheads="1"/>
          </p:cNvSpPr>
          <p:nvPr>
            <p:ph type="ftr" sz="quarter" idx="3"/>
          </p:nvPr>
        </p:nvSpPr>
        <p:spPr bwMode="auto">
          <a:xfrm>
            <a:off x="2627313" y="6245225"/>
            <a:ext cx="38893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600">
                <a:latin typeface="+mn-lt"/>
              </a:defRPr>
            </a:lvl1pPr>
          </a:lstStyle>
          <a:p>
            <a:pPr>
              <a:defRPr/>
            </a:pPr>
            <a:endParaRPr lang="en-US" altLang="zh-CN"/>
          </a:p>
        </p:txBody>
      </p:sp>
      <p:sp>
        <p:nvSpPr>
          <p:cNvPr id="344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Arial" charset="0"/>
                <a:ea typeface="宋体" pitchFamily="2" charset="-122"/>
              </a:defRPr>
            </a:lvl1pPr>
          </a:lstStyle>
          <a:p>
            <a:pPr>
              <a:defRPr/>
            </a:pPr>
            <a:fld id="{F900BC7A-13F5-4786-82FD-C00625FCAB2E}" type="slidenum">
              <a:rPr lang="zh-CN" altLang="en-US"/>
              <a:pPr>
                <a:defRPr/>
              </a:pPr>
              <a:t>‹#›</a:t>
            </a:fld>
            <a:endParaRPr lang="en-US" altLang="zh-CN"/>
          </a:p>
        </p:txBody>
      </p:sp>
      <p:pic>
        <p:nvPicPr>
          <p:cNvPr id="2055" name="Picture 7" descr="新标识"/>
          <p:cNvPicPr>
            <a:picLocks noChangeAspect="1" noChangeArrowheads="1"/>
          </p:cNvPicPr>
          <p:nvPr userDrawn="1"/>
        </p:nvPicPr>
        <p:blipFill>
          <a:blip r:embed="rId14" cstate="print"/>
          <a:srcRect/>
          <a:stretch>
            <a:fillRect/>
          </a:stretch>
        </p:blipFill>
        <p:spPr bwMode="auto">
          <a:xfrm>
            <a:off x="7162800" y="304800"/>
            <a:ext cx="1635125" cy="457200"/>
          </a:xfrm>
          <a:prstGeom prst="rect">
            <a:avLst/>
          </a:prstGeom>
          <a:noFill/>
          <a:ln w="9525">
            <a:noFill/>
            <a:miter lim="800000"/>
            <a:headEnd/>
            <a:tailEnd/>
          </a:ln>
        </p:spPr>
      </p:pic>
      <p:sp>
        <p:nvSpPr>
          <p:cNvPr id="1032" name="Rectangle 8"/>
          <p:cNvSpPr>
            <a:spLocks noChangeArrowheads="1"/>
          </p:cNvSpPr>
          <p:nvPr userDrawn="1"/>
        </p:nvSpPr>
        <p:spPr bwMode="blackGray">
          <a:xfrm rot="10800000" flipV="1">
            <a:off x="250825" y="838200"/>
            <a:ext cx="8569325" cy="71438"/>
          </a:xfrm>
          <a:prstGeom prst="rect">
            <a:avLst/>
          </a:prstGeom>
          <a:solidFill>
            <a:srgbClr val="FF6600"/>
          </a:solidFill>
          <a:ln>
            <a:noFill/>
          </a:ln>
          <a:extLst>
            <a:ext uri="{91240B29-F687-4F45-9708-019B960494DF}"/>
          </a:extLst>
        </p:spPr>
        <p:txBody>
          <a:bodyPr lIns="0" tIns="0" rIns="0" bIns="0" anchor="ctr">
            <a:spAutoFit/>
          </a:bodyPr>
          <a:lstStyle>
            <a:lvl1pPr eaLnBrk="0" hangingPunct="0">
              <a:defRPr sz="2800" b="1">
                <a:solidFill>
                  <a:schemeClr val="tx1"/>
                </a:solidFill>
                <a:latin typeface="楷体_GB2312" pitchFamily="49" charset="-122"/>
                <a:ea typeface="楷体_GB2312" pitchFamily="49" charset="-122"/>
              </a:defRPr>
            </a:lvl1pPr>
            <a:lvl2pPr marL="742950" indent="-285750" eaLnBrk="0" hangingPunct="0">
              <a:defRPr sz="2800" b="1">
                <a:solidFill>
                  <a:schemeClr val="tx1"/>
                </a:solidFill>
                <a:latin typeface="楷体_GB2312" pitchFamily="49" charset="-122"/>
                <a:ea typeface="楷体_GB2312" pitchFamily="49" charset="-122"/>
              </a:defRPr>
            </a:lvl2pPr>
            <a:lvl3pPr marL="1143000" indent="-228600" eaLnBrk="0" hangingPunct="0">
              <a:defRPr sz="2800" b="1">
                <a:solidFill>
                  <a:schemeClr val="tx1"/>
                </a:solidFill>
                <a:latin typeface="楷体_GB2312" pitchFamily="49" charset="-122"/>
                <a:ea typeface="楷体_GB2312" pitchFamily="49" charset="-122"/>
              </a:defRPr>
            </a:lvl3pPr>
            <a:lvl4pPr marL="1600200" indent="-228600" eaLnBrk="0" hangingPunct="0">
              <a:defRPr sz="2800" b="1">
                <a:solidFill>
                  <a:schemeClr val="tx1"/>
                </a:solidFill>
                <a:latin typeface="楷体_GB2312" pitchFamily="49" charset="-122"/>
                <a:ea typeface="楷体_GB2312" pitchFamily="49" charset="-122"/>
              </a:defRPr>
            </a:lvl4pPr>
            <a:lvl5pPr marL="2057400" indent="-228600" eaLnBrk="0" hangingPunct="0">
              <a:defRPr sz="2800" b="1">
                <a:solidFill>
                  <a:schemeClr val="tx1"/>
                </a:solidFill>
                <a:latin typeface="楷体_GB2312" pitchFamily="49" charset="-122"/>
                <a:ea typeface="楷体_GB2312" pitchFamily="49" charset="-122"/>
              </a:defRPr>
            </a:lvl5pPr>
            <a:lvl6pPr marL="25146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6pPr>
            <a:lvl7pPr marL="29718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7pPr>
            <a:lvl8pPr marL="34290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8pPr>
            <a:lvl9pPr marL="38862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9pPr>
          </a:lstStyle>
          <a:p>
            <a:pPr algn="ctr" eaLnBrk="1" hangingPunct="1">
              <a:spcBef>
                <a:spcPct val="20000"/>
              </a:spcBef>
              <a:defRPr/>
            </a:pPr>
            <a:endParaRPr lang="zh-CN" altLang="en-US" smtClean="0"/>
          </a:p>
        </p:txBody>
      </p:sp>
      <p:pic>
        <p:nvPicPr>
          <p:cNvPr id="2057" name="图片 8" descr="1.jpg"/>
          <p:cNvPicPr>
            <a:picLocks noChangeAspect="1"/>
          </p:cNvPicPr>
          <p:nvPr userDrawn="1"/>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1034" name="矩形 11"/>
          <p:cNvSpPr>
            <a:spLocks noChangeArrowheads="1"/>
          </p:cNvSpPr>
          <p:nvPr userDrawn="1"/>
        </p:nvSpPr>
        <p:spPr bwMode="auto">
          <a:xfrm>
            <a:off x="15875" y="6383338"/>
            <a:ext cx="6172200" cy="338137"/>
          </a:xfrm>
          <a:prstGeom prst="rect">
            <a:avLst/>
          </a:prstGeom>
          <a:solidFill>
            <a:schemeClr val="bg1"/>
          </a:solidFill>
          <a:ln>
            <a:noFill/>
          </a:ln>
          <a:extLst>
            <a:ext uri="{91240B29-F687-4F45-9708-019B960494DF}"/>
          </a:extLst>
        </p:spPr>
        <p:txBody>
          <a:bodyPr>
            <a:spAutoFit/>
          </a:bodyPr>
          <a:lstStyle>
            <a:lvl1pPr eaLnBrk="0" hangingPunct="0">
              <a:defRPr sz="2800" b="1">
                <a:solidFill>
                  <a:schemeClr val="tx1"/>
                </a:solidFill>
                <a:latin typeface="楷体_GB2312" pitchFamily="49" charset="-122"/>
                <a:ea typeface="楷体_GB2312" pitchFamily="49" charset="-122"/>
              </a:defRPr>
            </a:lvl1pPr>
            <a:lvl2pPr marL="742950" indent="-285750" eaLnBrk="0" hangingPunct="0">
              <a:defRPr sz="2800" b="1">
                <a:solidFill>
                  <a:schemeClr val="tx1"/>
                </a:solidFill>
                <a:latin typeface="楷体_GB2312" pitchFamily="49" charset="-122"/>
                <a:ea typeface="楷体_GB2312" pitchFamily="49" charset="-122"/>
              </a:defRPr>
            </a:lvl2pPr>
            <a:lvl3pPr marL="1143000" indent="-228600" eaLnBrk="0" hangingPunct="0">
              <a:defRPr sz="2800" b="1">
                <a:solidFill>
                  <a:schemeClr val="tx1"/>
                </a:solidFill>
                <a:latin typeface="楷体_GB2312" pitchFamily="49" charset="-122"/>
                <a:ea typeface="楷体_GB2312" pitchFamily="49" charset="-122"/>
              </a:defRPr>
            </a:lvl3pPr>
            <a:lvl4pPr marL="1600200" indent="-228600" eaLnBrk="0" hangingPunct="0">
              <a:defRPr sz="2800" b="1">
                <a:solidFill>
                  <a:schemeClr val="tx1"/>
                </a:solidFill>
                <a:latin typeface="楷体_GB2312" pitchFamily="49" charset="-122"/>
                <a:ea typeface="楷体_GB2312" pitchFamily="49" charset="-122"/>
              </a:defRPr>
            </a:lvl4pPr>
            <a:lvl5pPr marL="2057400" indent="-228600" eaLnBrk="0" hangingPunct="0">
              <a:defRPr sz="2800" b="1">
                <a:solidFill>
                  <a:schemeClr val="tx1"/>
                </a:solidFill>
                <a:latin typeface="楷体_GB2312" pitchFamily="49" charset="-122"/>
                <a:ea typeface="楷体_GB2312" pitchFamily="49" charset="-122"/>
              </a:defRPr>
            </a:lvl5pPr>
            <a:lvl6pPr marL="25146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6pPr>
            <a:lvl7pPr marL="29718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7pPr>
            <a:lvl8pPr marL="34290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8pPr>
            <a:lvl9pPr marL="3886200" indent="-228600" algn="ctr" eaLnBrk="0" fontAlgn="base" hangingPunct="0">
              <a:spcBef>
                <a:spcPct val="20000"/>
              </a:spcBef>
              <a:spcAft>
                <a:spcPct val="0"/>
              </a:spcAft>
              <a:defRPr sz="2800" b="1">
                <a:solidFill>
                  <a:schemeClr val="tx1"/>
                </a:solidFill>
                <a:latin typeface="楷体_GB2312" pitchFamily="49" charset="-122"/>
                <a:ea typeface="楷体_GB2312" pitchFamily="49" charset="-122"/>
              </a:defRPr>
            </a:lvl9pPr>
          </a:lstStyle>
          <a:p>
            <a:pPr algn="ctr" eaLnBrk="1" hangingPunct="1">
              <a:spcBef>
                <a:spcPct val="20000"/>
              </a:spcBef>
              <a:defRPr/>
            </a:pPr>
            <a:endParaRPr lang="zh-CN" altLang="en-US" sz="1600" dirty="0" smtClean="0">
              <a:solidFill>
                <a:srgbClr val="7575D1"/>
              </a:solidFill>
            </a:endParaRPr>
          </a:p>
        </p:txBody>
      </p:sp>
      <p:sp>
        <p:nvSpPr>
          <p:cNvPr id="12" name="Rectangle 6"/>
          <p:cNvSpPr txBox="1">
            <a:spLocks noChangeArrowheads="1"/>
          </p:cNvSpPr>
          <p:nvPr userDrawn="1"/>
        </p:nvSpPr>
        <p:spPr>
          <a:xfrm>
            <a:off x="6553200" y="6400800"/>
            <a:ext cx="2133600" cy="476250"/>
          </a:xfrm>
          <a:prstGeom prst="rect">
            <a:avLst/>
          </a:prstGeom>
        </p:spPr>
        <p:txBody>
          <a:bodyPr/>
          <a:lstStyle/>
          <a:p>
            <a:pPr eaLnBrk="1" hangingPunct="1">
              <a:defRPr/>
            </a:pPr>
            <a:fld id="{C579CC89-1709-4C4B-84E2-AF780634E492}" type="slidenum">
              <a:rPr lang="en-US" altLang="zh-CN" sz="1600">
                <a:solidFill>
                  <a:srgbClr val="3C8C93"/>
                </a:solidFill>
                <a:latin typeface="华文细黑" pitchFamily="2" charset="-122"/>
                <a:ea typeface="华文细黑" pitchFamily="2" charset="-122"/>
              </a:rPr>
              <a:pPr eaLnBrk="1" hangingPunct="1">
                <a:defRPr/>
              </a:pPr>
              <a:t>‹#›</a:t>
            </a:fld>
            <a:endParaRPr lang="en-US" altLang="zh-CN" sz="1600">
              <a:solidFill>
                <a:srgbClr val="3C8C93"/>
              </a:solidFill>
              <a:latin typeface="华文细黑" pitchFamily="2" charset="-122"/>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3923" r:id="rId1"/>
    <p:sldLayoutId id="2147483924" r:id="rId2"/>
    <p:sldLayoutId id="2147483911"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hf hdr="0" ftr="0" dt="0"/>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charset="0"/>
          <a:ea typeface="宋体" pitchFamily="2" charset="-122"/>
        </a:defRPr>
      </a:lvl2pPr>
      <a:lvl3pPr algn="l" rtl="0" eaLnBrk="0" fontAlgn="base" hangingPunct="0">
        <a:spcBef>
          <a:spcPct val="0"/>
        </a:spcBef>
        <a:spcAft>
          <a:spcPct val="0"/>
        </a:spcAft>
        <a:defRPr sz="2400" b="1">
          <a:solidFill>
            <a:schemeClr val="tx2"/>
          </a:solidFill>
          <a:latin typeface="Arial" charset="0"/>
          <a:ea typeface="宋体" pitchFamily="2" charset="-122"/>
        </a:defRPr>
      </a:lvl3pPr>
      <a:lvl4pPr algn="l" rtl="0" eaLnBrk="0" fontAlgn="base" hangingPunct="0">
        <a:spcBef>
          <a:spcPct val="0"/>
        </a:spcBef>
        <a:spcAft>
          <a:spcPct val="0"/>
        </a:spcAft>
        <a:defRPr sz="2400" b="1">
          <a:solidFill>
            <a:schemeClr val="tx2"/>
          </a:solidFill>
          <a:latin typeface="Arial" charset="0"/>
          <a:ea typeface="宋体" pitchFamily="2" charset="-122"/>
        </a:defRPr>
      </a:lvl4pPr>
      <a:lvl5pPr algn="l" rtl="0" eaLnBrk="0" fontAlgn="base" hangingPunct="0">
        <a:spcBef>
          <a:spcPct val="0"/>
        </a:spcBef>
        <a:spcAft>
          <a:spcPct val="0"/>
        </a:spcAft>
        <a:defRPr sz="2400" b="1">
          <a:solidFill>
            <a:schemeClr val="tx2"/>
          </a:solidFill>
          <a:latin typeface="Arial" charset="0"/>
          <a:ea typeface="宋体" pitchFamily="2" charset="-122"/>
        </a:defRPr>
      </a:lvl5pPr>
      <a:lvl6pPr marL="457200" algn="l" rtl="0" fontAlgn="base">
        <a:spcBef>
          <a:spcPct val="0"/>
        </a:spcBef>
        <a:spcAft>
          <a:spcPct val="0"/>
        </a:spcAft>
        <a:defRPr sz="2400" b="1">
          <a:solidFill>
            <a:schemeClr val="tx2"/>
          </a:solidFill>
          <a:latin typeface="Arial" charset="0"/>
          <a:ea typeface="宋体" pitchFamily="2" charset="-122"/>
        </a:defRPr>
      </a:lvl6pPr>
      <a:lvl7pPr marL="914400" algn="l" rtl="0" fontAlgn="base">
        <a:spcBef>
          <a:spcPct val="0"/>
        </a:spcBef>
        <a:spcAft>
          <a:spcPct val="0"/>
        </a:spcAft>
        <a:defRPr sz="2400" b="1">
          <a:solidFill>
            <a:schemeClr val="tx2"/>
          </a:solidFill>
          <a:latin typeface="Arial" charset="0"/>
          <a:ea typeface="宋体" pitchFamily="2" charset="-122"/>
        </a:defRPr>
      </a:lvl7pPr>
      <a:lvl8pPr marL="1371600" algn="l" rtl="0" fontAlgn="base">
        <a:spcBef>
          <a:spcPct val="0"/>
        </a:spcBef>
        <a:spcAft>
          <a:spcPct val="0"/>
        </a:spcAft>
        <a:defRPr sz="2400" b="1">
          <a:solidFill>
            <a:schemeClr val="tx2"/>
          </a:solidFill>
          <a:latin typeface="Arial" charset="0"/>
          <a:ea typeface="宋体" pitchFamily="2" charset="-122"/>
        </a:defRPr>
      </a:lvl8pPr>
      <a:lvl9pPr marL="1828800" algn="l" rtl="0" fontAlgn="base">
        <a:spcBef>
          <a:spcPct val="0"/>
        </a:spcBef>
        <a:spcAft>
          <a:spcPct val="0"/>
        </a:spcAft>
        <a:defRPr sz="24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38623790-AA71-4E12-AB3E-BF2D02A853A6}" type="datetimeFigureOut">
              <a:rPr lang="zh-CN" altLang="en-US"/>
              <a:pPr>
                <a:defRPr/>
              </a:pPr>
              <a:t>2013/8/21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CEB2179-F443-4D3D-AAC3-07B43AD3D0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29992;&#25143;&#36134;&#21495;&#21482;&#33021;&#23384;&#22312;&#19968;&#20010;@&#31526;&#21495;&#65292;&#19988;@&#31526;&#21495;&#21518;&#38754;&#24517;&#39035;&#26159;&#22495;ID&#65292;&#32780;&#19981;&#26159;&#22495;&#21517;&#12290;"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mailto:BIMS&#20013;&#26377;@SINOPECGX.G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BIMS&#20013;&#26377;@SINOPECGX.G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Grp="1" noChangeArrowheads="1"/>
          </p:cNvSpPr>
          <p:nvPr>
            <p:ph type="subTitle" idx="1"/>
          </p:nvPr>
        </p:nvSpPr>
        <p:spPr>
          <a:xfrm>
            <a:off x="1331913" y="2133600"/>
            <a:ext cx="6400800" cy="1752600"/>
          </a:xfrm>
        </p:spPr>
        <p:txBody>
          <a:bodyPr/>
          <a:lstStyle/>
          <a:p>
            <a:pPr eaLnBrk="1" hangingPunct="1">
              <a:defRPr/>
            </a:pPr>
            <a:r>
              <a:rPr lang="zh-CN" altLang="en-US" sz="4400" b="1" kern="1200" dirty="0" smtClean="0">
                <a:solidFill>
                  <a:srgbClr val="FF0000"/>
                </a:solidFill>
                <a:ea typeface="微软雅黑" pitchFamily="34" charset="-122"/>
              </a:rPr>
              <a:t>固网</a:t>
            </a:r>
            <a:r>
              <a:rPr lang="en-US" altLang="zh-CN" sz="4400" b="1" kern="1200" dirty="0" smtClean="0">
                <a:solidFill>
                  <a:srgbClr val="FF0000"/>
                </a:solidFill>
                <a:ea typeface="微软雅黑" pitchFamily="34" charset="-122"/>
              </a:rPr>
              <a:t>AAA</a:t>
            </a:r>
            <a:r>
              <a:rPr lang="zh-CN" altLang="en-US" sz="4400" b="1" kern="1200" dirty="0" smtClean="0">
                <a:solidFill>
                  <a:srgbClr val="FF0000"/>
                </a:solidFill>
                <a:ea typeface="微软雅黑" pitchFamily="34" charset="-122"/>
              </a:rPr>
              <a:t>平台培训</a:t>
            </a:r>
          </a:p>
        </p:txBody>
      </p:sp>
      <p:sp>
        <p:nvSpPr>
          <p:cNvPr id="10" name="矩形 1"/>
          <p:cNvSpPr>
            <a:spLocks noChangeArrowheads="1"/>
          </p:cNvSpPr>
          <p:nvPr/>
        </p:nvSpPr>
        <p:spPr bwMode="auto">
          <a:xfrm>
            <a:off x="1295400" y="5086350"/>
            <a:ext cx="6629400" cy="400050"/>
          </a:xfrm>
          <a:prstGeom prst="rect">
            <a:avLst/>
          </a:prstGeom>
          <a:noFill/>
          <a:ln>
            <a:noFill/>
          </a:ln>
          <a:extLst>
            <a:ext uri="{909E8E84-426E-40DD-AFC4-6F175D3DCCD1}"/>
            <a:ext uri="{91240B29-F687-4F45-9708-019B960494DF}"/>
          </a:extLst>
        </p:spPr>
        <p:txBody>
          <a:bodyPr>
            <a:spAutoFit/>
          </a:bodyPr>
          <a:lstStyle/>
          <a:p>
            <a:pPr algn="ctr" eaLnBrk="1" hangingPunct="1">
              <a:defRPr/>
            </a:pPr>
            <a:r>
              <a:rPr lang="en-US" altLang="zh-CN" sz="2000" dirty="0">
                <a:solidFill>
                  <a:schemeClr val="accent2">
                    <a:lumMod val="60000"/>
                    <a:lumOff val="40000"/>
                  </a:schemeClr>
                </a:solidFill>
                <a:latin typeface="Arial" panose="020B0604020202020204" pitchFamily="34" charset="0"/>
                <a:ea typeface="微软雅黑" panose="020B0503020204020204" pitchFamily="34" charset="-122"/>
              </a:rPr>
              <a:t>2013</a:t>
            </a:r>
            <a:r>
              <a:rPr lang="zh-CN" altLang="en-US" sz="2000" dirty="0">
                <a:solidFill>
                  <a:schemeClr val="accent2">
                    <a:lumMod val="60000"/>
                    <a:lumOff val="40000"/>
                  </a:schemeClr>
                </a:solidFill>
                <a:latin typeface="Arial" panose="020B0604020202020204" pitchFamily="34" charset="0"/>
                <a:ea typeface="微软雅黑" panose="020B0503020204020204" pitchFamily="34" charset="-122"/>
              </a:rPr>
              <a:t>年区公司网络操作维护中心</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395288" y="476250"/>
            <a:ext cx="8229600" cy="692150"/>
          </a:xfrm>
        </p:spPr>
        <p:txBody>
          <a:bodyPr/>
          <a:lstStyle/>
          <a:p>
            <a:pPr algn="ctr"/>
            <a:r>
              <a:rPr lang="en-US" altLang="zh-CN" smtClean="0">
                <a:solidFill>
                  <a:srgbClr val="C00000"/>
                </a:solidFill>
              </a:rPr>
              <a:t>1.3</a:t>
            </a:r>
            <a:r>
              <a:rPr lang="zh-CN" altLang="en-US" smtClean="0">
                <a:solidFill>
                  <a:srgbClr val="C00000"/>
                </a:solidFill>
              </a:rPr>
              <a:t>固网</a:t>
            </a:r>
            <a:r>
              <a:rPr lang="en-US" altLang="zh-CN" smtClean="0">
                <a:solidFill>
                  <a:srgbClr val="C00000"/>
                </a:solidFill>
              </a:rPr>
              <a:t>AAA</a:t>
            </a:r>
            <a:r>
              <a:rPr lang="zh-CN" altLang="en-US" smtClean="0">
                <a:solidFill>
                  <a:srgbClr val="C00000"/>
                </a:solidFill>
              </a:rPr>
              <a:t>平台的物理架构</a:t>
            </a:r>
            <a:endParaRPr lang="zh-CN" altLang="en-US" smtClean="0"/>
          </a:p>
        </p:txBody>
      </p:sp>
      <p:pic>
        <p:nvPicPr>
          <p:cNvPr id="24579" name="内容占位符 4"/>
          <p:cNvPicPr>
            <a:picLocks noGrp="1"/>
          </p:cNvPicPr>
          <p:nvPr>
            <p:ph idx="1"/>
          </p:nvPr>
        </p:nvPicPr>
        <p:blipFill>
          <a:blip r:embed="rId2" cstate="print"/>
          <a:srcRect/>
          <a:stretch>
            <a:fillRect/>
          </a:stretch>
        </p:blipFill>
        <p:spPr>
          <a:xfrm>
            <a:off x="1463675" y="1160463"/>
            <a:ext cx="6238875" cy="4457700"/>
          </a:xfr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12" y="0"/>
            <a:ext cx="4105026"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3" name="内容占位符 2"/>
          <p:cNvSpPr>
            <a:spLocks noGrp="1"/>
          </p:cNvSpPr>
          <p:nvPr>
            <p:ph idx="1"/>
          </p:nvPr>
        </p:nvSpPr>
        <p:spPr>
          <a:xfrm>
            <a:off x="468313" y="1125538"/>
            <a:ext cx="8229600" cy="1589082"/>
          </a:xfrm>
        </p:spPr>
        <p:txBody>
          <a:bodyPr/>
          <a:lstStyle/>
          <a:p>
            <a:r>
              <a:rPr lang="zh-CN" altLang="en-US" dirty="0" smtClean="0">
                <a:latin typeface="Calibri"/>
                <a:cs typeface="Times New Roman"/>
              </a:rPr>
              <a:t>维护人员可打开</a:t>
            </a:r>
            <a:r>
              <a:rPr lang="en-US" dirty="0" smtClean="0">
                <a:latin typeface="Calibri"/>
                <a:cs typeface="Times New Roman"/>
              </a:rPr>
              <a:t>BIMS</a:t>
            </a:r>
            <a:r>
              <a:rPr lang="zh-CN" altLang="en-US" dirty="0" smtClean="0">
                <a:latin typeface="Calibri"/>
                <a:cs typeface="Times New Roman"/>
              </a:rPr>
              <a:t>管理平台</a:t>
            </a:r>
            <a:r>
              <a:rPr lang="en-US" dirty="0" smtClean="0">
                <a:latin typeface="Calibri"/>
                <a:cs typeface="Times New Roman"/>
              </a:rPr>
              <a:t>-&gt;</a:t>
            </a:r>
            <a:r>
              <a:rPr lang="zh-CN" altLang="en-US" dirty="0" smtClean="0">
                <a:latin typeface="Calibri"/>
                <a:cs typeface="Times New Roman"/>
              </a:rPr>
              <a:t>日志分析</a:t>
            </a:r>
            <a:r>
              <a:rPr lang="en-US" dirty="0" smtClean="0">
                <a:latin typeface="Calibri"/>
                <a:cs typeface="Times New Roman"/>
              </a:rPr>
              <a:t>-&gt;</a:t>
            </a:r>
            <a:r>
              <a:rPr lang="zh-CN" altLang="en-US" dirty="0" smtClean="0">
                <a:latin typeface="Calibri"/>
                <a:cs typeface="Times New Roman"/>
              </a:rPr>
              <a:t>认证日志查询页面中查询用户最近的认证情况，来确认用户是否属于欠费的异常认证情况。如认证的拒绝信息为“</a:t>
            </a:r>
            <a:r>
              <a:rPr lang="en-US" dirty="0" smtClean="0">
                <a:latin typeface="Calibri"/>
                <a:cs typeface="Times New Roman"/>
              </a:rPr>
              <a:t>SUCCESS</a:t>
            </a:r>
            <a:r>
              <a:rPr lang="en-US" altLang="zh-CN" dirty="0" smtClean="0">
                <a:latin typeface="Calibri"/>
                <a:cs typeface="Times New Roman"/>
              </a:rPr>
              <a:t>—</a:t>
            </a:r>
            <a:r>
              <a:rPr lang="en-US" dirty="0" smtClean="0">
                <a:latin typeface="Calibri"/>
                <a:cs typeface="Times New Roman"/>
              </a:rPr>
              <a:t>OVERDUE</a:t>
            </a:r>
            <a:r>
              <a:rPr lang="zh-CN" altLang="en-US" dirty="0" smtClean="0">
                <a:latin typeface="Calibri"/>
                <a:cs typeface="Times New Roman"/>
              </a:rPr>
              <a:t>”，则为密码错误的异常认证。如下图：</a:t>
            </a:r>
            <a:endParaRPr lang="zh-CN" altLang="en-US" dirty="0"/>
          </a:p>
        </p:txBody>
      </p:sp>
      <p:pic>
        <p:nvPicPr>
          <p:cNvPr id="4" name="图片 3"/>
          <p:cNvPicPr/>
          <p:nvPr/>
        </p:nvPicPr>
        <p:blipFill>
          <a:blip r:embed="rId2" cstate="print"/>
          <a:srcRect/>
          <a:stretch>
            <a:fillRect/>
          </a:stretch>
        </p:blipFill>
        <p:spPr bwMode="auto">
          <a:xfrm>
            <a:off x="857224" y="2500306"/>
            <a:ext cx="7500990" cy="221457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0364" y="0"/>
            <a:ext cx="4247902"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3" name="内容占位符 2"/>
          <p:cNvSpPr>
            <a:spLocks noGrp="1"/>
          </p:cNvSpPr>
          <p:nvPr>
            <p:ph idx="1"/>
          </p:nvPr>
        </p:nvSpPr>
        <p:spPr>
          <a:xfrm>
            <a:off x="428596" y="714356"/>
            <a:ext cx="8229600" cy="588950"/>
          </a:xfrm>
        </p:spPr>
        <p:txBody>
          <a:bodyPr/>
          <a:lstStyle/>
          <a:p>
            <a:pPr marL="457200" indent="-457200">
              <a:spcBef>
                <a:spcPts val="1200"/>
              </a:spcBef>
              <a:spcAft>
                <a:spcPts val="1200"/>
              </a:spcAft>
              <a:tabLst>
                <a:tab pos="457200" algn="l"/>
              </a:tabLst>
            </a:pPr>
            <a:r>
              <a:rPr lang="zh-CN" altLang="en-US" b="1" kern="100" dirty="0" smtClean="0">
                <a:solidFill>
                  <a:srgbClr val="FF0000"/>
                </a:solidFill>
                <a:cs typeface="Times New Roman"/>
              </a:rPr>
              <a:t>密码错误自助页面</a:t>
            </a:r>
          </a:p>
          <a:p>
            <a:pPr>
              <a:buNone/>
            </a:pPr>
            <a:endParaRPr lang="zh-CN" altLang="en-US" dirty="0"/>
          </a:p>
        </p:txBody>
      </p:sp>
      <p:pic>
        <p:nvPicPr>
          <p:cNvPr id="4" name="Picture 5"/>
          <p:cNvPicPr/>
          <p:nvPr/>
        </p:nvPicPr>
        <p:blipFill>
          <a:blip r:embed="rId2" cstate="print"/>
          <a:srcRect/>
          <a:stretch>
            <a:fillRect/>
          </a:stretch>
        </p:blipFill>
        <p:spPr bwMode="auto">
          <a:xfrm>
            <a:off x="785786" y="1071546"/>
            <a:ext cx="7715304" cy="500066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240" y="0"/>
            <a:ext cx="4247332"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3" name="内容占位符 2"/>
          <p:cNvSpPr>
            <a:spLocks noGrp="1"/>
          </p:cNvSpPr>
          <p:nvPr>
            <p:ph sz="half" idx="1"/>
          </p:nvPr>
        </p:nvSpPr>
        <p:spPr/>
        <p:txBody>
          <a:bodyPr/>
          <a:lstStyle/>
          <a:p>
            <a:r>
              <a:rPr lang="zh-CN" altLang="en-US" b="1" dirty="0" smtClean="0">
                <a:solidFill>
                  <a:srgbClr val="FF0000"/>
                </a:solidFill>
              </a:rPr>
              <a:t>密码验证</a:t>
            </a:r>
            <a:endParaRPr lang="zh-CN" altLang="en-US" b="1" dirty="0"/>
          </a:p>
        </p:txBody>
      </p:sp>
      <p:sp>
        <p:nvSpPr>
          <p:cNvPr id="7" name="内容占位符 6"/>
          <p:cNvSpPr>
            <a:spLocks noGrp="1"/>
          </p:cNvSpPr>
          <p:nvPr>
            <p:ph sz="half" idx="2"/>
          </p:nvPr>
        </p:nvSpPr>
        <p:spPr>
          <a:xfrm>
            <a:off x="4786314" y="1142984"/>
            <a:ext cx="4038600" cy="4168772"/>
          </a:xfrm>
        </p:spPr>
        <p:txBody>
          <a:bodyPr/>
          <a:lstStyle/>
          <a:p>
            <a:r>
              <a:rPr lang="zh-CN" altLang="en-US" sz="1800" dirty="0" smtClean="0">
                <a:latin typeface="Calibri"/>
                <a:cs typeface="Times New Roman"/>
              </a:rPr>
              <a:t>如密码验证失败，在密码验证错误页面为用户提供再次验证和密码修改的按钮，以便用户在忘记密码的情况下对密码进行修改</a:t>
            </a:r>
            <a:endParaRPr lang="en-US" altLang="zh-CN" sz="1800" dirty="0" smtClean="0">
              <a:latin typeface="Calibri"/>
              <a:cs typeface="Times New Roman"/>
            </a:endParaRPr>
          </a:p>
          <a:p>
            <a:r>
              <a:rPr lang="zh-CN" altLang="en-US" sz="1800" dirty="0" smtClean="0"/>
              <a:t>用户对自己账号密码的修改，需要提供开户时的身份证件号码，页面会调用</a:t>
            </a:r>
            <a:r>
              <a:rPr lang="en-US" sz="1800" dirty="0" smtClean="0"/>
              <a:t>CRM</a:t>
            </a:r>
            <a:r>
              <a:rPr lang="zh-CN" altLang="en-US" sz="1800" dirty="0" smtClean="0"/>
              <a:t>的接口对证件号码进行验证；如证件号码与账号开户时在</a:t>
            </a:r>
            <a:r>
              <a:rPr lang="en-US" sz="1800" dirty="0" smtClean="0"/>
              <a:t>CRM</a:t>
            </a:r>
            <a:r>
              <a:rPr lang="zh-CN" altLang="en-US" sz="1800" dirty="0" smtClean="0"/>
              <a:t>系统保存证件号码不一致，则不予以修改。</a:t>
            </a:r>
            <a:endParaRPr lang="en-US" altLang="zh-CN" sz="1800" dirty="0" smtClean="0"/>
          </a:p>
          <a:p>
            <a:r>
              <a:rPr lang="zh-CN" altLang="en-US" sz="1800" dirty="0" smtClean="0"/>
              <a:t>设置的新密码要满足系统宽带密码要求</a:t>
            </a:r>
            <a:endParaRPr lang="en-US" altLang="zh-CN" sz="1800" dirty="0" smtClean="0"/>
          </a:p>
          <a:p>
            <a:r>
              <a:rPr lang="zh-CN" altLang="en-US" sz="1800" dirty="0" smtClean="0"/>
              <a:t>验证码需要区分大写小</a:t>
            </a:r>
          </a:p>
          <a:p>
            <a:r>
              <a:rPr lang="zh-CN" altLang="en-US" sz="1800" dirty="0" smtClean="0"/>
              <a:t>只能对带出账号进行修改</a:t>
            </a:r>
          </a:p>
          <a:p>
            <a:endParaRPr lang="zh-CN" altLang="en-US" sz="1600" dirty="0"/>
          </a:p>
        </p:txBody>
      </p:sp>
      <p:pic>
        <p:nvPicPr>
          <p:cNvPr id="4" name="图片 3"/>
          <p:cNvPicPr/>
          <p:nvPr/>
        </p:nvPicPr>
        <p:blipFill>
          <a:blip r:embed="rId2" cstate="print"/>
          <a:srcRect/>
          <a:stretch>
            <a:fillRect/>
          </a:stretch>
        </p:blipFill>
        <p:spPr bwMode="auto">
          <a:xfrm>
            <a:off x="500034" y="1142984"/>
            <a:ext cx="4000528" cy="4429156"/>
          </a:xfrm>
          <a:prstGeom prst="rect">
            <a:avLst/>
          </a:prstGeom>
          <a:noFill/>
          <a:ln w="9525">
            <a:noFill/>
            <a:miter lim="800000"/>
            <a:headEnd/>
            <a:tailEnd/>
          </a:ln>
        </p:spPr>
      </p:pic>
      <p:sp>
        <p:nvSpPr>
          <p:cNvPr id="5" name="TextBox 4"/>
          <p:cNvSpPr txBox="1"/>
          <p:nvPr/>
        </p:nvSpPr>
        <p:spPr>
          <a:xfrm>
            <a:off x="5429256" y="1785926"/>
            <a:ext cx="184731" cy="523220"/>
          </a:xfrm>
          <a:prstGeom prst="rect">
            <a:avLst/>
          </a:prstGeom>
          <a:noFill/>
        </p:spPr>
        <p:txBody>
          <a:bodyPr wrap="none" rtlCol="0">
            <a:spAutoFit/>
          </a:bodyPr>
          <a:lstStyle/>
          <a:p>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428860" y="214290"/>
            <a:ext cx="5390910"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6" name="内容占位符 5"/>
          <p:cNvSpPr>
            <a:spLocks noGrp="1"/>
          </p:cNvSpPr>
          <p:nvPr>
            <p:ph idx="1"/>
          </p:nvPr>
        </p:nvSpPr>
        <p:spPr>
          <a:xfrm>
            <a:off x="468313" y="1125538"/>
            <a:ext cx="8229600" cy="1446206"/>
          </a:xfrm>
        </p:spPr>
        <p:txBody>
          <a:bodyPr/>
          <a:lstStyle/>
          <a:p>
            <a:r>
              <a:rPr lang="zh-CN" dirty="0" smtClean="0">
                <a:solidFill>
                  <a:schemeClr val="tx1"/>
                </a:solidFill>
                <a:latin typeface="+mn-lt"/>
                <a:ea typeface="+mn-ea"/>
                <a:cs typeface="+mn-cs"/>
              </a:rPr>
              <a:t>维护人员可打开</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管理平台</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日志分析</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认证日志查询页面中查询用户最近的认证情况，来确认用户是否属于密码错误的异常认证情况。如认证的拒绝信息为“</a:t>
            </a:r>
            <a:r>
              <a:rPr lang="en-US" dirty="0" smtClean="0">
                <a:solidFill>
                  <a:schemeClr val="tx1"/>
                </a:solidFill>
                <a:latin typeface="+mn-lt"/>
                <a:ea typeface="+mn-ea"/>
                <a:cs typeface="+mn-cs"/>
              </a:rPr>
              <a:t>SUCCESS</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PASSWDERROR</a:t>
            </a:r>
            <a:r>
              <a:rPr lang="zh-CN" dirty="0" smtClean="0">
                <a:solidFill>
                  <a:schemeClr val="tx1"/>
                </a:solidFill>
                <a:latin typeface="+mn-lt"/>
                <a:ea typeface="+mn-ea"/>
                <a:cs typeface="+mn-cs"/>
              </a:rPr>
              <a:t>”，则为密码错误的异常认证。如下图：</a:t>
            </a:r>
          </a:p>
          <a:p>
            <a:endParaRPr lang="zh-CN" altLang="en-US" dirty="0"/>
          </a:p>
        </p:txBody>
      </p:sp>
      <p:pic>
        <p:nvPicPr>
          <p:cNvPr id="7" name="图片 6"/>
          <p:cNvPicPr/>
          <p:nvPr/>
        </p:nvPicPr>
        <p:blipFill>
          <a:blip r:embed="rId2" cstate="print"/>
          <a:srcRect/>
          <a:stretch>
            <a:fillRect/>
          </a:stretch>
        </p:blipFill>
        <p:spPr bwMode="auto">
          <a:xfrm>
            <a:off x="928662" y="2571744"/>
            <a:ext cx="7786742" cy="1643074"/>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000364" y="0"/>
            <a:ext cx="4462216"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6" name="内容占位符 5"/>
          <p:cNvSpPr>
            <a:spLocks noGrp="1"/>
          </p:cNvSpPr>
          <p:nvPr>
            <p:ph idx="1"/>
          </p:nvPr>
        </p:nvSpPr>
        <p:spPr>
          <a:xfrm>
            <a:off x="500034" y="714356"/>
            <a:ext cx="8229600" cy="1357322"/>
          </a:xfrm>
        </p:spPr>
        <p:txBody>
          <a:bodyPr/>
          <a:lstStyle/>
          <a:p>
            <a:r>
              <a:rPr lang="zh-CN" b="1" dirty="0" smtClean="0">
                <a:solidFill>
                  <a:srgbClr val="FF0000"/>
                </a:solidFill>
                <a:latin typeface="+mn-lt"/>
                <a:ea typeface="+mn-ea"/>
                <a:cs typeface="+mn-cs"/>
              </a:rPr>
              <a:t>账号异常自助页面</a:t>
            </a:r>
            <a:endParaRPr lang="en-US" altLang="zh-CN" b="1" dirty="0" smtClean="0">
              <a:solidFill>
                <a:srgbClr val="FF0000"/>
              </a:solidFill>
              <a:latin typeface="+mn-lt"/>
              <a:ea typeface="+mn-ea"/>
              <a:cs typeface="+mn-cs"/>
            </a:endParaRPr>
          </a:p>
          <a:p>
            <a:pPr marL="0" indent="449263">
              <a:buNone/>
            </a:pPr>
            <a:r>
              <a:rPr lang="zh-CN" sz="1600" dirty="0" smtClean="0">
                <a:solidFill>
                  <a:schemeClr val="tx1"/>
                </a:solidFill>
                <a:latin typeface="+mn-lt"/>
                <a:ea typeface="+mn-ea"/>
                <a:cs typeface="+mn-cs"/>
              </a:rPr>
              <a:t>如用户账号因网络不稳定、终端异常或断电等原因导致账号没有正常下线，再次拨号成功后打开网页则会推送至账号异常</a:t>
            </a:r>
            <a:r>
              <a:rPr 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即账号吊死</a:t>
            </a:r>
            <a:r>
              <a:rPr 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的页面，页面提示用户线路正常，由于账号异常的原因导致不能正常上网，并提供一键恢复的按钮以便用户对账号密码的确认，如下图：</a:t>
            </a:r>
          </a:p>
          <a:p>
            <a:endParaRPr lang="zh-CN" b="1" dirty="0" smtClean="0">
              <a:solidFill>
                <a:srgbClr val="FF0000"/>
              </a:solidFill>
              <a:latin typeface="+mn-lt"/>
              <a:ea typeface="+mn-ea"/>
              <a:cs typeface="+mn-cs"/>
            </a:endParaRPr>
          </a:p>
          <a:p>
            <a:endParaRPr lang="zh-CN" altLang="en-US" dirty="0"/>
          </a:p>
        </p:txBody>
      </p:sp>
      <p:pic>
        <p:nvPicPr>
          <p:cNvPr id="7" name="Picture 5"/>
          <p:cNvPicPr/>
          <p:nvPr/>
        </p:nvPicPr>
        <p:blipFill>
          <a:blip r:embed="rId2" cstate="print"/>
          <a:srcRect/>
          <a:stretch>
            <a:fillRect/>
          </a:stretch>
        </p:blipFill>
        <p:spPr bwMode="auto">
          <a:xfrm>
            <a:off x="714348" y="2143116"/>
            <a:ext cx="8001056" cy="428628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12" y="0"/>
            <a:ext cx="5033720"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p>
        </p:txBody>
      </p:sp>
      <p:sp>
        <p:nvSpPr>
          <p:cNvPr id="3" name="内容占位符 2"/>
          <p:cNvSpPr>
            <a:spLocks noGrp="1"/>
          </p:cNvSpPr>
          <p:nvPr>
            <p:ph idx="1"/>
          </p:nvPr>
        </p:nvSpPr>
        <p:spPr>
          <a:xfrm>
            <a:off x="468313" y="1125538"/>
            <a:ext cx="8229600" cy="1446206"/>
          </a:xfrm>
        </p:spPr>
        <p:txBody>
          <a:bodyPr/>
          <a:lstStyle/>
          <a:p>
            <a:r>
              <a:rPr lang="zh-CN" dirty="0" smtClean="0">
                <a:solidFill>
                  <a:schemeClr val="tx1"/>
                </a:solidFill>
                <a:latin typeface="+mn-lt"/>
                <a:ea typeface="+mn-ea"/>
                <a:cs typeface="+mn-cs"/>
              </a:rPr>
              <a:t>维护人员可打开</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管理平台</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日志分析</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认证日志查询页面中查询用户最近的认证情况，来确认用户是否属于账号异常的异常认证情况。如认证的拒绝信息为“</a:t>
            </a:r>
            <a:r>
              <a:rPr lang="en-US" dirty="0" smtClean="0">
                <a:solidFill>
                  <a:schemeClr val="tx1"/>
                </a:solidFill>
                <a:latin typeface="+mn-lt"/>
                <a:ea typeface="+mn-ea"/>
                <a:cs typeface="+mn-cs"/>
              </a:rPr>
              <a:t>SUCCESS</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MAXCONNECTION</a:t>
            </a:r>
            <a:r>
              <a:rPr lang="zh-CN" dirty="0" smtClean="0">
                <a:solidFill>
                  <a:schemeClr val="tx1"/>
                </a:solidFill>
                <a:latin typeface="+mn-lt"/>
                <a:ea typeface="+mn-ea"/>
                <a:cs typeface="+mn-cs"/>
              </a:rPr>
              <a:t>”，则为账号异常的异常认证。如下图：</a:t>
            </a:r>
          </a:p>
          <a:p>
            <a:endParaRPr lang="zh-CN" altLang="en-US" dirty="0"/>
          </a:p>
        </p:txBody>
      </p:sp>
      <p:pic>
        <p:nvPicPr>
          <p:cNvPr id="4" name="图片 3"/>
          <p:cNvPicPr/>
          <p:nvPr/>
        </p:nvPicPr>
        <p:blipFill>
          <a:blip r:embed="rId2" cstate="print"/>
          <a:srcRect/>
          <a:stretch>
            <a:fillRect/>
          </a:stretch>
        </p:blipFill>
        <p:spPr bwMode="auto">
          <a:xfrm>
            <a:off x="857224" y="2500306"/>
            <a:ext cx="7500990" cy="214314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2514600"/>
            <a:ext cx="9144000" cy="1528763"/>
          </a:xfrm>
          <a:prstGeom prst="rect">
            <a:avLst/>
          </a:prstGeom>
          <a:noFill/>
          <a:ln w="9525">
            <a:noFill/>
            <a:miter lim="800000"/>
            <a:headEnd/>
            <a:tailEnd/>
          </a:ln>
        </p:spPr>
        <p:txBody>
          <a:bodyPr lIns="0" tIns="0" rIns="0" bIns="0"/>
          <a:lstStyle/>
          <a:p>
            <a:pPr algn="ctr" eaLnBrk="1" hangingPunct="1">
              <a:spcBef>
                <a:spcPct val="20000"/>
              </a:spcBef>
            </a:pPr>
            <a:r>
              <a:rPr lang="zh-CN" altLang="en-GB" sz="6600">
                <a:solidFill>
                  <a:srgbClr val="990000"/>
                </a:solidFill>
                <a:latin typeface="Goudy Old Style" pitchFamily="18" charset="0"/>
                <a:ea typeface="隶书" pitchFamily="49" charset="-122"/>
              </a:rPr>
              <a:t>谢  谢！</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1800" y="188640"/>
            <a:ext cx="4464496" cy="692150"/>
          </a:xfrm>
        </p:spPr>
        <p:txBody>
          <a:bodyPr/>
          <a:lstStyle/>
          <a:p>
            <a:pPr algn="ctr"/>
            <a:r>
              <a:rPr lang="zh-CN" altLang="en-US" dirty="0" smtClean="0">
                <a:solidFill>
                  <a:srgbClr val="FF0000"/>
                </a:solidFill>
              </a:rPr>
              <a:t>其他相关说明</a:t>
            </a:r>
            <a:endParaRPr lang="zh-CN" altLang="en-US" dirty="0">
              <a:solidFill>
                <a:srgbClr val="FF0000"/>
              </a:solidFill>
            </a:endParaRPr>
          </a:p>
        </p:txBody>
      </p:sp>
      <p:sp>
        <p:nvSpPr>
          <p:cNvPr id="4" name="TextBox 3"/>
          <p:cNvSpPr txBox="1"/>
          <p:nvPr/>
        </p:nvSpPr>
        <p:spPr>
          <a:xfrm>
            <a:off x="785786" y="1196752"/>
            <a:ext cx="4786346" cy="461665"/>
          </a:xfrm>
          <a:prstGeom prst="rect">
            <a:avLst/>
          </a:prstGeom>
          <a:noFill/>
        </p:spPr>
        <p:txBody>
          <a:bodyPr wrap="square" rtlCol="0">
            <a:spAutoFit/>
          </a:bodyPr>
          <a:lstStyle/>
          <a:p>
            <a:r>
              <a:rPr lang="zh-CN" altLang="en-US" sz="2400" dirty="0" smtClean="0">
                <a:latin typeface="宋体" pitchFamily="2" charset="-122"/>
                <a:ea typeface="宋体" pitchFamily="2" charset="-122"/>
              </a:rPr>
              <a:t>批量解绑申请的说明</a:t>
            </a:r>
            <a:endParaRPr lang="zh-CN" altLang="en-US" sz="2400" dirty="0">
              <a:latin typeface="宋体" pitchFamily="2" charset="-122"/>
              <a:ea typeface="宋体" pitchFamily="2" charset="-122"/>
            </a:endParaRPr>
          </a:p>
        </p:txBody>
      </p:sp>
      <p:sp>
        <p:nvSpPr>
          <p:cNvPr id="5" name="TextBox 4"/>
          <p:cNvSpPr txBox="1"/>
          <p:nvPr/>
        </p:nvSpPr>
        <p:spPr>
          <a:xfrm>
            <a:off x="1071538" y="2054008"/>
            <a:ext cx="7215238" cy="2831544"/>
          </a:xfrm>
          <a:prstGeom prst="rect">
            <a:avLst/>
          </a:prstGeom>
          <a:noFill/>
        </p:spPr>
        <p:txBody>
          <a:bodyPr wrap="square" rtlCol="0">
            <a:spAutoFit/>
          </a:bodyPr>
          <a:lstStyle/>
          <a:p>
            <a:r>
              <a:rPr lang="zh-CN" altLang="en-US" sz="2800" dirty="0" smtClean="0"/>
              <a:t>请各分公司在发工单申请对某台</a:t>
            </a:r>
            <a:r>
              <a:rPr lang="en-US" altLang="zh-CN" sz="2800" dirty="0" smtClean="0"/>
              <a:t>BAS</a:t>
            </a:r>
            <a:r>
              <a:rPr lang="zh-CN" altLang="en-US" sz="2800" dirty="0" smtClean="0"/>
              <a:t>解绑的时候，请标明解绑的目的，要求不绑定的时间等。例如：</a:t>
            </a:r>
            <a:endParaRPr lang="en-US" altLang="zh-CN" sz="2800" dirty="0" smtClean="0"/>
          </a:p>
          <a:p>
            <a:r>
              <a:rPr lang="en-US" altLang="zh-CN" sz="2000" b="0" dirty="0" smtClean="0"/>
              <a:t>      2013</a:t>
            </a:r>
            <a:r>
              <a:rPr lang="zh-CN" altLang="en-US" sz="2000" b="0" dirty="0" smtClean="0"/>
              <a:t>年</a:t>
            </a:r>
            <a:r>
              <a:rPr lang="en-US" altLang="zh-CN" sz="2000" b="0" dirty="0" smtClean="0"/>
              <a:t>4</a:t>
            </a:r>
            <a:r>
              <a:rPr lang="zh-CN" altLang="en-US" sz="2000" b="0" dirty="0" smtClean="0"/>
              <a:t>月</a:t>
            </a:r>
            <a:r>
              <a:rPr lang="en-US" altLang="zh-CN" sz="2000" b="0" dirty="0" smtClean="0"/>
              <a:t>26</a:t>
            </a:r>
            <a:r>
              <a:rPr lang="zh-CN" altLang="en-US" sz="2000" b="0" dirty="0" smtClean="0"/>
              <a:t>日凌晨桂林分公司对平山</a:t>
            </a:r>
            <a:r>
              <a:rPr lang="en-US" altLang="zh-CN" sz="2000" b="0" dirty="0" smtClean="0"/>
              <a:t>ME60</a:t>
            </a:r>
            <a:r>
              <a:rPr lang="zh-CN" altLang="en-US" sz="2000" b="0" dirty="0" smtClean="0"/>
              <a:t>下带的一台汇聚交换机</a:t>
            </a:r>
            <a:r>
              <a:rPr lang="en-US" altLang="zh-CN" sz="2000" b="0" dirty="0" smtClean="0"/>
              <a:t>S7806</a:t>
            </a:r>
            <a:r>
              <a:rPr lang="zh-CN" altLang="en-US" sz="2000" b="0" dirty="0" smtClean="0"/>
              <a:t>进行割接，期间会改动部分拨号业务的外标。请</a:t>
            </a:r>
          </a:p>
          <a:p>
            <a:r>
              <a:rPr lang="en-US" altLang="zh-CN" sz="2000" b="0" dirty="0" smtClean="0"/>
              <a:t>NOC</a:t>
            </a:r>
            <a:r>
              <a:rPr lang="zh-CN" altLang="en-US" sz="2000" b="0" dirty="0" smtClean="0"/>
              <a:t>协助在</a:t>
            </a:r>
            <a:r>
              <a:rPr lang="en-US" altLang="zh-CN" sz="2000" b="0" dirty="0" smtClean="0"/>
              <a:t>2013</a:t>
            </a:r>
            <a:r>
              <a:rPr lang="zh-CN" altLang="en-US" sz="2000" b="0" dirty="0" smtClean="0"/>
              <a:t>年</a:t>
            </a:r>
            <a:r>
              <a:rPr lang="en-US" altLang="zh-CN" sz="2000" b="0" dirty="0" smtClean="0"/>
              <a:t>4</a:t>
            </a:r>
            <a:r>
              <a:rPr lang="zh-CN" altLang="en-US" sz="2000" b="0" dirty="0" smtClean="0"/>
              <a:t>月</a:t>
            </a:r>
            <a:r>
              <a:rPr lang="en-US" altLang="zh-CN" sz="2000" b="0" dirty="0" smtClean="0"/>
              <a:t>26</a:t>
            </a:r>
            <a:r>
              <a:rPr lang="zh-CN" altLang="en-US" sz="2000" b="0" dirty="0" smtClean="0"/>
              <a:t>日</a:t>
            </a:r>
            <a:r>
              <a:rPr lang="en-US" altLang="zh-CN" sz="2000" b="0" dirty="0" smtClean="0"/>
              <a:t>0:00</a:t>
            </a:r>
            <a:r>
              <a:rPr lang="zh-CN" altLang="en-US" sz="2000" b="0" dirty="0" smtClean="0"/>
              <a:t>前对平山</a:t>
            </a:r>
            <a:r>
              <a:rPr lang="en-US" altLang="zh-CN" sz="2000" b="0" dirty="0" smtClean="0"/>
              <a:t>ME60</a:t>
            </a:r>
            <a:r>
              <a:rPr lang="zh-CN" altLang="en-US" sz="2000" b="0" dirty="0" smtClean="0"/>
              <a:t>（</a:t>
            </a:r>
            <a:r>
              <a:rPr lang="en-US" altLang="zh-CN" sz="2000" b="0" dirty="0" smtClean="0"/>
              <a:t>222.217.174.73</a:t>
            </a:r>
            <a:r>
              <a:rPr lang="zh-CN" altLang="en-US" sz="2000" b="0" dirty="0" smtClean="0"/>
              <a:t>）下用户进行解绑，并在</a:t>
            </a:r>
            <a:r>
              <a:rPr lang="en-US" altLang="zh-CN" sz="2000" b="0" dirty="0" smtClean="0"/>
              <a:t>26</a:t>
            </a:r>
            <a:r>
              <a:rPr lang="zh-CN" altLang="en-US" sz="2000" b="0" dirty="0" smtClean="0"/>
              <a:t>日</a:t>
            </a:r>
            <a:r>
              <a:rPr lang="en-US" altLang="zh-CN" sz="2000" b="0" dirty="0" smtClean="0"/>
              <a:t>0</a:t>
            </a:r>
            <a:r>
              <a:rPr lang="zh-CN" altLang="en-US" sz="2000" b="0" dirty="0" smtClean="0"/>
              <a:t>点</a:t>
            </a:r>
            <a:r>
              <a:rPr lang="en-US" altLang="zh-CN" sz="2000" b="0" dirty="0" smtClean="0"/>
              <a:t>-24</a:t>
            </a:r>
            <a:r>
              <a:rPr lang="zh-CN" altLang="en-US" sz="2000" b="0" dirty="0" smtClean="0"/>
              <a:t>点不对用户进行绑定。 谢谢！</a:t>
            </a:r>
          </a:p>
          <a:p>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5776" y="188640"/>
            <a:ext cx="5184576" cy="692150"/>
          </a:xfrm>
        </p:spPr>
        <p:txBody>
          <a:bodyPr/>
          <a:lstStyle/>
          <a:p>
            <a:pPr algn="ctr"/>
            <a:r>
              <a:rPr lang="zh-CN" altLang="en-US" dirty="0" smtClean="0">
                <a:solidFill>
                  <a:srgbClr val="FF0000"/>
                </a:solidFill>
              </a:rPr>
              <a:t>其他相关说明</a:t>
            </a:r>
            <a:endParaRPr lang="zh-CN" altLang="en-US" dirty="0"/>
          </a:p>
        </p:txBody>
      </p:sp>
      <p:sp>
        <p:nvSpPr>
          <p:cNvPr id="4" name="TextBox 3"/>
          <p:cNvSpPr txBox="1"/>
          <p:nvPr/>
        </p:nvSpPr>
        <p:spPr>
          <a:xfrm>
            <a:off x="827584" y="908720"/>
            <a:ext cx="6286544" cy="523220"/>
          </a:xfrm>
          <a:prstGeom prst="rect">
            <a:avLst/>
          </a:prstGeom>
          <a:noFill/>
        </p:spPr>
        <p:txBody>
          <a:bodyPr wrap="square" rtlCol="0">
            <a:spAutoFit/>
          </a:bodyPr>
          <a:lstStyle/>
          <a:p>
            <a:r>
              <a:rPr lang="zh-CN" altLang="en-US" sz="2800" dirty="0" smtClean="0">
                <a:latin typeface="宋体" pitchFamily="2" charset="-122"/>
                <a:ea typeface="宋体" pitchFamily="2" charset="-122"/>
              </a:rPr>
              <a:t>关于用户信息安全相关文件说明</a:t>
            </a:r>
            <a:endParaRPr lang="zh-CN" altLang="en-US" sz="2800" dirty="0">
              <a:latin typeface="宋体" pitchFamily="2" charset="-122"/>
              <a:ea typeface="宋体" pitchFamily="2" charset="-122"/>
            </a:endParaRPr>
          </a:p>
        </p:txBody>
      </p:sp>
      <p:sp>
        <p:nvSpPr>
          <p:cNvPr id="5" name="TextBox 4"/>
          <p:cNvSpPr txBox="1"/>
          <p:nvPr/>
        </p:nvSpPr>
        <p:spPr>
          <a:xfrm>
            <a:off x="928662" y="1500174"/>
            <a:ext cx="7786742" cy="2677656"/>
          </a:xfrm>
          <a:prstGeom prst="rect">
            <a:avLst/>
          </a:prstGeom>
          <a:noFill/>
        </p:spPr>
        <p:txBody>
          <a:bodyPr wrap="square" rtlCol="0">
            <a:spAutoFit/>
          </a:bodyPr>
          <a:lstStyle/>
          <a:p>
            <a:r>
              <a:rPr lang="zh-CN" altLang="en-US" b="0" dirty="0" smtClean="0"/>
              <a:t>   </a:t>
            </a:r>
            <a:r>
              <a:rPr lang="zh-CN" altLang="en-US" sz="2000" b="0" dirty="0" smtClean="0"/>
              <a:t>今年</a:t>
            </a:r>
            <a:r>
              <a:rPr lang="en-US" altLang="zh-CN" sz="2000" b="0" dirty="0" smtClean="0"/>
              <a:t>3</a:t>
            </a:r>
            <a:r>
              <a:rPr lang="zh-CN" altLang="en-US" sz="2000" b="0" dirty="0" smtClean="0"/>
              <a:t>月份，区公司客服部下发了“客服</a:t>
            </a:r>
            <a:r>
              <a:rPr lang="en-US" altLang="zh-CN" sz="2000" b="0" dirty="0" smtClean="0"/>
              <a:t>〔2013〕6</a:t>
            </a:r>
            <a:r>
              <a:rPr lang="zh-CN" altLang="en-US" sz="2000" b="0" dirty="0" smtClean="0"/>
              <a:t>号（关于深化用户实名制登记及加强信息保护工作的通知）”在通知里面，明确了一些用户信息在批量提取时需要经过公司各层领导审批</a:t>
            </a:r>
            <a:r>
              <a:rPr lang="zh-CN" altLang="en-US" sz="2000" b="0" dirty="0" smtClean="0"/>
              <a:t>。</a:t>
            </a:r>
            <a:endParaRPr lang="en-US" altLang="zh-CN" sz="2000" b="0" dirty="0" smtClean="0"/>
          </a:p>
          <a:p>
            <a:endParaRPr lang="en-US" altLang="zh-CN" sz="2000" b="0" dirty="0" smtClean="0"/>
          </a:p>
          <a:p>
            <a:endParaRPr lang="en-US" altLang="zh-CN" sz="2000" b="0" dirty="0" smtClean="0"/>
          </a:p>
          <a:p>
            <a:endParaRPr lang="en-US" altLang="zh-CN" sz="2000" b="0" dirty="0" smtClean="0"/>
          </a:p>
          <a:p>
            <a:endParaRPr lang="en-US" altLang="zh-CN" sz="2000" b="0" dirty="0" smtClean="0"/>
          </a:p>
          <a:p>
            <a:endParaRPr lang="zh-CN" altLang="en-US" sz="2000" dirty="0"/>
          </a:p>
        </p:txBody>
      </p:sp>
      <p:graphicFrame>
        <p:nvGraphicFramePr>
          <p:cNvPr id="6" name="对象 5"/>
          <p:cNvGraphicFramePr>
            <a:graphicFrameLocks/>
          </p:cNvGraphicFramePr>
          <p:nvPr/>
        </p:nvGraphicFramePr>
        <p:xfrm>
          <a:off x="1524000" y="1397000"/>
          <a:ext cx="6096000" cy="4064000"/>
        </p:xfrm>
        <a:graphic>
          <a:graphicData uri="http://schemas.openxmlformats.org/presentationml/2006/ole">
            <p:oleObj spid="_x0000_s243714" name="Acrobat Document" r:id="rId3" imgW="0" imgH="0" progId="AcroExch.Document.11">
              <p:embed/>
            </p:oleObj>
          </a:graphicData>
        </a:graphic>
      </p:graphicFrame>
      <p:graphicFrame>
        <p:nvGraphicFramePr>
          <p:cNvPr id="7" name="对象 6"/>
          <p:cNvGraphicFramePr>
            <a:graphicFrameLocks/>
          </p:cNvGraphicFramePr>
          <p:nvPr/>
        </p:nvGraphicFramePr>
        <p:xfrm>
          <a:off x="1524000" y="1397000"/>
          <a:ext cx="6096000" cy="4064000"/>
        </p:xfrm>
        <a:graphic>
          <a:graphicData uri="http://schemas.openxmlformats.org/presentationml/2006/ole">
            <p:oleObj spid="_x0000_s243715" name="Acrobat Document" r:id="rId4" imgW="0" imgH="0" progId="AcroExch.Document.11">
              <p:embed/>
            </p:oleObj>
          </a:graphicData>
        </a:graphic>
      </p:graphicFrame>
      <p:graphicFrame>
        <p:nvGraphicFramePr>
          <p:cNvPr id="8" name="对象 7"/>
          <p:cNvGraphicFramePr>
            <a:graphicFrameLocks noChangeAspect="1"/>
          </p:cNvGraphicFramePr>
          <p:nvPr/>
        </p:nvGraphicFramePr>
        <p:xfrm>
          <a:off x="1619672" y="2852936"/>
          <a:ext cx="914400" cy="828675"/>
        </p:xfrm>
        <a:graphic>
          <a:graphicData uri="http://schemas.openxmlformats.org/presentationml/2006/ole">
            <p:oleObj spid="_x0000_s243716" name="Acrobat Document" showAsIcon="1" r:id="rId5" imgW="914400" imgH="828720" progId="AcroExch.Document.11">
              <p:embed/>
            </p:oleObj>
          </a:graphicData>
        </a:graphic>
      </p:graphicFrame>
      <p:graphicFrame>
        <p:nvGraphicFramePr>
          <p:cNvPr id="9" name="对象 8"/>
          <p:cNvGraphicFramePr>
            <a:graphicFrameLocks noChangeAspect="1"/>
          </p:cNvGraphicFramePr>
          <p:nvPr/>
        </p:nvGraphicFramePr>
        <p:xfrm>
          <a:off x="3203848" y="2780928"/>
          <a:ext cx="914400" cy="828675"/>
        </p:xfrm>
        <a:graphic>
          <a:graphicData uri="http://schemas.openxmlformats.org/presentationml/2006/ole">
            <p:oleObj spid="_x0000_s243717" name="Acrobat Document" showAsIcon="1" r:id="rId6" imgW="914400" imgH="828720" progId="AcroExch.Document.11">
              <p:embed/>
            </p:oleObj>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57188" y="357188"/>
            <a:ext cx="8229600" cy="692150"/>
          </a:xfrm>
        </p:spPr>
        <p:txBody>
          <a:bodyPr/>
          <a:lstStyle/>
          <a:p>
            <a:pPr algn="ctr"/>
            <a:r>
              <a:rPr lang="en-US" altLang="zh-CN" smtClean="0">
                <a:solidFill>
                  <a:srgbClr val="C00000"/>
                </a:solidFill>
              </a:rPr>
              <a:t>1.4 </a:t>
            </a:r>
            <a:r>
              <a:rPr lang="zh-CN" altLang="en-US" smtClean="0">
                <a:solidFill>
                  <a:srgbClr val="C00000"/>
                </a:solidFill>
              </a:rPr>
              <a:t>固网</a:t>
            </a:r>
            <a:r>
              <a:rPr lang="en-US" altLang="zh-CN" smtClean="0">
                <a:solidFill>
                  <a:srgbClr val="C00000"/>
                </a:solidFill>
              </a:rPr>
              <a:t>AAA</a:t>
            </a:r>
            <a:r>
              <a:rPr lang="zh-CN" altLang="en-US" smtClean="0">
                <a:solidFill>
                  <a:srgbClr val="C00000"/>
                </a:solidFill>
              </a:rPr>
              <a:t>平台逻辑构架</a:t>
            </a:r>
          </a:p>
        </p:txBody>
      </p:sp>
      <p:sp>
        <p:nvSpPr>
          <p:cNvPr id="25603" name="内容占位符 2"/>
          <p:cNvSpPr>
            <a:spLocks noGrp="1"/>
          </p:cNvSpPr>
          <p:nvPr>
            <p:ph idx="1"/>
          </p:nvPr>
        </p:nvSpPr>
        <p:spPr/>
        <p:txBody>
          <a:bodyPr/>
          <a:lstStyle/>
          <a:p>
            <a:r>
              <a:rPr lang="en-US" altLang="zh-CN" smtClean="0"/>
              <a:t>AAA</a:t>
            </a:r>
            <a:r>
              <a:rPr lang="zh-CN" smtClean="0"/>
              <a:t>系统采用三层体系架构进行设计，包括接入层、数据处理层、管理层三个层次，层次结构的关系如图所示：</a:t>
            </a:r>
          </a:p>
          <a:p>
            <a:endParaRPr lang="zh-CN" altLang="en-US" smtClean="0"/>
          </a:p>
        </p:txBody>
      </p:sp>
      <p:pic>
        <p:nvPicPr>
          <p:cNvPr id="25604" name="图片 3" descr="软件体系"/>
          <p:cNvPicPr>
            <a:picLocks noChangeAspect="1" noChangeArrowheads="1"/>
          </p:cNvPicPr>
          <p:nvPr/>
        </p:nvPicPr>
        <p:blipFill>
          <a:blip r:embed="rId3" cstate="print"/>
          <a:srcRect/>
          <a:stretch>
            <a:fillRect/>
          </a:stretch>
        </p:blipFill>
        <p:spPr bwMode="auto">
          <a:xfrm>
            <a:off x="500063" y="1928813"/>
            <a:ext cx="8001000"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95288" y="476250"/>
            <a:ext cx="8229600" cy="692150"/>
          </a:xfrm>
        </p:spPr>
        <p:txBody>
          <a:bodyPr/>
          <a:lstStyle/>
          <a:p>
            <a:r>
              <a:rPr lang="en-US" altLang="zh-CN" smtClean="0">
                <a:solidFill>
                  <a:srgbClr val="C00000"/>
                </a:solidFill>
              </a:rPr>
              <a:t>1.5  </a:t>
            </a:r>
            <a:r>
              <a:rPr lang="zh-CN" altLang="en-US" smtClean="0">
                <a:solidFill>
                  <a:srgbClr val="C00000"/>
                </a:solidFill>
              </a:rPr>
              <a:t>固网</a:t>
            </a:r>
            <a:r>
              <a:rPr lang="en-US" altLang="zh-CN" smtClean="0">
                <a:solidFill>
                  <a:srgbClr val="C00000"/>
                </a:solidFill>
              </a:rPr>
              <a:t>AAA</a:t>
            </a:r>
            <a:r>
              <a:rPr lang="zh-CN" altLang="en-US" smtClean="0">
                <a:solidFill>
                  <a:srgbClr val="C00000"/>
                </a:solidFill>
              </a:rPr>
              <a:t>平台中心数据库和各</a:t>
            </a:r>
            <a:r>
              <a:rPr lang="en-US" altLang="zh-CN" smtClean="0">
                <a:solidFill>
                  <a:srgbClr val="C00000"/>
                </a:solidFill>
              </a:rPr>
              <a:t>RADIUS</a:t>
            </a:r>
            <a:r>
              <a:rPr lang="zh-CN" altLang="en-US" smtClean="0">
                <a:solidFill>
                  <a:srgbClr val="C00000"/>
                </a:solidFill>
              </a:rPr>
              <a:t>本地数据库关系</a:t>
            </a:r>
          </a:p>
        </p:txBody>
      </p:sp>
      <p:sp>
        <p:nvSpPr>
          <p:cNvPr id="26627" name="内容占位符 2"/>
          <p:cNvSpPr>
            <a:spLocks noGrp="1"/>
          </p:cNvSpPr>
          <p:nvPr>
            <p:ph idx="1"/>
          </p:nvPr>
        </p:nvSpPr>
        <p:spPr>
          <a:xfrm>
            <a:off x="500063" y="2071688"/>
            <a:ext cx="8197850" cy="2143125"/>
          </a:xfrm>
        </p:spPr>
        <p:txBody>
          <a:bodyPr/>
          <a:lstStyle/>
          <a:p>
            <a:pPr>
              <a:buFont typeface="Wingdings" pitchFamily="2" charset="2"/>
              <a:buChar char="Ø"/>
            </a:pPr>
            <a:r>
              <a:rPr lang="zh-CN" smtClean="0"/>
              <a:t>中心数据库主要作用：主要用于保存各类宽带用户用户资料，各类业务管理系统连接中心数据库做日常业务处理。</a:t>
            </a:r>
          </a:p>
          <a:p>
            <a:pPr>
              <a:buFont typeface="Wingdings" pitchFamily="2" charset="2"/>
              <a:buChar char="Ø"/>
            </a:pPr>
            <a:r>
              <a:rPr lang="en-US" altLang="zh-CN" smtClean="0"/>
              <a:t>RADIUS</a:t>
            </a:r>
            <a:r>
              <a:rPr lang="zh-CN" smtClean="0"/>
              <a:t>本地库：保存各</a:t>
            </a:r>
            <a:r>
              <a:rPr lang="en-US" altLang="zh-CN" smtClean="0"/>
              <a:t>RADIUS</a:t>
            </a:r>
            <a:r>
              <a:rPr lang="zh-CN" smtClean="0"/>
              <a:t>服务器所管辖的业务的用户资料，给各接入服务器提供认证、计费功能。</a:t>
            </a:r>
          </a:p>
          <a:p>
            <a:pPr>
              <a:buFontTx/>
              <a:buNone/>
            </a:pPr>
            <a:endParaRPr lang="zh-CN" altLang="en-US" smtClean="0"/>
          </a:p>
        </p:txBody>
      </p:sp>
      <p:sp>
        <p:nvSpPr>
          <p:cNvPr id="182274" name="Rectangle 2"/>
          <p:cNvSpPr>
            <a:spLocks noChangeArrowheads="1"/>
          </p:cNvSpPr>
          <p:nvPr/>
        </p:nvSpPr>
        <p:spPr bwMode="auto">
          <a:xfrm>
            <a:off x="0" y="0"/>
            <a:ext cx="9144000" cy="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395288" y="476250"/>
            <a:ext cx="8229600" cy="692150"/>
          </a:xfrm>
        </p:spPr>
        <p:txBody>
          <a:bodyPr/>
          <a:lstStyle/>
          <a:p>
            <a:r>
              <a:rPr lang="en-US" altLang="zh-CN" smtClean="0">
                <a:solidFill>
                  <a:srgbClr val="C00000"/>
                </a:solidFill>
              </a:rPr>
              <a:t>1.5  </a:t>
            </a:r>
            <a:r>
              <a:rPr lang="zh-CN" altLang="en-US" smtClean="0">
                <a:solidFill>
                  <a:srgbClr val="C00000"/>
                </a:solidFill>
              </a:rPr>
              <a:t>固网</a:t>
            </a:r>
            <a:r>
              <a:rPr lang="en-US" altLang="zh-CN" smtClean="0">
                <a:solidFill>
                  <a:srgbClr val="C00000"/>
                </a:solidFill>
              </a:rPr>
              <a:t>AAA</a:t>
            </a:r>
            <a:r>
              <a:rPr lang="zh-CN" altLang="en-US" smtClean="0">
                <a:solidFill>
                  <a:srgbClr val="C00000"/>
                </a:solidFill>
              </a:rPr>
              <a:t>平台中心数据库和各</a:t>
            </a:r>
            <a:r>
              <a:rPr lang="en-US" altLang="zh-CN" smtClean="0">
                <a:solidFill>
                  <a:srgbClr val="C00000"/>
                </a:solidFill>
              </a:rPr>
              <a:t>RADIUS</a:t>
            </a:r>
            <a:r>
              <a:rPr lang="zh-CN" altLang="en-US" smtClean="0">
                <a:solidFill>
                  <a:srgbClr val="C00000"/>
                </a:solidFill>
              </a:rPr>
              <a:t>本地数据库关系</a:t>
            </a:r>
            <a:endParaRPr lang="zh-CN" altLang="en-US" smtClean="0"/>
          </a:p>
        </p:txBody>
      </p:sp>
      <p:sp>
        <p:nvSpPr>
          <p:cNvPr id="3" name="内容占位符 2"/>
          <p:cNvSpPr>
            <a:spLocks noGrp="1"/>
          </p:cNvSpPr>
          <p:nvPr>
            <p:ph idx="1"/>
          </p:nvPr>
        </p:nvSpPr>
        <p:spPr/>
        <p:txBody>
          <a:bodyPr/>
          <a:lstStyle/>
          <a:p>
            <a:pPr>
              <a:buFont typeface="Wingdings" pitchFamily="2" charset="2"/>
              <a:buChar char="Ø"/>
              <a:defRPr/>
            </a:pPr>
            <a:r>
              <a:rPr lang="zh-CN" dirty="0" smtClean="0"/>
              <a:t>数据库之间关系说明</a:t>
            </a:r>
          </a:p>
          <a:p>
            <a:pPr marL="0" indent="0">
              <a:buFontTx/>
              <a:buNone/>
              <a:defRPr/>
            </a:pPr>
            <a:r>
              <a:rPr lang="en-US" altLang="zh-CN" dirty="0" smtClean="0"/>
              <a:t>        </a:t>
            </a:r>
            <a:r>
              <a:rPr lang="zh-CN" dirty="0" smtClean="0"/>
              <a:t>固网</a:t>
            </a:r>
            <a:r>
              <a:rPr lang="en-US" dirty="0" smtClean="0"/>
              <a:t>AAA</a:t>
            </a:r>
            <a:r>
              <a:rPr lang="zh-CN" dirty="0" smtClean="0"/>
              <a:t>平台采用分步式认证方式部署，中心数据库做相关的业务受理、数据管理、账务处理等，本地数据做认证</a:t>
            </a:r>
            <a:r>
              <a:rPr lang="en-US" dirty="0" smtClean="0"/>
              <a:t>/</a:t>
            </a:r>
            <a:r>
              <a:rPr lang="zh-CN" dirty="0" smtClean="0"/>
              <a:t>计费业务，该方式可有效避免单点故障发生，减轻中心数据库压力，中心数据库 的数据通过同步程序同步到本地数据库，如下图所示：</a:t>
            </a:r>
          </a:p>
          <a:p>
            <a:pPr>
              <a:buFontTx/>
              <a:buNone/>
              <a:defRPr/>
            </a:pPr>
            <a:endParaRPr lang="zh-CN" altLang="en-US" dirty="0"/>
          </a:p>
        </p:txBody>
      </p:sp>
      <p:sp>
        <p:nvSpPr>
          <p:cNvPr id="184322" name="Rectangle 2"/>
          <p:cNvSpPr>
            <a:spLocks noChangeArrowheads="1"/>
          </p:cNvSpPr>
          <p:nvPr/>
        </p:nvSpPr>
        <p:spPr bwMode="auto">
          <a:xfrm>
            <a:off x="0" y="0"/>
            <a:ext cx="9144000" cy="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graphicFrame>
        <p:nvGraphicFramePr>
          <p:cNvPr id="1026" name="Object 1"/>
          <p:cNvGraphicFramePr>
            <a:graphicFrameLocks noChangeAspect="1"/>
          </p:cNvGraphicFramePr>
          <p:nvPr/>
        </p:nvGraphicFramePr>
        <p:xfrm>
          <a:off x="214313" y="3000375"/>
          <a:ext cx="8286750" cy="3390900"/>
        </p:xfrm>
        <a:graphic>
          <a:graphicData uri="http://schemas.openxmlformats.org/presentationml/2006/ole">
            <p:oleObj spid="_x0000_s1026" r:id="rId4" imgW="5642051" imgH="4026783" progId="">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95288" y="476250"/>
            <a:ext cx="8229600" cy="692150"/>
          </a:xfrm>
        </p:spPr>
        <p:txBody>
          <a:bodyPr/>
          <a:lstStyle/>
          <a:p>
            <a:r>
              <a:rPr lang="en-US" altLang="zh-CN" smtClean="0">
                <a:solidFill>
                  <a:srgbClr val="C00000"/>
                </a:solidFill>
              </a:rPr>
              <a:t>1.6 </a:t>
            </a:r>
            <a:r>
              <a:rPr lang="zh-CN" altLang="en-US" smtClean="0">
                <a:solidFill>
                  <a:srgbClr val="C00000"/>
                </a:solidFill>
              </a:rPr>
              <a:t>固网</a:t>
            </a:r>
            <a:r>
              <a:rPr lang="en-US" altLang="zh-CN" smtClean="0">
                <a:solidFill>
                  <a:srgbClr val="C00000"/>
                </a:solidFill>
              </a:rPr>
              <a:t>AAA</a:t>
            </a:r>
            <a:r>
              <a:rPr lang="zh-CN" altLang="en-US" smtClean="0">
                <a:solidFill>
                  <a:srgbClr val="C00000"/>
                </a:solidFill>
              </a:rPr>
              <a:t>平台各系统的作用</a:t>
            </a:r>
          </a:p>
        </p:txBody>
      </p:sp>
      <p:sp>
        <p:nvSpPr>
          <p:cNvPr id="27651" name="内容占位符 2"/>
          <p:cNvSpPr>
            <a:spLocks noGrp="1"/>
          </p:cNvSpPr>
          <p:nvPr>
            <p:ph idx="1"/>
          </p:nvPr>
        </p:nvSpPr>
        <p:spPr>
          <a:xfrm>
            <a:off x="468313" y="1125538"/>
            <a:ext cx="8461375" cy="5732462"/>
          </a:xfrm>
        </p:spPr>
        <p:txBody>
          <a:bodyPr/>
          <a:lstStyle/>
          <a:p>
            <a:r>
              <a:rPr lang="en-US" altLang="zh-CN" sz="1800" b="1" dirty="0" smtClean="0"/>
              <a:t>BIMS</a:t>
            </a:r>
            <a:r>
              <a:rPr lang="zh-CN" sz="1800" b="1" dirty="0" smtClean="0"/>
              <a:t>系统</a:t>
            </a:r>
          </a:p>
          <a:p>
            <a:pPr>
              <a:buFontTx/>
              <a:buNone/>
            </a:pPr>
            <a:r>
              <a:rPr lang="en-US" altLang="zh-CN" sz="1800" dirty="0" smtClean="0"/>
              <a:t>     </a:t>
            </a:r>
            <a:r>
              <a:rPr lang="zh-CN" sz="1800" dirty="0" smtClean="0"/>
              <a:t>主要功能：</a:t>
            </a:r>
            <a:r>
              <a:rPr lang="en-US" altLang="zh-CN" sz="1800" dirty="0" smtClean="0"/>
              <a:t>BIMS</a:t>
            </a:r>
            <a:r>
              <a:rPr lang="zh-CN" sz="1800" dirty="0" smtClean="0"/>
              <a:t>系统负责宽带</a:t>
            </a:r>
            <a:r>
              <a:rPr lang="en-US" altLang="zh-CN" sz="1800" dirty="0" smtClean="0"/>
              <a:t>/</a:t>
            </a:r>
            <a:r>
              <a:rPr lang="zh-CN" sz="1800" dirty="0" smtClean="0"/>
              <a:t>窄带，</a:t>
            </a:r>
            <a:r>
              <a:rPr lang="en-US" altLang="zh-CN" sz="1800" dirty="0" smtClean="0"/>
              <a:t>VPDN</a:t>
            </a:r>
            <a:r>
              <a:rPr lang="zh-CN" sz="1800" dirty="0" smtClean="0"/>
              <a:t>用户（有线、无线）及卡用户认证、计费、帐务、用户管理、查询统计报表等功能。</a:t>
            </a:r>
          </a:p>
          <a:p>
            <a:pPr>
              <a:buFontTx/>
              <a:buNone/>
            </a:pPr>
            <a:r>
              <a:rPr lang="en-US" altLang="zh-CN" sz="1800" dirty="0" smtClean="0"/>
              <a:t>     </a:t>
            </a:r>
            <a:r>
              <a:rPr lang="zh-CN" sz="1800" dirty="0" smtClean="0"/>
              <a:t>功能模块：业务处理，查询，统计，</a:t>
            </a:r>
            <a:r>
              <a:rPr lang="en-US" altLang="zh-CN" sz="1800" dirty="0" err="1" smtClean="0"/>
              <a:t>Vpdn</a:t>
            </a:r>
            <a:r>
              <a:rPr lang="zh-CN" sz="1800" dirty="0" smtClean="0"/>
              <a:t>管理，操作员管理，定制统计，系统管理，卡业务管理，</a:t>
            </a:r>
            <a:r>
              <a:rPr lang="en-US" altLang="zh-CN" sz="1800" dirty="0" smtClean="0"/>
              <a:t>Radius</a:t>
            </a:r>
            <a:r>
              <a:rPr lang="zh-CN" sz="1800" dirty="0" smtClean="0"/>
              <a:t>模板管理</a:t>
            </a:r>
            <a:r>
              <a:rPr lang="zh-CN" altLang="en-US" sz="1800" dirty="0" smtClean="0"/>
              <a:t>。</a:t>
            </a:r>
            <a:endParaRPr lang="en-US" altLang="zh-CN" sz="1800" dirty="0" smtClean="0"/>
          </a:p>
          <a:p>
            <a:r>
              <a:rPr lang="en-US" altLang="zh-CN" sz="1800" b="1" dirty="0" smtClean="0"/>
              <a:t>WLAN</a:t>
            </a:r>
            <a:r>
              <a:rPr lang="zh-CN" sz="1800" b="1" dirty="0" smtClean="0"/>
              <a:t>系统</a:t>
            </a:r>
          </a:p>
          <a:p>
            <a:pPr>
              <a:buFontTx/>
              <a:buNone/>
            </a:pPr>
            <a:r>
              <a:rPr lang="en-US" altLang="zh-CN" sz="1800" dirty="0" smtClean="0"/>
              <a:t>     </a:t>
            </a:r>
            <a:r>
              <a:rPr lang="zh-CN" sz="1800" dirty="0" smtClean="0"/>
              <a:t>主要功能：</a:t>
            </a:r>
            <a:r>
              <a:rPr lang="en-US" altLang="zh-CN" sz="1800" dirty="0" err="1" smtClean="0"/>
              <a:t>Wlan</a:t>
            </a:r>
            <a:r>
              <a:rPr lang="zh-CN" sz="1800" dirty="0" smtClean="0"/>
              <a:t>系统负责</a:t>
            </a:r>
            <a:r>
              <a:rPr lang="en-US" altLang="zh-CN" sz="1800" dirty="0" err="1" smtClean="0"/>
              <a:t>wifi</a:t>
            </a:r>
            <a:r>
              <a:rPr lang="zh-CN" sz="1800" dirty="0" smtClean="0"/>
              <a:t>用户及热点管理等功能。</a:t>
            </a:r>
          </a:p>
          <a:p>
            <a:pPr>
              <a:buFontTx/>
              <a:buNone/>
            </a:pPr>
            <a:r>
              <a:rPr lang="en-US" altLang="zh-CN" sz="1800" dirty="0" smtClean="0"/>
              <a:t>     </a:t>
            </a:r>
            <a:r>
              <a:rPr lang="zh-CN" sz="1800" dirty="0" smtClean="0"/>
              <a:t>功能模块：场所管理，卡管理，查询，操作员管理及系统管理等功</a:t>
            </a:r>
            <a:r>
              <a:rPr lang="zh-CN" altLang="en-US" sz="1800" dirty="0" smtClean="0"/>
              <a:t>能</a:t>
            </a:r>
            <a:r>
              <a:rPr lang="zh-CN" sz="1800" dirty="0" smtClean="0"/>
              <a:t>。</a:t>
            </a:r>
          </a:p>
          <a:p>
            <a:r>
              <a:rPr lang="en-US" altLang="zh-CN" sz="1800" b="1" dirty="0" smtClean="0"/>
              <a:t>BIMS-</a:t>
            </a:r>
            <a:r>
              <a:rPr lang="zh-CN" sz="1800" b="1" dirty="0" smtClean="0"/>
              <a:t>校园宽带系统</a:t>
            </a:r>
          </a:p>
          <a:p>
            <a:r>
              <a:rPr lang="zh-CN" sz="1800" dirty="0" smtClean="0"/>
              <a:t>主要功能：数字校园管理平台主要针对学校老师开放，提供日常的校园业务管理功能。功能模块：业务受理、查询、统计、操作员管理、系统参数维护等。</a:t>
            </a:r>
            <a:endParaRPr lang="en-US" altLang="zh-CN" sz="1800" dirty="0" smtClean="0"/>
          </a:p>
          <a:p>
            <a:r>
              <a:rPr lang="zh-CN" sz="1800" b="1" dirty="0" smtClean="0"/>
              <a:t>各系统之间的关系及各自作用</a:t>
            </a:r>
            <a:r>
              <a:rPr lang="en-US" sz="1800" dirty="0" smtClean="0"/>
              <a:t> </a:t>
            </a:r>
            <a:endParaRPr lang="zh-CN" sz="1800" dirty="0" smtClean="0"/>
          </a:p>
          <a:p>
            <a:pPr>
              <a:buFontTx/>
              <a:buNone/>
            </a:pPr>
            <a:r>
              <a:rPr lang="en-US" sz="1800" dirty="0" smtClean="0"/>
              <a:t>      </a:t>
            </a:r>
            <a:r>
              <a:rPr lang="en-US" altLang="zh-CN" sz="1800" dirty="0" smtClean="0"/>
              <a:t>BIMS</a:t>
            </a:r>
            <a:r>
              <a:rPr lang="zh-CN" sz="1800" dirty="0" smtClean="0"/>
              <a:t>系统包含</a:t>
            </a:r>
            <a:r>
              <a:rPr lang="en-US" altLang="zh-CN" sz="1800" dirty="0" smtClean="0"/>
              <a:t>WLAN</a:t>
            </a:r>
            <a:r>
              <a:rPr lang="zh-CN" sz="1800" dirty="0" smtClean="0"/>
              <a:t>系统和数字校园系统，用户在营业前台做业务受理，通过自动工单接口将用户同步到</a:t>
            </a:r>
            <a:r>
              <a:rPr lang="en-US" altLang="zh-CN" sz="1800" dirty="0" smtClean="0"/>
              <a:t>BIMS</a:t>
            </a:r>
            <a:r>
              <a:rPr lang="zh-CN" sz="1800" dirty="0" smtClean="0"/>
              <a:t>中心库中，</a:t>
            </a:r>
            <a:r>
              <a:rPr lang="en-US" altLang="zh-CN" sz="1800" dirty="0" smtClean="0"/>
              <a:t>BIMS</a:t>
            </a:r>
            <a:r>
              <a:rPr lang="zh-CN" sz="1800" dirty="0" smtClean="0"/>
              <a:t>再根据受理的用户类型，分别同步到相应的本地库中。如校园网用户就同步到校园网的本地库，</a:t>
            </a:r>
            <a:r>
              <a:rPr lang="en-US" altLang="zh-CN" sz="1800" dirty="0" err="1" smtClean="0"/>
              <a:t>wlan</a:t>
            </a:r>
            <a:r>
              <a:rPr lang="zh-CN" sz="1800" dirty="0" smtClean="0"/>
              <a:t>用户就同步到</a:t>
            </a:r>
            <a:r>
              <a:rPr lang="en-US" altLang="zh-CN" sz="1800" dirty="0" err="1" smtClean="0"/>
              <a:t>wlan</a:t>
            </a:r>
            <a:r>
              <a:rPr lang="zh-CN" sz="1800" dirty="0" smtClean="0"/>
              <a:t>系统的本地库中。</a:t>
            </a:r>
          </a:p>
          <a:p>
            <a:endParaRPr lang="zh-CN" altLang="zh-CN" sz="1800" dirty="0" smtClean="0"/>
          </a:p>
          <a:p>
            <a:pPr>
              <a:buFontTx/>
              <a:buNone/>
            </a:pPr>
            <a:endParaRPr lang="zh-CN" altLang="zh-CN" sz="1800" dirty="0" smtClean="0"/>
          </a:p>
          <a:p>
            <a:endParaRPr lang="zh-CN" altLang="en-US" sz="18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95288" y="476250"/>
            <a:ext cx="8229600" cy="692150"/>
          </a:xfrm>
        </p:spPr>
        <p:txBody>
          <a:bodyPr/>
          <a:lstStyle/>
          <a:p>
            <a:r>
              <a:rPr lang="en-US" altLang="zh-CN" smtClean="0">
                <a:solidFill>
                  <a:srgbClr val="C00000"/>
                </a:solidFill>
              </a:rPr>
              <a:t>1.7 Radius</a:t>
            </a:r>
            <a:r>
              <a:rPr lang="zh-CN" altLang="en-US" smtClean="0">
                <a:solidFill>
                  <a:srgbClr val="C00000"/>
                </a:solidFill>
              </a:rPr>
              <a:t>简单介绍</a:t>
            </a:r>
          </a:p>
        </p:txBody>
      </p:sp>
      <p:sp>
        <p:nvSpPr>
          <p:cNvPr id="28675" name="内容占位符 2"/>
          <p:cNvSpPr>
            <a:spLocks noGrp="1"/>
          </p:cNvSpPr>
          <p:nvPr>
            <p:ph idx="1"/>
          </p:nvPr>
        </p:nvSpPr>
        <p:spPr/>
        <p:txBody>
          <a:bodyPr/>
          <a:lstStyle/>
          <a:p>
            <a:r>
              <a:rPr lang="en-US" altLang="zh-CN" b="1" smtClean="0"/>
              <a:t>AAA</a:t>
            </a:r>
            <a:r>
              <a:rPr lang="zh-CN" b="1" smtClean="0"/>
              <a:t>基本定义</a:t>
            </a:r>
          </a:p>
          <a:p>
            <a:r>
              <a:rPr lang="en-US" altLang="zh-CN" smtClean="0"/>
              <a:t>AAA</a:t>
            </a:r>
            <a:r>
              <a:rPr lang="zh-CN" smtClean="0"/>
              <a:t>（</a:t>
            </a:r>
            <a:r>
              <a:rPr lang="en-US" altLang="zh-CN" smtClean="0"/>
              <a:t>Authentication</a:t>
            </a:r>
            <a:r>
              <a:rPr lang="zh-CN" smtClean="0"/>
              <a:t>、</a:t>
            </a:r>
            <a:r>
              <a:rPr lang="en-US" altLang="zh-CN" smtClean="0"/>
              <a:t>Authorization</a:t>
            </a:r>
            <a:r>
              <a:rPr lang="zh-CN" smtClean="0"/>
              <a:t>、</a:t>
            </a:r>
            <a:r>
              <a:rPr lang="en-US" altLang="zh-CN" smtClean="0"/>
              <a:t>Accouting</a:t>
            </a:r>
            <a:r>
              <a:rPr lang="zh-CN" smtClean="0"/>
              <a:t>），即认证、授权与计费服务器</a:t>
            </a:r>
          </a:p>
          <a:p>
            <a:pPr lvl="1"/>
            <a:r>
              <a:rPr lang="zh-CN" smtClean="0"/>
              <a:t>认证（</a:t>
            </a:r>
            <a:r>
              <a:rPr lang="en-US" altLang="zh-CN" smtClean="0"/>
              <a:t>Authentication</a:t>
            </a:r>
            <a:r>
              <a:rPr lang="zh-CN" smtClean="0"/>
              <a:t>）指用户在使用网络系统中的资源时对用户身份的确认。这一过程，通过与用户的交互获得身份信息（诸如用户名、口令组合等），</a:t>
            </a:r>
            <a:r>
              <a:rPr lang="en-US" altLang="zh-CN" smtClean="0"/>
              <a:t>AAA</a:t>
            </a:r>
            <a:r>
              <a:rPr lang="zh-CN" smtClean="0"/>
              <a:t>服务器对身份信息与存储在数据库里的用户信息进行核对处理，然后根据处理结果确认用户身份是否正确。</a:t>
            </a:r>
          </a:p>
          <a:p>
            <a:pPr lvl="1"/>
            <a:r>
              <a:rPr lang="zh-CN" smtClean="0"/>
              <a:t>授权（</a:t>
            </a:r>
            <a:r>
              <a:rPr lang="en-US" altLang="zh-CN" smtClean="0"/>
              <a:t>Authorization</a:t>
            </a:r>
            <a:r>
              <a:rPr lang="zh-CN" smtClean="0"/>
              <a:t>）指网络系统授权用户以特定的方式使用其资源。这一过程指定了被认证的用户在接入网络后能够使用的业务和拥有的权限，如授予的</a:t>
            </a:r>
            <a:r>
              <a:rPr lang="en-US" altLang="zh-CN" smtClean="0"/>
              <a:t>IP</a:t>
            </a:r>
            <a:r>
              <a:rPr lang="zh-CN" smtClean="0"/>
              <a:t>地址。</a:t>
            </a:r>
          </a:p>
          <a:p>
            <a:pPr lvl="1"/>
            <a:r>
              <a:rPr lang="zh-CN" smtClean="0"/>
              <a:t>计费（</a:t>
            </a:r>
            <a:r>
              <a:rPr lang="en-US" altLang="zh-CN" smtClean="0"/>
              <a:t>Accouting</a:t>
            </a:r>
            <a:r>
              <a:rPr lang="zh-CN" smtClean="0"/>
              <a:t>）指网络系统收集、记录用户对网络资源的使用情况，以便向用户收取资源使用费用，或者用于性能统计等目的。如记录用户数据传送的时间和流量。</a:t>
            </a:r>
          </a:p>
          <a:p>
            <a:endParaRPr lang="zh-CN"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57425" y="115888"/>
            <a:ext cx="6491288"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1.7.1  RADIUS </a:t>
            </a:r>
            <a:r>
              <a:rPr lang="zh-CN" altLang="en-US" kern="1200" dirty="0">
                <a:solidFill>
                  <a:srgbClr val="990000"/>
                </a:solidFill>
                <a:latin typeface="华文细黑" pitchFamily="2" charset="-122"/>
                <a:ea typeface="华文细黑" pitchFamily="2" charset="-122"/>
                <a:cs typeface="+mn-cs"/>
              </a:rPr>
              <a:t>基础（</a:t>
            </a:r>
            <a:r>
              <a:rPr lang="en-US" altLang="zh-CN" kern="1200" dirty="0">
                <a:solidFill>
                  <a:srgbClr val="990000"/>
                </a:solidFill>
                <a:latin typeface="华文细黑" pitchFamily="2" charset="-122"/>
                <a:ea typeface="华文细黑" pitchFamily="2" charset="-122"/>
                <a:cs typeface="+mn-cs"/>
              </a:rPr>
              <a:t>1/2</a:t>
            </a:r>
            <a:r>
              <a:rPr lang="zh-CN" altLang="en-US" kern="1200" dirty="0">
                <a:solidFill>
                  <a:srgbClr val="990000"/>
                </a:solidFill>
                <a:latin typeface="华文细黑" pitchFamily="2" charset="-122"/>
                <a:ea typeface="华文细黑" pitchFamily="2" charset="-122"/>
                <a:cs typeface="+mn-cs"/>
              </a:rPr>
              <a:t>）</a:t>
            </a:r>
          </a:p>
        </p:txBody>
      </p:sp>
      <p:pic>
        <p:nvPicPr>
          <p:cNvPr id="29699" name="图片 1" descr="image004"/>
          <p:cNvPicPr>
            <a:picLocks noChangeAspect="1" noChangeArrowheads="1"/>
          </p:cNvPicPr>
          <p:nvPr/>
        </p:nvPicPr>
        <p:blipFill>
          <a:blip r:embed="rId3" cstate="print"/>
          <a:srcRect/>
          <a:stretch>
            <a:fillRect/>
          </a:stretch>
        </p:blipFill>
        <p:spPr bwMode="auto">
          <a:xfrm>
            <a:off x="1835150" y="2276475"/>
            <a:ext cx="5329238" cy="3502025"/>
          </a:xfrm>
          <a:prstGeom prst="rect">
            <a:avLst/>
          </a:prstGeom>
          <a:noFill/>
          <a:ln w="9525">
            <a:noFill/>
            <a:miter lim="800000"/>
            <a:headEnd/>
            <a:tailEnd/>
          </a:ln>
        </p:spPr>
      </p:pic>
      <p:sp>
        <p:nvSpPr>
          <p:cNvPr id="29700" name="Text Box 4"/>
          <p:cNvSpPr txBox="1">
            <a:spLocks noChangeArrowheads="1"/>
          </p:cNvSpPr>
          <p:nvPr/>
        </p:nvSpPr>
        <p:spPr bwMode="auto">
          <a:xfrm>
            <a:off x="395288" y="836613"/>
            <a:ext cx="8353425" cy="1341437"/>
          </a:xfrm>
          <a:prstGeom prst="rect">
            <a:avLst/>
          </a:prstGeom>
          <a:noFill/>
          <a:ln w="9525">
            <a:noFill/>
            <a:miter lim="800000"/>
            <a:headEnd/>
            <a:tailEnd/>
          </a:ln>
        </p:spPr>
        <p:txBody>
          <a:bodyPr/>
          <a:lstStyle/>
          <a:p>
            <a:pPr marL="342900" indent="-342900">
              <a:lnSpc>
                <a:spcPct val="145000"/>
              </a:lnSpc>
              <a:buClr>
                <a:srgbClr val="3333FF"/>
              </a:buClr>
              <a:buFont typeface="Wingdings" pitchFamily="2" charset="2"/>
              <a:buChar char="u"/>
            </a:pPr>
            <a:r>
              <a:rPr lang="en-US" altLang="zh-CN" sz="1800">
                <a:latin typeface="Arial" charset="0"/>
                <a:ea typeface="宋体" pitchFamily="2" charset="-122"/>
              </a:rPr>
              <a:t>RADIUS </a:t>
            </a:r>
            <a:r>
              <a:rPr lang="zh-CN" altLang="en-US" sz="1800">
                <a:latin typeface="Arial" charset="0"/>
                <a:ea typeface="宋体" pitchFamily="2" charset="-122"/>
              </a:rPr>
              <a:t>协议是为用户提供接入的设备（</a:t>
            </a:r>
            <a:r>
              <a:rPr lang="en-US" altLang="zh-CN" sz="1800">
                <a:latin typeface="Arial" charset="0"/>
                <a:ea typeface="宋体" pitchFamily="2" charset="-122"/>
              </a:rPr>
              <a:t>RADIUS</a:t>
            </a:r>
            <a:r>
              <a:rPr lang="zh-CN" altLang="en-US" sz="1800">
                <a:latin typeface="Arial" charset="0"/>
                <a:ea typeface="宋体" pitchFamily="2" charset="-122"/>
              </a:rPr>
              <a:t>客户端）与存放用户认证信息的设备（</a:t>
            </a:r>
            <a:r>
              <a:rPr lang="en-US" altLang="zh-CN" sz="1800">
                <a:latin typeface="Arial" charset="0"/>
                <a:ea typeface="宋体" pitchFamily="2" charset="-122"/>
              </a:rPr>
              <a:t>RADIUS</a:t>
            </a:r>
            <a:r>
              <a:rPr lang="zh-CN" altLang="en-US" sz="1800">
                <a:latin typeface="Arial" charset="0"/>
                <a:ea typeface="宋体" pitchFamily="2" charset="-122"/>
              </a:rPr>
              <a:t>服务器端）之间交换信息的一个标准方法。</a:t>
            </a:r>
          </a:p>
          <a:p>
            <a:pPr marL="342900" indent="-342900">
              <a:lnSpc>
                <a:spcPct val="145000"/>
              </a:lnSpc>
              <a:buClr>
                <a:srgbClr val="3333FF"/>
              </a:buClr>
              <a:buFont typeface="Wingdings" pitchFamily="2" charset="2"/>
              <a:buChar char="u"/>
            </a:pPr>
            <a:r>
              <a:rPr lang="zh-CN" altLang="en-US" sz="1800">
                <a:latin typeface="Arial" charset="0"/>
                <a:ea typeface="宋体" pitchFamily="2" charset="-122"/>
              </a:rPr>
              <a:t>一般由三个部件构成：接入客户端，网络接入服务器，</a:t>
            </a:r>
            <a:r>
              <a:rPr lang="en-US" altLang="zh-CN" sz="1800">
                <a:latin typeface="Arial" charset="0"/>
                <a:ea typeface="宋体" pitchFamily="2" charset="-122"/>
              </a:rPr>
              <a:t>RADIUS</a:t>
            </a:r>
            <a:r>
              <a:rPr lang="zh-CN" altLang="en-US" sz="1800">
                <a:latin typeface="Arial" charset="0"/>
                <a:ea typeface="宋体" pitchFamily="2" charset="-122"/>
              </a:rPr>
              <a:t>服务器。</a:t>
            </a:r>
          </a:p>
        </p:txBody>
      </p:sp>
      <p:sp>
        <p:nvSpPr>
          <p:cNvPr id="280581" name="Text Box 5"/>
          <p:cNvSpPr txBox="1">
            <a:spLocks noChangeArrowheads="1"/>
          </p:cNvSpPr>
          <p:nvPr/>
        </p:nvSpPr>
        <p:spPr bwMode="auto">
          <a:xfrm>
            <a:off x="2987675" y="5772150"/>
            <a:ext cx="3384550" cy="32067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marL="342900" indent="-342900" algn="ctr" eaLnBrk="1" hangingPunct="1">
              <a:spcBef>
                <a:spcPct val="50000"/>
              </a:spcBef>
              <a:defRPr/>
            </a:pPr>
            <a:r>
              <a:rPr lang="zh-CN" altLang="en-US" sz="1500" dirty="0">
                <a:solidFill>
                  <a:srgbClr val="CC0000"/>
                </a:solidFill>
                <a:latin typeface="Arial" charset="0"/>
                <a:ea typeface="宋体" pitchFamily="2" charset="-122"/>
              </a:rPr>
              <a:t>基于</a:t>
            </a:r>
            <a:r>
              <a:rPr lang="en-US" altLang="zh-CN" sz="1500" dirty="0">
                <a:solidFill>
                  <a:srgbClr val="CC0000"/>
                </a:solidFill>
                <a:latin typeface="Arial" charset="0"/>
                <a:ea typeface="宋体" pitchFamily="2" charset="-122"/>
              </a:rPr>
              <a:t>RADIUS</a:t>
            </a:r>
            <a:r>
              <a:rPr lang="zh-CN" altLang="en-US" sz="1500" dirty="0">
                <a:solidFill>
                  <a:srgbClr val="CC0000"/>
                </a:solidFill>
                <a:latin typeface="Arial" charset="0"/>
                <a:ea typeface="宋体" pitchFamily="2" charset="-122"/>
              </a:rPr>
              <a:t>的远端接入环境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339975" y="115888"/>
            <a:ext cx="6264275"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1.7.1 RADIUS </a:t>
            </a:r>
            <a:r>
              <a:rPr lang="zh-CN" altLang="en-US" kern="1200" dirty="0">
                <a:solidFill>
                  <a:srgbClr val="990000"/>
                </a:solidFill>
                <a:latin typeface="华文细黑" pitchFamily="2" charset="-122"/>
                <a:ea typeface="华文细黑" pitchFamily="2" charset="-122"/>
                <a:cs typeface="+mn-cs"/>
              </a:rPr>
              <a:t>基础（</a:t>
            </a:r>
            <a:r>
              <a:rPr lang="en-US" altLang="zh-CN" kern="1200" dirty="0">
                <a:solidFill>
                  <a:srgbClr val="990000"/>
                </a:solidFill>
                <a:latin typeface="华文细黑" pitchFamily="2" charset="-122"/>
                <a:ea typeface="华文细黑" pitchFamily="2" charset="-122"/>
                <a:cs typeface="+mn-cs"/>
              </a:rPr>
              <a:t>2/2</a:t>
            </a:r>
            <a:r>
              <a:rPr lang="zh-CN" altLang="en-US" kern="1200" dirty="0">
                <a:solidFill>
                  <a:srgbClr val="990000"/>
                </a:solidFill>
                <a:latin typeface="华文细黑" pitchFamily="2" charset="-122"/>
                <a:ea typeface="华文细黑" pitchFamily="2" charset="-122"/>
                <a:cs typeface="+mn-cs"/>
              </a:rPr>
              <a:t>）</a:t>
            </a:r>
          </a:p>
        </p:txBody>
      </p:sp>
      <p:sp>
        <p:nvSpPr>
          <p:cNvPr id="20483" name="内容占位符 26"/>
          <p:cNvSpPr>
            <a:spLocks noGrp="1"/>
          </p:cNvSpPr>
          <p:nvPr>
            <p:ph idx="4294967295"/>
          </p:nvPr>
        </p:nvSpPr>
        <p:spPr>
          <a:xfrm>
            <a:off x="446088" y="765175"/>
            <a:ext cx="8229600" cy="5400675"/>
          </a:xfrm>
        </p:spPr>
        <p:txBody>
          <a:bodyPr/>
          <a:lstStyle/>
          <a:p>
            <a:pPr>
              <a:lnSpc>
                <a:spcPct val="145000"/>
              </a:lnSpc>
              <a:spcBef>
                <a:spcPct val="0"/>
              </a:spcBef>
              <a:buClr>
                <a:srgbClr val="3333FF"/>
              </a:buClr>
              <a:buFont typeface="Wingdings" pitchFamily="2" charset="2"/>
              <a:buChar char="u"/>
              <a:defRPr/>
            </a:pPr>
            <a:endParaRPr lang="zh-CN" altLang="en-US" sz="1800" kern="1200" dirty="0"/>
          </a:p>
          <a:p>
            <a:pPr>
              <a:lnSpc>
                <a:spcPct val="145000"/>
              </a:lnSpc>
              <a:spcBef>
                <a:spcPct val="0"/>
              </a:spcBef>
              <a:buClr>
                <a:srgbClr val="3333FF"/>
              </a:buClr>
              <a:buFont typeface="Wingdings" pitchFamily="2" charset="2"/>
              <a:buChar char="u"/>
              <a:defRPr/>
            </a:pPr>
            <a:r>
              <a:rPr lang="zh-CN" altLang="en-US" sz="1800" kern="1200" dirty="0"/>
              <a:t>为配置</a:t>
            </a:r>
            <a:r>
              <a:rPr lang="en-US" altLang="zh-CN" sz="1800" kern="1200" dirty="0"/>
              <a:t>AAA</a:t>
            </a:r>
            <a:r>
              <a:rPr lang="zh-CN" altLang="en-US" sz="1800" kern="1200" dirty="0"/>
              <a:t>系统，需要了解关于</a:t>
            </a:r>
            <a:r>
              <a:rPr lang="en-US" altLang="zh-CN" sz="1800" kern="1200" dirty="0"/>
              <a:t>RADIUS</a:t>
            </a:r>
            <a:r>
              <a:rPr lang="zh-CN" altLang="en-US" sz="1800" kern="1200" dirty="0"/>
              <a:t>包的如下重要信息：</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包携带</a:t>
            </a:r>
            <a:r>
              <a:rPr lang="en-US" altLang="zh-CN" sz="1600" kern="1200" dirty="0">
                <a:cs typeface="+mn-cs"/>
              </a:rPr>
              <a:t>RADIUS</a:t>
            </a:r>
            <a:r>
              <a:rPr lang="zh-CN" altLang="en-US" sz="1600" kern="1200" dirty="0">
                <a:cs typeface="+mn-cs"/>
              </a:rPr>
              <a:t>客户端和</a:t>
            </a:r>
            <a:r>
              <a:rPr lang="en-US" altLang="zh-CN" sz="1600" kern="1200" dirty="0">
                <a:cs typeface="+mn-cs"/>
              </a:rPr>
              <a:t>RADIUS</a:t>
            </a:r>
            <a:r>
              <a:rPr lang="zh-CN" altLang="en-US" sz="1600" kern="1200" dirty="0">
                <a:cs typeface="+mn-cs"/>
              </a:rPr>
              <a:t>服务器之间的交流的信息。</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包遵循请求</a:t>
            </a:r>
            <a:r>
              <a:rPr lang="en-US" altLang="zh-CN" sz="1600" kern="1200" dirty="0">
                <a:cs typeface="+mn-cs"/>
              </a:rPr>
              <a:t>/</a:t>
            </a:r>
            <a:r>
              <a:rPr lang="zh-CN" altLang="en-US" sz="1600" kern="1200" dirty="0">
                <a:cs typeface="+mn-cs"/>
              </a:rPr>
              <a:t>响应的机制：客户端发送一个请求给服务器，并期待服务器返回一个响应，如果客户端没有接到响应，那么客户端能够周期性的重发这个请求。</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每一个包都有特定的目的：认证或计费。</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一个包可以包含多个值，这些值称为属性。</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每个包可包含的属性受到报的类型（认证或计费）以及发送这个包的设备（如</a:t>
            </a:r>
            <a:r>
              <a:rPr lang="en-US" altLang="zh-CN" sz="1600" kern="1200" dirty="0">
                <a:cs typeface="+mn-cs"/>
              </a:rPr>
              <a:t>NAS</a:t>
            </a:r>
            <a:r>
              <a:rPr lang="zh-CN" altLang="en-US" sz="1600" kern="1200" dirty="0">
                <a:cs typeface="+mn-cs"/>
              </a:rPr>
              <a:t>的厂家和型号）的限制。</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如果要了解</a:t>
            </a:r>
            <a:r>
              <a:rPr lang="en-US" altLang="zh-CN" sz="1600" kern="1200" dirty="0">
                <a:cs typeface="+mn-cs"/>
              </a:rPr>
              <a:t>RADIUS</a:t>
            </a:r>
            <a:r>
              <a:rPr lang="zh-CN" altLang="en-US" sz="1600" kern="1200" dirty="0">
                <a:cs typeface="+mn-cs"/>
              </a:rPr>
              <a:t>包的类型和内容的详细信息，可以查阅</a:t>
            </a:r>
            <a:r>
              <a:rPr lang="en-US" altLang="zh-CN" sz="1600" kern="1200" dirty="0">
                <a:cs typeface="+mn-cs"/>
              </a:rPr>
              <a:t>RFC 2865</a:t>
            </a:r>
            <a:r>
              <a:rPr lang="zh-CN" altLang="en-US" sz="1600" kern="1200" dirty="0">
                <a:cs typeface="+mn-cs"/>
              </a:rPr>
              <a:t>中的表格。这个手册也提供了一些常用属性以及它们的可能取值，要了解计费包的属性可查阅文档</a:t>
            </a:r>
            <a:r>
              <a:rPr lang="en-US" altLang="zh-CN" sz="1600" kern="1200" dirty="0">
                <a:cs typeface="+mn-cs"/>
              </a:rPr>
              <a:t>RFC 2866</a:t>
            </a:r>
            <a:r>
              <a:rPr lang="zh-CN" altLang="en-US" sz="1600" kern="1200" dirty="0">
                <a:cs typeface="+mn-cs"/>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195513" y="188913"/>
            <a:ext cx="6192837"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1.7.2 RADIUS</a:t>
            </a:r>
            <a:r>
              <a:rPr lang="zh-CN" altLang="en-US" kern="1200" dirty="0">
                <a:solidFill>
                  <a:srgbClr val="990000"/>
                </a:solidFill>
                <a:latin typeface="华文细黑" pitchFamily="2" charset="-122"/>
                <a:ea typeface="华文细黑" pitchFamily="2" charset="-122"/>
                <a:cs typeface="+mn-cs"/>
              </a:rPr>
              <a:t>数据包格式与结构</a:t>
            </a:r>
          </a:p>
        </p:txBody>
      </p:sp>
      <p:sp>
        <p:nvSpPr>
          <p:cNvPr id="21507" name="Rectangle 3"/>
          <p:cNvSpPr>
            <a:spLocks noGrp="1" noChangeArrowheads="1"/>
          </p:cNvSpPr>
          <p:nvPr>
            <p:ph type="body" idx="4294967295"/>
          </p:nvPr>
        </p:nvSpPr>
        <p:spPr>
          <a:xfrm>
            <a:off x="395288" y="1125538"/>
            <a:ext cx="8229600" cy="4525962"/>
          </a:xfrm>
        </p:spPr>
        <p:txBody>
          <a:bodyPr/>
          <a:lstStyle/>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客户端和</a:t>
            </a:r>
            <a:r>
              <a:rPr lang="en-US" altLang="zh-CN" sz="1600" kern="1200" dirty="0">
                <a:cs typeface="+mn-cs"/>
              </a:rPr>
              <a:t>RADIUS</a:t>
            </a:r>
            <a:r>
              <a:rPr lang="zh-CN" altLang="en-US" sz="1600" kern="1200" dirty="0">
                <a:cs typeface="+mn-cs"/>
              </a:rPr>
              <a:t>服务器通过</a:t>
            </a:r>
            <a:r>
              <a:rPr lang="en-US" altLang="zh-CN" sz="1600" kern="1200" dirty="0">
                <a:cs typeface="+mn-cs"/>
              </a:rPr>
              <a:t>RADIUS</a:t>
            </a:r>
            <a:r>
              <a:rPr lang="zh-CN" altLang="en-US" sz="1600" kern="1200" dirty="0">
                <a:cs typeface="+mn-cs"/>
              </a:rPr>
              <a:t>包来进行信息交换。</a:t>
            </a:r>
            <a:endParaRPr lang="en-US" altLang="zh-CN" sz="1600" kern="1200" dirty="0">
              <a:cs typeface="+mn-cs"/>
            </a:endParaRP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使用</a:t>
            </a:r>
            <a:r>
              <a:rPr lang="en-US" altLang="zh-CN" sz="1600" kern="1200" dirty="0">
                <a:cs typeface="+mn-cs"/>
              </a:rPr>
              <a:t>UDP/IP</a:t>
            </a:r>
            <a:r>
              <a:rPr lang="zh-CN" altLang="en-US" sz="1600" kern="1200" dirty="0">
                <a:cs typeface="+mn-cs"/>
              </a:rPr>
              <a:t>作为传输协议：</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端口号为：</a:t>
            </a:r>
            <a:r>
              <a:rPr lang="en-US" altLang="zh-CN" sz="1600" kern="1200" dirty="0">
                <a:cs typeface="+mn-cs"/>
              </a:rPr>
              <a:t>1645/1646</a:t>
            </a:r>
            <a:r>
              <a:rPr lang="zh-CN" altLang="en-US" sz="1600" kern="1200" dirty="0">
                <a:cs typeface="+mn-cs"/>
              </a:rPr>
              <a:t>（旧）或</a:t>
            </a:r>
            <a:r>
              <a:rPr lang="en-US" altLang="zh-CN" sz="1600" kern="1200" dirty="0">
                <a:cs typeface="+mn-cs"/>
              </a:rPr>
              <a:t>1812/1813</a:t>
            </a:r>
            <a:r>
              <a:rPr lang="zh-CN" altLang="en-US" sz="1600" kern="1200" dirty="0">
                <a:cs typeface="+mn-cs"/>
              </a:rPr>
              <a:t>（新）</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认证包</a:t>
            </a:r>
            <a:r>
              <a:rPr lang="en-US" altLang="zh-CN" sz="1600" kern="1200" dirty="0">
                <a:cs typeface="+mn-cs"/>
              </a:rPr>
              <a:t>(Authentication)</a:t>
            </a:r>
            <a:r>
              <a:rPr lang="zh-CN" altLang="en-US" sz="1600" kern="1200" dirty="0">
                <a:cs typeface="+mn-cs"/>
              </a:rPr>
              <a:t>端口为：</a:t>
            </a:r>
            <a:r>
              <a:rPr lang="en-US" altLang="zh-CN" sz="1600" kern="1200" dirty="0">
                <a:cs typeface="+mn-cs"/>
              </a:rPr>
              <a:t>1645</a:t>
            </a:r>
            <a:r>
              <a:rPr lang="zh-CN" altLang="en-US" sz="1600" kern="1200" dirty="0">
                <a:cs typeface="+mn-cs"/>
              </a:rPr>
              <a:t>或</a:t>
            </a:r>
            <a:r>
              <a:rPr lang="en-US" altLang="zh-CN" sz="1600" kern="1200" dirty="0">
                <a:cs typeface="+mn-cs"/>
              </a:rPr>
              <a:t>1812</a:t>
            </a:r>
            <a:endParaRPr lang="zh-CN" altLang="zh-CN" sz="1600" kern="1200" dirty="0">
              <a:cs typeface="+mn-cs"/>
            </a:endParaRP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计费包</a:t>
            </a:r>
            <a:r>
              <a:rPr lang="en-US" altLang="zh-CN" sz="1600" kern="1200" dirty="0">
                <a:cs typeface="+mn-cs"/>
              </a:rPr>
              <a:t>(Accounting)</a:t>
            </a:r>
            <a:r>
              <a:rPr lang="zh-CN" altLang="en-US" sz="1600" kern="1200" dirty="0">
                <a:cs typeface="+mn-cs"/>
              </a:rPr>
              <a:t>端口为：</a:t>
            </a:r>
            <a:r>
              <a:rPr lang="en-US" altLang="zh-CN" sz="1600" kern="1200" dirty="0">
                <a:cs typeface="+mn-cs"/>
              </a:rPr>
              <a:t>1646</a:t>
            </a:r>
            <a:r>
              <a:rPr lang="zh-CN" altLang="en-US" sz="1600" kern="1200" dirty="0">
                <a:cs typeface="+mn-cs"/>
              </a:rPr>
              <a:t>或</a:t>
            </a:r>
            <a:r>
              <a:rPr lang="en-US" altLang="zh-CN" sz="1600" kern="1200" dirty="0">
                <a:cs typeface="+mn-cs"/>
              </a:rPr>
              <a:t>1813</a:t>
            </a:r>
            <a:endParaRPr lang="zh-CN" altLang="zh-CN" sz="1600" kern="1200" dirty="0">
              <a:cs typeface="+mn-cs"/>
            </a:endParaRP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数据包的格式为：</a:t>
            </a:r>
          </a:p>
          <a:p>
            <a:pPr marL="800100" lvl="1" indent="-342900">
              <a:lnSpc>
                <a:spcPct val="145000"/>
              </a:lnSpc>
              <a:spcBef>
                <a:spcPct val="0"/>
              </a:spcBef>
              <a:buClr>
                <a:srgbClr val="FF3300"/>
              </a:buClr>
              <a:buFont typeface="Wingdings" pitchFamily="2" charset="2"/>
              <a:buChar char="Ø"/>
              <a:defRPr/>
            </a:pPr>
            <a:endParaRPr lang="zh-CN" altLang="en-US" sz="1600" kern="1200" dirty="0">
              <a:cs typeface="+mn-cs"/>
            </a:endParaRP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数据包结构如下：</a:t>
            </a:r>
          </a:p>
        </p:txBody>
      </p:sp>
      <p:pic>
        <p:nvPicPr>
          <p:cNvPr id="31748" name="Picture 6" descr="radius"/>
          <p:cNvPicPr>
            <a:picLocks noChangeAspect="1" noChangeArrowheads="1"/>
          </p:cNvPicPr>
          <p:nvPr/>
        </p:nvPicPr>
        <p:blipFill>
          <a:blip r:embed="rId3" cstate="print"/>
          <a:srcRect/>
          <a:stretch>
            <a:fillRect/>
          </a:stretch>
        </p:blipFill>
        <p:spPr bwMode="auto">
          <a:xfrm>
            <a:off x="900113" y="3284538"/>
            <a:ext cx="6378575" cy="334962"/>
          </a:xfrm>
          <a:prstGeom prst="rect">
            <a:avLst/>
          </a:prstGeom>
          <a:noFill/>
          <a:ln w="9525">
            <a:noFill/>
            <a:miter lim="800000"/>
            <a:headEnd/>
            <a:tailEnd/>
          </a:ln>
        </p:spPr>
      </p:pic>
      <p:pic>
        <p:nvPicPr>
          <p:cNvPr id="31749" name="图片 5"/>
          <p:cNvPicPr>
            <a:picLocks noChangeAspect="1" noChangeArrowheads="1"/>
          </p:cNvPicPr>
          <p:nvPr/>
        </p:nvPicPr>
        <p:blipFill>
          <a:blip r:embed="rId4" cstate="print"/>
          <a:srcRect/>
          <a:stretch>
            <a:fillRect/>
          </a:stretch>
        </p:blipFill>
        <p:spPr bwMode="auto">
          <a:xfrm>
            <a:off x="3563938" y="3787775"/>
            <a:ext cx="5184775" cy="1790700"/>
          </a:xfrm>
          <a:prstGeom prst="rect">
            <a:avLst/>
          </a:prstGeom>
          <a:noFill/>
          <a:ln w="9525">
            <a:noFill/>
            <a:miter lim="800000"/>
            <a:headEnd/>
            <a:tailEnd/>
          </a:ln>
        </p:spPr>
      </p:pic>
      <p:sp>
        <p:nvSpPr>
          <p:cNvPr id="31750" name="Text Box 6"/>
          <p:cNvSpPr txBox="1">
            <a:spLocks noChangeArrowheads="1"/>
          </p:cNvSpPr>
          <p:nvPr/>
        </p:nvSpPr>
        <p:spPr bwMode="auto">
          <a:xfrm>
            <a:off x="466725" y="5688013"/>
            <a:ext cx="7921625" cy="1163637"/>
          </a:xfrm>
          <a:prstGeom prst="rect">
            <a:avLst/>
          </a:prstGeom>
          <a:noFill/>
          <a:ln w="9525">
            <a:noFill/>
            <a:miter lim="800000"/>
            <a:headEnd/>
            <a:tailEnd/>
          </a:ln>
        </p:spPr>
        <p:txBody>
          <a:bodyPr/>
          <a:lstStyle/>
          <a:p>
            <a:pPr marL="800100" lvl="1" indent="-342900">
              <a:lnSpc>
                <a:spcPct val="145000"/>
              </a:lnSpc>
              <a:buClr>
                <a:srgbClr val="FF3300"/>
              </a:buClr>
              <a:buFont typeface="Wingdings" pitchFamily="2" charset="2"/>
              <a:buChar char="Ø"/>
            </a:pPr>
            <a:r>
              <a:rPr lang="en-US" altLang="zh-CN" sz="1600" b="0">
                <a:latin typeface="Arial" charset="0"/>
                <a:ea typeface="宋体" pitchFamily="2" charset="-122"/>
              </a:rPr>
              <a:t>Code</a:t>
            </a:r>
            <a:r>
              <a:rPr lang="zh-CN" altLang="en-US" sz="1600" b="0">
                <a:latin typeface="Arial" charset="0"/>
                <a:ea typeface="宋体" pitchFamily="2" charset="-122"/>
              </a:rPr>
              <a:t>标识这是一个什么类型的包，</a:t>
            </a:r>
            <a:r>
              <a:rPr lang="en-US" altLang="zh-CN" sz="1600" b="0">
                <a:latin typeface="Arial" charset="0"/>
                <a:ea typeface="宋体" pitchFamily="2" charset="-122"/>
              </a:rPr>
              <a:t>1</a:t>
            </a:r>
            <a:r>
              <a:rPr lang="zh-CN" altLang="en-US" sz="1600" b="0">
                <a:latin typeface="Arial" charset="0"/>
                <a:ea typeface="宋体" pitchFamily="2" charset="-122"/>
              </a:rPr>
              <a:t>：</a:t>
            </a:r>
            <a:r>
              <a:rPr lang="en-US" altLang="zh-CN" sz="1600" b="0">
                <a:latin typeface="Arial" charset="0"/>
                <a:ea typeface="宋体" pitchFamily="2" charset="-122"/>
              </a:rPr>
              <a:t>Access-Request</a:t>
            </a:r>
            <a:r>
              <a:rPr lang="zh-CN" altLang="en-US" sz="1600" b="0">
                <a:latin typeface="Arial" charset="0"/>
                <a:ea typeface="宋体" pitchFamily="2" charset="-122"/>
              </a:rPr>
              <a:t>，</a:t>
            </a:r>
            <a:r>
              <a:rPr lang="en-US" altLang="zh-CN" sz="1600" b="0">
                <a:latin typeface="Arial" charset="0"/>
                <a:ea typeface="宋体" pitchFamily="2" charset="-122"/>
              </a:rPr>
              <a:t>2</a:t>
            </a:r>
            <a:r>
              <a:rPr lang="zh-CN" altLang="en-US" sz="1600" b="0">
                <a:latin typeface="Arial" charset="0"/>
                <a:ea typeface="宋体" pitchFamily="2" charset="-122"/>
              </a:rPr>
              <a:t>：</a:t>
            </a:r>
            <a:r>
              <a:rPr lang="en-US" altLang="zh-CN" sz="1600" b="0">
                <a:latin typeface="Arial" charset="0"/>
                <a:ea typeface="宋体" pitchFamily="2" charset="-122"/>
              </a:rPr>
              <a:t>Access-Accept</a:t>
            </a:r>
            <a:r>
              <a:rPr lang="zh-CN" altLang="en-US" sz="1600" b="0">
                <a:latin typeface="Arial" charset="0"/>
                <a:ea typeface="宋体" pitchFamily="2" charset="-122"/>
              </a:rPr>
              <a:t>，</a:t>
            </a:r>
            <a:r>
              <a:rPr lang="en-US" altLang="zh-CN" sz="1600" b="0">
                <a:latin typeface="Arial" charset="0"/>
                <a:ea typeface="宋体" pitchFamily="2" charset="-122"/>
              </a:rPr>
              <a:t>3</a:t>
            </a:r>
            <a:r>
              <a:rPr lang="zh-CN" altLang="en-US" sz="1600" b="0">
                <a:latin typeface="Arial" charset="0"/>
                <a:ea typeface="宋体" pitchFamily="2" charset="-122"/>
              </a:rPr>
              <a:t>：</a:t>
            </a:r>
            <a:r>
              <a:rPr lang="en-US" altLang="zh-CN" sz="1600" b="0">
                <a:latin typeface="Arial" charset="0"/>
                <a:ea typeface="宋体" pitchFamily="2" charset="-122"/>
              </a:rPr>
              <a:t>Access-Reject</a:t>
            </a:r>
            <a:r>
              <a:rPr lang="zh-CN" altLang="en-US" sz="1600" b="0">
                <a:latin typeface="Arial" charset="0"/>
                <a:ea typeface="宋体" pitchFamily="2" charset="-122"/>
              </a:rPr>
              <a:t>，</a:t>
            </a:r>
            <a:r>
              <a:rPr lang="en-US" altLang="zh-CN" sz="1600" b="0">
                <a:latin typeface="Arial" charset="0"/>
                <a:ea typeface="宋体" pitchFamily="2" charset="-122"/>
              </a:rPr>
              <a:t>4</a:t>
            </a:r>
            <a:r>
              <a:rPr lang="zh-CN" altLang="en-US" sz="1600" b="0">
                <a:latin typeface="Arial" charset="0"/>
                <a:ea typeface="宋体" pitchFamily="2" charset="-122"/>
              </a:rPr>
              <a:t>：</a:t>
            </a:r>
            <a:r>
              <a:rPr lang="en-US" altLang="zh-CN" sz="1600" b="0">
                <a:latin typeface="Arial" charset="0"/>
                <a:ea typeface="宋体" pitchFamily="2" charset="-122"/>
              </a:rPr>
              <a:t>Accounting-Request</a:t>
            </a:r>
            <a:r>
              <a:rPr lang="zh-CN" altLang="en-US" sz="1600" b="0">
                <a:latin typeface="Arial" charset="0"/>
                <a:ea typeface="宋体" pitchFamily="2" charset="-122"/>
              </a:rPr>
              <a:t>，</a:t>
            </a:r>
            <a:r>
              <a:rPr lang="en-US" altLang="zh-CN" sz="1600" b="0">
                <a:latin typeface="Arial" charset="0"/>
                <a:ea typeface="宋体" pitchFamily="2" charset="-122"/>
              </a:rPr>
              <a:t>5</a:t>
            </a:r>
            <a:r>
              <a:rPr lang="zh-CN" altLang="en-US" sz="1600" b="0">
                <a:latin typeface="Arial" charset="0"/>
                <a:ea typeface="宋体" pitchFamily="2" charset="-122"/>
              </a:rPr>
              <a:t>：</a:t>
            </a:r>
            <a:r>
              <a:rPr lang="en-US" altLang="zh-CN" sz="1600" b="0">
                <a:latin typeface="Arial" charset="0"/>
                <a:ea typeface="宋体" pitchFamily="2" charset="-122"/>
              </a:rPr>
              <a:t>Accounting-Response</a:t>
            </a:r>
            <a:endParaRPr lang="zh-CN" altLang="en-US" sz="1600" b="0">
              <a:latin typeface="Arial" charset="0"/>
              <a:ea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195513" y="115888"/>
            <a:ext cx="5832475"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1.7.3 RADIUS </a:t>
            </a:r>
            <a:r>
              <a:rPr lang="zh-CN" altLang="en-US" kern="1200" dirty="0">
                <a:solidFill>
                  <a:srgbClr val="990000"/>
                </a:solidFill>
                <a:latin typeface="华文细黑" pitchFamily="2" charset="-122"/>
                <a:ea typeface="华文细黑" pitchFamily="2" charset="-122"/>
                <a:cs typeface="+mn-cs"/>
              </a:rPr>
              <a:t>认证（</a:t>
            </a:r>
            <a:r>
              <a:rPr lang="en-US" altLang="zh-CN" kern="1200" dirty="0">
                <a:solidFill>
                  <a:srgbClr val="990000"/>
                </a:solidFill>
                <a:latin typeface="华文细黑" pitchFamily="2" charset="-122"/>
                <a:ea typeface="华文细黑" pitchFamily="2" charset="-122"/>
                <a:cs typeface="+mn-cs"/>
              </a:rPr>
              <a:t>1/2</a:t>
            </a:r>
            <a:r>
              <a:rPr lang="zh-CN" altLang="en-US" kern="1200" dirty="0">
                <a:solidFill>
                  <a:srgbClr val="990000"/>
                </a:solidFill>
                <a:latin typeface="华文细黑" pitchFamily="2" charset="-122"/>
                <a:ea typeface="华文细黑" pitchFamily="2" charset="-122"/>
                <a:cs typeface="+mn-cs"/>
              </a:rPr>
              <a:t>）</a:t>
            </a:r>
          </a:p>
        </p:txBody>
      </p:sp>
      <p:graphicFrame>
        <p:nvGraphicFramePr>
          <p:cNvPr id="288789" name="Group 21"/>
          <p:cNvGraphicFramePr>
            <a:graphicFrameLocks noGrp="1"/>
          </p:cNvGraphicFramePr>
          <p:nvPr/>
        </p:nvGraphicFramePr>
        <p:xfrm>
          <a:off x="395288" y="2195513"/>
          <a:ext cx="8208962" cy="4132405"/>
        </p:xfrm>
        <a:graphic>
          <a:graphicData uri="http://schemas.openxmlformats.org/drawingml/2006/table">
            <a:tbl>
              <a:tblPr/>
              <a:tblGrid>
                <a:gridCol w="4105274"/>
                <a:gridCol w="4103688"/>
              </a:tblGrid>
              <a:tr h="3426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华文细黑" pitchFamily="2" charset="-122"/>
                          <a:ea typeface="华文细黑" pitchFamily="2" charset="-122"/>
                          <a:cs typeface="Times New Roman" pitchFamily="18" charset="0"/>
                        </a:rPr>
                        <a:t>消息条件</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消息属性作用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20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当网络接入设备（</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）从用户处接到一个连接请求时，</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将通过发送一个</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Access-Request</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消息给</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RADIUS</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服务器来认证这个用户请求</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认证用户</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描述用户想要建立的连接的类型</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4582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当</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RADIUS</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服务器能够认证这个连接请求时，它返回一个</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Access-Accept</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消息给它的客户端（通常为</a:t>
                      </a:r>
                      <a:r>
                        <a:rPr kumimoji="0" lang="en-US" altLang="zh-CN"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允许</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完成接入协商</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配置连接的详细信息，例如，向</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提供一个</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IP</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地址，这个</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IP</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地址将分配给用户。</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为这个连接提供时间限制或别的服务类别信息</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1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当</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RADIUS</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服务器不能认证这个连接请求时，返回一个</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Access-Reject</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消息给客户端（</a:t>
                      </a:r>
                      <a:r>
                        <a:rPr kumimoji="0" lang="en-US" altLang="zh-CN"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NAS</a:t>
                      </a:r>
                      <a:r>
                        <a:rPr kumimoji="0" lang="zh-CN" altLang="en-US" sz="1800" b="0" i="0" u="none" strike="noStrike" cap="none" normalizeH="0" baseline="0" smtClean="0">
                          <a:ln>
                            <a:noFill/>
                          </a:ln>
                          <a:solidFill>
                            <a:schemeClr val="tx2"/>
                          </a:solidFill>
                          <a:effectLst/>
                          <a:latin typeface="华文细黑" pitchFamily="2" charset="-122"/>
                          <a:ea typeface="华文细黑" pitchFamily="2" charset="-122"/>
                          <a:cs typeface="Times New Roman" pitchFamily="18" charset="0"/>
                        </a:rPr>
                        <a:t>）</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终止接入协商</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solidFill>
                          <a:effectLst/>
                          <a:latin typeface="华文细黑" pitchFamily="2" charset="-122"/>
                          <a:ea typeface="华文细黑" pitchFamily="2" charset="-122"/>
                          <a:cs typeface="Times New Roman" pitchFamily="18" charset="0"/>
                        </a:rPr>
                        <a:t>给出认证失败原因</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2788" name="Text Box 20"/>
          <p:cNvSpPr txBox="1">
            <a:spLocks noChangeArrowheads="1"/>
          </p:cNvSpPr>
          <p:nvPr/>
        </p:nvSpPr>
        <p:spPr bwMode="auto">
          <a:xfrm>
            <a:off x="539750" y="836613"/>
            <a:ext cx="8280400" cy="1247775"/>
          </a:xfrm>
          <a:prstGeom prst="rect">
            <a:avLst/>
          </a:prstGeom>
          <a:noFill/>
          <a:ln w="9525">
            <a:noFill/>
            <a:miter lim="800000"/>
            <a:headEnd/>
            <a:tailEnd/>
          </a:ln>
        </p:spPr>
        <p:txBody>
          <a:bodyPr/>
          <a:lstStyle/>
          <a:p>
            <a:pPr marL="342900" indent="-342900">
              <a:lnSpc>
                <a:spcPct val="145000"/>
              </a:lnSpc>
              <a:buClr>
                <a:srgbClr val="3333FF"/>
              </a:buClr>
              <a:buFont typeface="Wingdings" pitchFamily="2" charset="2"/>
              <a:buChar char="u"/>
            </a:pPr>
            <a:r>
              <a:rPr lang="zh-CN" altLang="en-US" sz="1800">
                <a:latin typeface="Arial" charset="0"/>
                <a:ea typeface="宋体" pitchFamily="2" charset="-122"/>
              </a:rPr>
              <a:t>为了理解认证过程，我们需要对认证消息有个大概的了解，下表给出了产生</a:t>
            </a:r>
            <a:r>
              <a:rPr lang="en-US" altLang="zh-CN" sz="1800">
                <a:latin typeface="Arial" charset="0"/>
                <a:ea typeface="宋体" pitchFamily="2" charset="-122"/>
              </a:rPr>
              <a:t>RADIUS</a:t>
            </a:r>
            <a:r>
              <a:rPr lang="zh-CN" altLang="en-US" sz="1800">
                <a:latin typeface="Arial" charset="0"/>
                <a:ea typeface="宋体" pitchFamily="2" charset="-122"/>
              </a:rPr>
              <a:t>消息的条件以及在相应条件下消息中可以包含的属性，以及这些属性的作用。</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30300" y="1268413"/>
            <a:ext cx="8013700" cy="692150"/>
          </a:xfrm>
        </p:spPr>
        <p:txBody>
          <a:bodyPr/>
          <a:lstStyle/>
          <a:p>
            <a:pPr eaLnBrk="1" hangingPunct="1"/>
            <a:r>
              <a:rPr lang="zh-CN" altLang="en-US" smtClean="0">
                <a:solidFill>
                  <a:srgbClr val="0000FF"/>
                </a:solidFill>
                <a:latin typeface="华文细黑" pitchFamily="2" charset="-122"/>
                <a:ea typeface="华文细黑" pitchFamily="2" charset="-122"/>
              </a:rPr>
              <a:t>目录</a:t>
            </a:r>
          </a:p>
        </p:txBody>
      </p:sp>
      <p:sp>
        <p:nvSpPr>
          <p:cNvPr id="16387" name="Rectangle 3"/>
          <p:cNvSpPr>
            <a:spLocks noGrp="1" noChangeArrowheads="1"/>
          </p:cNvSpPr>
          <p:nvPr>
            <p:ph type="body" idx="1"/>
          </p:nvPr>
        </p:nvSpPr>
        <p:spPr>
          <a:xfrm>
            <a:off x="914400" y="2133600"/>
            <a:ext cx="8229600" cy="2519363"/>
          </a:xfrm>
        </p:spPr>
        <p:txBody>
          <a:bodyPr/>
          <a:lstStyle/>
          <a:p>
            <a:pPr eaLnBrk="1" hangingPunct="1">
              <a:lnSpc>
                <a:spcPct val="90000"/>
              </a:lnSpc>
            </a:pPr>
            <a:r>
              <a:rPr lang="zh-CN" altLang="en-US" sz="2400" b="1" u="sng" smtClean="0">
                <a:solidFill>
                  <a:srgbClr val="FF0000"/>
                </a:solidFill>
                <a:latin typeface="华文细黑" pitchFamily="2" charset="-122"/>
                <a:ea typeface="华文细黑" pitchFamily="2" charset="-122"/>
              </a:rPr>
              <a:t>第一章固网</a:t>
            </a:r>
            <a:r>
              <a:rPr lang="en-US" altLang="zh-CN" sz="2400" b="1" u="sng" smtClean="0">
                <a:solidFill>
                  <a:srgbClr val="FF0000"/>
                </a:solidFill>
                <a:latin typeface="华文细黑" pitchFamily="2" charset="-122"/>
                <a:ea typeface="华文细黑" pitchFamily="2" charset="-122"/>
              </a:rPr>
              <a:t>AAA</a:t>
            </a:r>
            <a:r>
              <a:rPr lang="zh-CN" altLang="en-US" sz="2400" b="1" u="sng" smtClean="0">
                <a:solidFill>
                  <a:srgbClr val="FF0000"/>
                </a:solidFill>
                <a:latin typeface="华文细黑" pitchFamily="2" charset="-122"/>
                <a:ea typeface="华文细黑" pitchFamily="2" charset="-122"/>
              </a:rPr>
              <a:t>整体介绍</a:t>
            </a:r>
            <a:endParaRPr lang="en-US" altLang="zh-CN" sz="2400" b="1" u="sng" smtClean="0">
              <a:solidFill>
                <a:srgbClr val="FF0000"/>
              </a:solidFill>
              <a:latin typeface="华文细黑" pitchFamily="2" charset="-122"/>
              <a:ea typeface="华文细黑" pitchFamily="2" charset="-122"/>
            </a:endParaRPr>
          </a:p>
          <a:p>
            <a:pPr eaLnBrk="1" hangingPunct="1">
              <a:lnSpc>
                <a:spcPct val="90000"/>
              </a:lnSpc>
            </a:pPr>
            <a:r>
              <a:rPr lang="zh-CN" altLang="en-US" sz="2400" b="1" u="sng" smtClean="0">
                <a:latin typeface="华文细黑" pitchFamily="2" charset="-122"/>
                <a:ea typeface="华文细黑" pitchFamily="2" charset="-122"/>
              </a:rPr>
              <a:t>第二章普通宽带认证系统（</a:t>
            </a:r>
            <a:r>
              <a:rPr lang="en-US" altLang="zh-CN" sz="2400" b="1" u="sng" smtClean="0">
                <a:latin typeface="华文细黑" pitchFamily="2" charset="-122"/>
                <a:ea typeface="华文细黑" pitchFamily="2" charset="-122"/>
              </a:rPr>
              <a:t>BIMS</a:t>
            </a:r>
            <a:r>
              <a:rPr lang="zh-CN" altLang="en-US" sz="2400" b="1" u="sng" smtClean="0">
                <a:latin typeface="华文细黑" pitchFamily="2" charset="-122"/>
                <a:ea typeface="华文细黑" pitchFamily="2" charset="-122"/>
              </a:rPr>
              <a:t>系统）相关介绍</a:t>
            </a:r>
            <a:endParaRPr lang="en-US" altLang="zh-CN" sz="2400" b="1" u="sng" smtClean="0">
              <a:latin typeface="华文细黑" pitchFamily="2" charset="-122"/>
              <a:ea typeface="华文细黑" pitchFamily="2" charset="-122"/>
            </a:endParaRPr>
          </a:p>
          <a:p>
            <a:pPr eaLnBrk="1" hangingPunct="1">
              <a:lnSpc>
                <a:spcPct val="90000"/>
              </a:lnSpc>
            </a:pPr>
            <a:r>
              <a:rPr lang="zh-CN" altLang="en-US" sz="2400" b="1" u="sng" smtClean="0">
                <a:latin typeface="华文细黑" pitchFamily="2" charset="-122"/>
                <a:ea typeface="华文细黑" pitchFamily="2" charset="-122"/>
              </a:rPr>
              <a:t>第三章 数字校园系统相关介绍</a:t>
            </a:r>
            <a:endParaRPr lang="en-US" altLang="zh-CN" sz="2400" b="1" u="sng" smtClean="0">
              <a:latin typeface="华文细黑" pitchFamily="2" charset="-122"/>
              <a:ea typeface="华文细黑" pitchFamily="2" charset="-122"/>
            </a:endParaRPr>
          </a:p>
          <a:p>
            <a:pPr eaLnBrk="1" hangingPunct="1">
              <a:lnSpc>
                <a:spcPct val="90000"/>
              </a:lnSpc>
            </a:pPr>
            <a:r>
              <a:rPr lang="zh-CN" altLang="en-US" sz="2400" b="1" u="sng" smtClean="0">
                <a:latin typeface="华文细黑" pitchFamily="2" charset="-122"/>
                <a:ea typeface="华文细黑" pitchFamily="2" charset="-122"/>
              </a:rPr>
              <a:t>第四章 固网</a:t>
            </a:r>
            <a:r>
              <a:rPr lang="en-US" altLang="zh-CN" sz="2400" b="1" u="sng" smtClean="0">
                <a:latin typeface="华文细黑" pitchFamily="2" charset="-122"/>
                <a:ea typeface="华文细黑" pitchFamily="2" charset="-122"/>
              </a:rPr>
              <a:t>WLAN</a:t>
            </a:r>
            <a:r>
              <a:rPr lang="zh-CN" altLang="en-US" sz="2400" b="1" u="sng" smtClean="0">
                <a:latin typeface="华文细黑" pitchFamily="2" charset="-122"/>
                <a:ea typeface="华文细黑" pitchFamily="2" charset="-122"/>
              </a:rPr>
              <a:t>认证系统相关介绍</a:t>
            </a:r>
          </a:p>
          <a:p>
            <a:pPr eaLnBrk="1" hangingPunct="1">
              <a:lnSpc>
                <a:spcPct val="90000"/>
              </a:lnSpc>
            </a:pPr>
            <a:r>
              <a:rPr lang="zh-CN" altLang="en-US" sz="2400" b="1" u="sng" smtClean="0">
                <a:latin typeface="华文细黑" pitchFamily="2" charset="-122"/>
                <a:ea typeface="华文细黑" pitchFamily="2" charset="-122"/>
              </a:rPr>
              <a:t>第五章 宽带自助</a:t>
            </a:r>
            <a:r>
              <a:rPr lang="en-US" altLang="zh-CN" sz="2400" b="1" u="sng" smtClean="0">
                <a:latin typeface="华文细黑" pitchFamily="2" charset="-122"/>
                <a:ea typeface="华文细黑" pitchFamily="2" charset="-122"/>
              </a:rPr>
              <a:t>PORTAL</a:t>
            </a:r>
            <a:r>
              <a:rPr lang="zh-CN" altLang="en-US" sz="2400" b="1" u="sng" smtClean="0">
                <a:latin typeface="华文细黑" pitchFamily="2" charset="-122"/>
                <a:ea typeface="华文细黑" pitchFamily="2" charset="-122"/>
              </a:rPr>
              <a:t>系统相关介绍</a:t>
            </a:r>
            <a:endParaRPr lang="en-US" altLang="zh-CN" sz="2400" b="1" u="sng" smtClean="0">
              <a:latin typeface="华文细黑" pitchFamily="2" charset="-122"/>
              <a:ea typeface="华文细黑" pitchFamily="2" charset="-122"/>
            </a:endParaRPr>
          </a:p>
        </p:txBody>
      </p:sp>
      <p:grpSp>
        <p:nvGrpSpPr>
          <p:cNvPr id="16388" name="Group 4"/>
          <p:cNvGrpSpPr>
            <a:grpSpLocks/>
          </p:cNvGrpSpPr>
          <p:nvPr/>
        </p:nvGrpSpPr>
        <p:grpSpPr bwMode="auto">
          <a:xfrm>
            <a:off x="323850" y="1125538"/>
            <a:ext cx="3232150" cy="2038350"/>
            <a:chOff x="183" y="759"/>
            <a:chExt cx="2036" cy="1284"/>
          </a:xfrm>
        </p:grpSpPr>
        <p:sp>
          <p:nvSpPr>
            <p:cNvPr id="16389" name="Line 5"/>
            <p:cNvSpPr>
              <a:spLocks noChangeShapeType="1"/>
            </p:cNvSpPr>
            <p:nvPr/>
          </p:nvSpPr>
          <p:spPr bwMode="auto">
            <a:xfrm>
              <a:off x="470" y="759"/>
              <a:ext cx="0" cy="1284"/>
            </a:xfrm>
            <a:prstGeom prst="line">
              <a:avLst/>
            </a:prstGeom>
            <a:noFill/>
            <a:ln w="9525">
              <a:solidFill>
                <a:srgbClr val="999999"/>
              </a:solidFill>
              <a:round/>
              <a:headEnd/>
              <a:tailEnd/>
            </a:ln>
          </p:spPr>
          <p:txBody>
            <a:bodyPr wrap="none" anchor="ctr"/>
            <a:lstStyle/>
            <a:p>
              <a:endParaRPr lang="zh-CN" altLang="en-US"/>
            </a:p>
          </p:txBody>
        </p:sp>
        <p:sp>
          <p:nvSpPr>
            <p:cNvPr id="16390" name="Line 6"/>
            <p:cNvSpPr>
              <a:spLocks noChangeShapeType="1"/>
            </p:cNvSpPr>
            <p:nvPr/>
          </p:nvSpPr>
          <p:spPr bwMode="auto">
            <a:xfrm>
              <a:off x="183" y="1312"/>
              <a:ext cx="2036" cy="0"/>
            </a:xfrm>
            <a:prstGeom prst="line">
              <a:avLst/>
            </a:prstGeom>
            <a:noFill/>
            <a:ln w="9525">
              <a:solidFill>
                <a:srgbClr val="999999"/>
              </a:solidFill>
              <a:round/>
              <a:headEnd/>
              <a:tailEnd/>
            </a:ln>
          </p:spPr>
          <p:txBody>
            <a:bodyPr wrap="none" anchor="ctr"/>
            <a:lstStyle/>
            <a:p>
              <a:endParaRPr lang="zh-CN" altLang="en-US"/>
            </a:p>
          </p:txBody>
        </p:sp>
        <p:sp>
          <p:nvSpPr>
            <p:cNvPr id="16391" name="Rectangle 7"/>
            <p:cNvSpPr>
              <a:spLocks noChangeArrowheads="1"/>
            </p:cNvSpPr>
            <p:nvPr/>
          </p:nvSpPr>
          <p:spPr bwMode="auto">
            <a:xfrm>
              <a:off x="431" y="1275"/>
              <a:ext cx="75" cy="77"/>
            </a:xfrm>
            <a:prstGeom prst="rect">
              <a:avLst/>
            </a:prstGeom>
            <a:solidFill>
              <a:srgbClr val="969696"/>
            </a:solidFill>
            <a:ln w="9525">
              <a:solidFill>
                <a:schemeClr val="bg1"/>
              </a:solidFill>
              <a:miter lim="800000"/>
              <a:headEnd/>
              <a:tailEnd/>
            </a:ln>
          </p:spPr>
          <p:txBody>
            <a:bodyPr wrap="none" anchor="ctr"/>
            <a:lstStyle/>
            <a:p>
              <a:pPr algn="ctr" eaLnBrk="1" hangingPunct="1">
                <a:spcBef>
                  <a:spcPct val="20000"/>
                </a:spcBef>
              </a:pPr>
              <a:endParaRPr lang="zh-CN" altLang="en-US">
                <a:latin typeface="华文细黑" pitchFamily="2" charset="-122"/>
                <a:ea typeface="华文细黑"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68538" y="115888"/>
            <a:ext cx="4535487"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1.7.3 RADIUS </a:t>
            </a:r>
            <a:r>
              <a:rPr lang="zh-CN" altLang="en-US" kern="1200" dirty="0">
                <a:solidFill>
                  <a:srgbClr val="990000"/>
                </a:solidFill>
                <a:latin typeface="华文细黑" pitchFamily="2" charset="-122"/>
                <a:ea typeface="华文细黑" pitchFamily="2" charset="-122"/>
                <a:cs typeface="+mn-cs"/>
              </a:rPr>
              <a:t>认证（</a:t>
            </a:r>
            <a:r>
              <a:rPr lang="en-US" altLang="zh-CN" kern="1200" dirty="0">
                <a:solidFill>
                  <a:srgbClr val="990000"/>
                </a:solidFill>
                <a:latin typeface="华文细黑" pitchFamily="2" charset="-122"/>
                <a:ea typeface="华文细黑" pitchFamily="2" charset="-122"/>
                <a:cs typeface="+mn-cs"/>
              </a:rPr>
              <a:t>2/2</a:t>
            </a:r>
            <a:r>
              <a:rPr lang="zh-CN" altLang="en-US" kern="1200" dirty="0">
                <a:solidFill>
                  <a:srgbClr val="990000"/>
                </a:solidFill>
                <a:latin typeface="华文细黑" pitchFamily="2" charset="-122"/>
                <a:ea typeface="华文细黑" pitchFamily="2" charset="-122"/>
                <a:cs typeface="+mn-cs"/>
              </a:rPr>
              <a:t>）</a:t>
            </a:r>
          </a:p>
        </p:txBody>
      </p:sp>
      <p:sp>
        <p:nvSpPr>
          <p:cNvPr id="24579" name="Rectangle 3"/>
          <p:cNvSpPr>
            <a:spLocks noGrp="1" noChangeArrowheads="1"/>
          </p:cNvSpPr>
          <p:nvPr>
            <p:ph type="body" idx="4294967295"/>
          </p:nvPr>
        </p:nvSpPr>
        <p:spPr>
          <a:xfrm>
            <a:off x="519113" y="1268413"/>
            <a:ext cx="8229600" cy="4525962"/>
          </a:xfrm>
        </p:spPr>
        <p:txBody>
          <a:bodyPr/>
          <a:lstStyle/>
          <a:p>
            <a:pPr>
              <a:lnSpc>
                <a:spcPct val="145000"/>
              </a:lnSpc>
              <a:spcBef>
                <a:spcPct val="0"/>
              </a:spcBef>
              <a:buClr>
                <a:srgbClr val="3333FF"/>
              </a:buClr>
              <a:buFont typeface="Wingdings" pitchFamily="2" charset="2"/>
              <a:buChar char="u"/>
              <a:defRPr/>
            </a:pPr>
            <a:r>
              <a:rPr lang="zh-CN" altLang="en-US" sz="1800" kern="1200" dirty="0"/>
              <a:t>认证方式：</a:t>
            </a:r>
          </a:p>
          <a:p>
            <a:pPr>
              <a:lnSpc>
                <a:spcPct val="145000"/>
              </a:lnSpc>
              <a:spcBef>
                <a:spcPct val="0"/>
              </a:spcBef>
              <a:buClr>
                <a:srgbClr val="3333FF"/>
              </a:buClr>
              <a:buFont typeface="Wingdings" pitchFamily="2" charset="2"/>
              <a:buChar char="u"/>
              <a:defRPr/>
            </a:pPr>
            <a:endParaRPr lang="zh-CN" altLang="en-US" sz="1800" kern="1200" dirty="0"/>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PAP</a:t>
            </a:r>
            <a:r>
              <a:rPr lang="zh-CN" altLang="en-US" sz="1600" kern="1200" dirty="0">
                <a:cs typeface="+mn-cs"/>
              </a:rPr>
              <a:t>：在</a:t>
            </a:r>
            <a:r>
              <a:rPr lang="en-US" altLang="zh-CN" sz="1600" kern="1200" dirty="0">
                <a:cs typeface="+mn-cs"/>
              </a:rPr>
              <a:t>PAP</a:t>
            </a:r>
            <a:r>
              <a:rPr lang="zh-CN" altLang="en-US" sz="1600" kern="1200" dirty="0">
                <a:cs typeface="+mn-cs"/>
              </a:rPr>
              <a:t>（</a:t>
            </a:r>
            <a:r>
              <a:rPr lang="en-US" altLang="zh-CN" sz="1600" kern="1200" dirty="0">
                <a:cs typeface="+mn-cs"/>
              </a:rPr>
              <a:t>Password Authentication Protocol</a:t>
            </a:r>
            <a:r>
              <a:rPr lang="zh-CN" altLang="en-US" sz="1600" kern="1200" dirty="0">
                <a:cs typeface="+mn-cs"/>
              </a:rPr>
              <a:t>）协议中，用户与</a:t>
            </a:r>
            <a:r>
              <a:rPr lang="en-US" altLang="zh-CN" sz="1600" kern="1200" dirty="0">
                <a:cs typeface="+mn-cs"/>
              </a:rPr>
              <a:t>NAS</a:t>
            </a:r>
            <a:r>
              <a:rPr lang="zh-CN" altLang="en-US" sz="1600" kern="1200" dirty="0">
                <a:cs typeface="+mn-cs"/>
              </a:rPr>
              <a:t>通过明文方式进行协商，也就是说，用户在发送密码信息给</a:t>
            </a:r>
            <a:r>
              <a:rPr lang="en-US" altLang="zh-CN" sz="1600" kern="1200" dirty="0">
                <a:cs typeface="+mn-cs"/>
              </a:rPr>
              <a:t>NAS</a:t>
            </a:r>
            <a:r>
              <a:rPr lang="zh-CN" altLang="en-US" sz="1600" kern="1200" dirty="0">
                <a:cs typeface="+mn-cs"/>
              </a:rPr>
              <a:t>时不使用加密。</a:t>
            </a:r>
          </a:p>
          <a:p>
            <a:pPr marL="800100" lvl="1" indent="-342900">
              <a:lnSpc>
                <a:spcPct val="145000"/>
              </a:lnSpc>
              <a:spcBef>
                <a:spcPct val="0"/>
              </a:spcBef>
              <a:buClr>
                <a:srgbClr val="FF3300"/>
              </a:buClr>
              <a:buFont typeface="Wingdings" pitchFamily="2" charset="2"/>
              <a:buChar char="Ø"/>
              <a:defRPr/>
            </a:pPr>
            <a:endParaRPr lang="zh-CN" altLang="en-US" sz="1600" kern="1200" dirty="0">
              <a:cs typeface="+mn-cs"/>
            </a:endParaRP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CHAP</a:t>
            </a:r>
            <a:r>
              <a:rPr lang="zh-CN" altLang="en-US" sz="1600" kern="1200" dirty="0">
                <a:cs typeface="+mn-cs"/>
              </a:rPr>
              <a:t>：</a:t>
            </a:r>
            <a:r>
              <a:rPr lang="en-US" altLang="zh-CN" sz="1600" kern="1200" dirty="0">
                <a:cs typeface="+mn-cs"/>
              </a:rPr>
              <a:t>CHAP </a:t>
            </a:r>
            <a:r>
              <a:rPr lang="zh-CN" altLang="en-US" sz="1600" kern="1200" dirty="0">
                <a:cs typeface="+mn-cs"/>
              </a:rPr>
              <a:t>（</a:t>
            </a:r>
            <a:r>
              <a:rPr lang="en-US" altLang="zh-CN" sz="1600" kern="1200" dirty="0">
                <a:cs typeface="+mn-cs"/>
              </a:rPr>
              <a:t>Challenge Handshake Authentication Protocol</a:t>
            </a:r>
            <a:r>
              <a:rPr lang="zh-CN" altLang="en-US" sz="1600" kern="1200" dirty="0">
                <a:cs typeface="+mn-cs"/>
              </a:rPr>
              <a:t>）协议可以避免密码信息在任何网段上以明文形式传输。</a:t>
            </a:r>
          </a:p>
          <a:p>
            <a:pPr marL="800100" lvl="1" indent="-342900">
              <a:lnSpc>
                <a:spcPct val="145000"/>
              </a:lnSpc>
              <a:spcBef>
                <a:spcPct val="0"/>
              </a:spcBef>
              <a:buClr>
                <a:srgbClr val="FF3300"/>
              </a:buClr>
              <a:buFont typeface="Wingdings" pitchFamily="2" charset="2"/>
              <a:buChar char="Ø"/>
              <a:defRPr/>
            </a:pPr>
            <a:endParaRPr lang="en-US" altLang="zh-CN" sz="1600" kern="1200" dirty="0">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79613" y="115888"/>
            <a:ext cx="6264275"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1.7.4 RADIUS </a:t>
            </a:r>
            <a:r>
              <a:rPr lang="zh-CN" altLang="en-US" kern="1200" dirty="0">
                <a:solidFill>
                  <a:srgbClr val="990000"/>
                </a:solidFill>
                <a:latin typeface="华文细黑" pitchFamily="2" charset="-122"/>
                <a:ea typeface="华文细黑" pitchFamily="2" charset="-122"/>
                <a:cs typeface="+mn-cs"/>
              </a:rPr>
              <a:t>计费（</a:t>
            </a:r>
            <a:r>
              <a:rPr lang="en-US" altLang="zh-CN" kern="1200" dirty="0">
                <a:solidFill>
                  <a:srgbClr val="990000"/>
                </a:solidFill>
                <a:latin typeface="华文细黑" pitchFamily="2" charset="-122"/>
                <a:ea typeface="华文细黑" pitchFamily="2" charset="-122"/>
                <a:cs typeface="+mn-cs"/>
              </a:rPr>
              <a:t>1/2</a:t>
            </a:r>
            <a:r>
              <a:rPr lang="zh-CN" altLang="en-US" kern="1200" dirty="0">
                <a:solidFill>
                  <a:srgbClr val="990000"/>
                </a:solidFill>
                <a:latin typeface="华文细黑" pitchFamily="2" charset="-122"/>
                <a:ea typeface="华文细黑" pitchFamily="2" charset="-122"/>
                <a:cs typeface="+mn-cs"/>
              </a:rPr>
              <a:t>）</a:t>
            </a:r>
          </a:p>
        </p:txBody>
      </p:sp>
      <p:graphicFrame>
        <p:nvGraphicFramePr>
          <p:cNvPr id="294933" name="Group 21"/>
          <p:cNvGraphicFramePr>
            <a:graphicFrameLocks noGrp="1"/>
          </p:cNvGraphicFramePr>
          <p:nvPr/>
        </p:nvGraphicFramePr>
        <p:xfrm>
          <a:off x="395288" y="1125538"/>
          <a:ext cx="8143875" cy="5467671"/>
        </p:xfrm>
        <a:graphic>
          <a:graphicData uri="http://schemas.openxmlformats.org/drawingml/2006/table">
            <a:tbl>
              <a:tblPr/>
              <a:tblGrid>
                <a:gridCol w="4359275"/>
                <a:gridCol w="3784600"/>
              </a:tblGrid>
              <a:tr h="476097">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消息条件</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消息属性作用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3218436">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RADIUS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客户端使用</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Accounting-Request</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消息发送计费数据到服务器端，不同制造商制造的客户端在不同的条件下会发送不同类型的</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Accounting-Request</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消息，这儿描述最典型的情况。</a:t>
                      </a:r>
                    </a:p>
                    <a:p>
                      <a:pPr marL="0" marR="0" lvl="0" indent="0" algn="l"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保证</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RADIUS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服务器接收到计费请求包是客户端的责任。多数客户端都采用长时间的周期性重发策略来保证服务器正确接收到计费请求包。</a:t>
                      </a:r>
                    </a:p>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在接到</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RADIUS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服务器发来的</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Access-Accept</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包之后，</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就是完成与用户之间的接入协商，然后</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就会发送一个开始消息（</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Start</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）给服务器。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根据</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Acct-Status-Type</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属性的取值，计费消息可以分为：</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Start</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Stop</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a:t>
                      </a:r>
                      <a:r>
                        <a:rPr kumimoji="0" 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Interim-Acct</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Accounting-On</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和</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Accounting-Off</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Arial" charset="0"/>
                        </a:rPr>
                        <a:t>几种。</a:t>
                      </a:r>
                      <a:endPar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记录连接信息，包括：用户名，</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标示，</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端口标示，端口类型，连接开始时间等。</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7755">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在连接终止后，</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会发送一个结束消息（</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Stop</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）给服务器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记录关于这次连接的统计信息。这个消息中包含</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能够记录的统计属性的最终值。</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95062">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大约每隔</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10</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分钟，</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会发送一个中间消息（</a:t>
                      </a:r>
                      <a:r>
                        <a:rPr kumimoji="0" lang="en-US" altLang="zh-CN"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Interim-Acct</a:t>
                      </a:r>
                      <a:r>
                        <a:rPr kumimoji="0" lang="zh-CN" altLang="en-US" sz="1600" b="0" i="0" u="none" strike="noStrike" cap="none" normalizeH="0" baseline="0" smtClean="0">
                          <a:ln>
                            <a:noFill/>
                          </a:ln>
                          <a:solidFill>
                            <a:schemeClr val="tx1"/>
                          </a:solidFill>
                          <a:effectLst/>
                          <a:latin typeface="楷体_GB2312" pitchFamily="49" charset="-122"/>
                          <a:ea typeface="楷体_GB2312" pitchFamily="49" charset="-122"/>
                          <a:cs typeface="Times New Roman" pitchFamily="18" charset="0"/>
                        </a:rPr>
                        <a:t>）给服务器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记录关于这次连接统计信息的一个</a:t>
                      </a:r>
                      <a:r>
                        <a:rPr kumimoji="0" lang="zh-CN" altLang="en-US" sz="1600" b="0" i="0" u="none" strike="noStrike" cap="none" normalizeH="0" baseline="0" dirty="0" smtClean="0">
                          <a:ln>
                            <a:noFill/>
                          </a:ln>
                          <a:solidFill>
                            <a:schemeClr val="tx1"/>
                          </a:solidFill>
                          <a:effectLst/>
                          <a:latin typeface="Calibri"/>
                          <a:ea typeface="楷体_GB2312" pitchFamily="49" charset="-122"/>
                          <a:cs typeface="Times New Roman" pitchFamily="18" charset="0"/>
                        </a:rPr>
                        <a:t>“</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快照</a:t>
                      </a:r>
                      <a:r>
                        <a:rPr kumimoji="0" lang="zh-CN" altLang="en-US" sz="1600" b="0" i="0" u="none" strike="noStrike" cap="none" normalizeH="0" baseline="0" dirty="0" smtClean="0">
                          <a:ln>
                            <a:noFill/>
                          </a:ln>
                          <a:solidFill>
                            <a:schemeClr val="tx1"/>
                          </a:solidFill>
                          <a:effectLst/>
                          <a:latin typeface="Calibri"/>
                          <a:ea typeface="楷体_GB2312" pitchFamily="49" charset="-122"/>
                          <a:cs typeface="Times New Roman" pitchFamily="18" charset="0"/>
                        </a:rPr>
                        <a:t>”</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，这个消息中包含的是</a:t>
                      </a: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NAS</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能够记录的统计属性的当前值</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195513" y="33338"/>
            <a:ext cx="4464050"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1.7.4 RADIUS </a:t>
            </a:r>
            <a:r>
              <a:rPr lang="zh-CN" altLang="en-US" kern="1200" dirty="0">
                <a:solidFill>
                  <a:srgbClr val="990000"/>
                </a:solidFill>
                <a:latin typeface="华文细黑" pitchFamily="2" charset="-122"/>
                <a:ea typeface="华文细黑" pitchFamily="2" charset="-122"/>
                <a:cs typeface="+mn-cs"/>
              </a:rPr>
              <a:t>计费（</a:t>
            </a:r>
            <a:r>
              <a:rPr lang="en-US" altLang="zh-CN" kern="1200" dirty="0">
                <a:solidFill>
                  <a:srgbClr val="990000"/>
                </a:solidFill>
                <a:latin typeface="华文细黑" pitchFamily="2" charset="-122"/>
                <a:ea typeface="华文细黑" pitchFamily="2" charset="-122"/>
                <a:cs typeface="+mn-cs"/>
              </a:rPr>
              <a:t>2/2</a:t>
            </a:r>
            <a:r>
              <a:rPr lang="zh-CN" altLang="en-US" kern="1200" dirty="0">
                <a:solidFill>
                  <a:srgbClr val="990000"/>
                </a:solidFill>
                <a:latin typeface="华文细黑" pitchFamily="2" charset="-122"/>
                <a:ea typeface="华文细黑" pitchFamily="2" charset="-122"/>
                <a:cs typeface="+mn-cs"/>
              </a:rPr>
              <a:t>）</a:t>
            </a:r>
          </a:p>
        </p:txBody>
      </p:sp>
      <p:graphicFrame>
        <p:nvGraphicFramePr>
          <p:cNvPr id="296963" name="Group 3"/>
          <p:cNvGraphicFramePr>
            <a:graphicFrameLocks noGrp="1"/>
          </p:cNvGraphicFramePr>
          <p:nvPr/>
        </p:nvGraphicFramePr>
        <p:xfrm>
          <a:off x="827088" y="1412875"/>
          <a:ext cx="7429500" cy="3455989"/>
        </p:xfrm>
        <a:graphic>
          <a:graphicData uri="http://schemas.openxmlformats.org/drawingml/2006/table">
            <a:tbl>
              <a:tblPr/>
              <a:tblGrid>
                <a:gridCol w="4392612"/>
                <a:gridCol w="3036888"/>
              </a:tblGrid>
              <a:tr h="576263">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cs typeface="Times New Roman" pitchFamily="18" charset="0"/>
                        </a:rPr>
                        <a:t>消息条件</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消息属性作用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079500">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每次客户端设备上线（不管是因为当机，还是由于正常关机导致的下线）时，都会发送一个</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Accounting-On</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消息给服务器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标示这个设备上线</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1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每次客户端设备正常关机，在关机之前会发送一个</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Accounting-Off</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消息给服务器</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标示这个设备下线</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80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RADIUS</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服务器在接收到一个</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Accounting-Request</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消息后，会发送一个</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Accounting-Response</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cs typeface="Times New Roman" pitchFamily="18" charset="0"/>
                        </a:rPr>
                        <a:t>消息给客户端</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cs typeface="Times New Roman" pitchFamily="18" charset="0"/>
                        </a:rPr>
                        <a:t>完成请求</a:t>
                      </a: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cs typeface="Times New Roman" pitchFamily="18" charset="0"/>
                        </a:rPr>
                        <a:t>/</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cs typeface="Times New Roman" pitchFamily="18" charset="0"/>
                        </a:rPr>
                        <a:t>响应循环</a:t>
                      </a:r>
                    </a:p>
                  </a:txBody>
                  <a:tcPr marL="68400" marR="684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124075" y="115888"/>
            <a:ext cx="4968875"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1.7.5 RADIUS </a:t>
            </a:r>
            <a:r>
              <a:rPr lang="zh-CN" altLang="en-US" kern="1200" dirty="0">
                <a:solidFill>
                  <a:srgbClr val="990000"/>
                </a:solidFill>
                <a:latin typeface="华文细黑" pitchFamily="2" charset="-122"/>
                <a:ea typeface="华文细黑" pitchFamily="2" charset="-122"/>
                <a:cs typeface="+mn-cs"/>
              </a:rPr>
              <a:t>漫游（</a:t>
            </a:r>
            <a:r>
              <a:rPr lang="en-US" altLang="zh-CN" kern="1200" dirty="0">
                <a:solidFill>
                  <a:srgbClr val="990000"/>
                </a:solidFill>
                <a:latin typeface="华文细黑" pitchFamily="2" charset="-122"/>
                <a:ea typeface="华文细黑" pitchFamily="2" charset="-122"/>
                <a:cs typeface="+mn-cs"/>
              </a:rPr>
              <a:t>1/3</a:t>
            </a:r>
            <a:r>
              <a:rPr lang="zh-CN" altLang="en-US" kern="1200" dirty="0">
                <a:solidFill>
                  <a:srgbClr val="990000"/>
                </a:solidFill>
                <a:latin typeface="华文细黑" pitchFamily="2" charset="-122"/>
                <a:ea typeface="华文细黑" pitchFamily="2" charset="-122"/>
                <a:cs typeface="+mn-cs"/>
              </a:rPr>
              <a:t>）</a:t>
            </a:r>
          </a:p>
        </p:txBody>
      </p:sp>
      <p:sp>
        <p:nvSpPr>
          <p:cNvPr id="29699" name="Rectangle 3"/>
          <p:cNvSpPr>
            <a:spLocks noGrp="1" noChangeArrowheads="1"/>
          </p:cNvSpPr>
          <p:nvPr>
            <p:ph type="body" idx="1"/>
          </p:nvPr>
        </p:nvSpPr>
        <p:spPr/>
        <p:txBody>
          <a:bodyPr/>
          <a:lstStyle/>
          <a:p>
            <a:pPr>
              <a:lnSpc>
                <a:spcPct val="145000"/>
              </a:lnSpc>
              <a:spcBef>
                <a:spcPct val="0"/>
              </a:spcBef>
              <a:buClr>
                <a:srgbClr val="3333FF"/>
              </a:buClr>
              <a:buFont typeface="Wingdings" pitchFamily="2" charset="2"/>
              <a:buChar char="u"/>
              <a:defRPr/>
            </a:pPr>
            <a:r>
              <a:rPr lang="zh-CN" altLang="en-US" sz="1800" kern="1200" dirty="0"/>
              <a:t>代理（</a:t>
            </a:r>
            <a:r>
              <a:rPr lang="en-US" altLang="zh-CN" sz="1800" kern="1200" dirty="0"/>
              <a:t>Proxy</a:t>
            </a:r>
            <a:r>
              <a:rPr lang="zh-CN" altLang="en-US" sz="1800" kern="1200" dirty="0"/>
              <a:t>）认证</a:t>
            </a:r>
          </a:p>
          <a:p>
            <a:pPr>
              <a:lnSpc>
                <a:spcPct val="145000"/>
              </a:lnSpc>
              <a:spcBef>
                <a:spcPct val="0"/>
              </a:spcBef>
              <a:buClr>
                <a:srgbClr val="3333FF"/>
              </a:buClr>
              <a:buFont typeface="Wingdings" pitchFamily="2" charset="2"/>
              <a:buChar char="u"/>
              <a:defRPr/>
            </a:pPr>
            <a:r>
              <a:rPr lang="en-US" altLang="zh-CN" sz="1800" kern="1200" dirty="0"/>
              <a:t>RADIUS</a:t>
            </a:r>
            <a:r>
              <a:rPr lang="zh-CN" altLang="en-US" sz="1800" kern="1200" dirty="0"/>
              <a:t>认证消息代理转发过程如下：</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RADIUS</a:t>
            </a:r>
            <a:r>
              <a:rPr lang="zh-CN" altLang="en-US" sz="1600" kern="1200" dirty="0">
                <a:cs typeface="+mn-cs"/>
              </a:rPr>
              <a:t>服务器接收到一个</a:t>
            </a:r>
            <a:r>
              <a:rPr lang="en-US" altLang="zh-CN" sz="1600" kern="1200" dirty="0">
                <a:cs typeface="+mn-cs"/>
              </a:rPr>
              <a:t>Access-Request</a:t>
            </a:r>
            <a:r>
              <a:rPr lang="zh-CN" altLang="en-US" sz="1600" kern="1200" dirty="0">
                <a:cs typeface="+mn-cs"/>
              </a:rPr>
              <a:t>消息；</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第一个服务器（代理</a:t>
            </a:r>
            <a:r>
              <a:rPr lang="en-US" altLang="zh-CN" sz="1600" kern="1200" dirty="0">
                <a:cs typeface="+mn-cs"/>
              </a:rPr>
              <a:t>RADIUS</a:t>
            </a:r>
            <a:r>
              <a:rPr lang="zh-CN" altLang="en-US" sz="1600" kern="1200" dirty="0">
                <a:cs typeface="+mn-cs"/>
              </a:rPr>
              <a:t>服务器）转发这个请求消息到第二个服务器（目标</a:t>
            </a:r>
            <a:r>
              <a:rPr lang="en-US" altLang="zh-CN" sz="1600" kern="1200" dirty="0">
                <a:cs typeface="+mn-cs"/>
              </a:rPr>
              <a:t>RADIUS</a:t>
            </a:r>
            <a:r>
              <a:rPr lang="zh-CN" altLang="en-US" sz="1600" kern="1200" dirty="0">
                <a:cs typeface="+mn-cs"/>
              </a:rPr>
              <a:t>服务器）；</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目标服务器执行请求的认证服务，并返回一个响应给代理服务器；</a:t>
            </a:r>
          </a:p>
          <a:p>
            <a:pPr marL="800100" lvl="1" indent="-342900">
              <a:lnSpc>
                <a:spcPct val="145000"/>
              </a:lnSpc>
              <a:spcBef>
                <a:spcPct val="0"/>
              </a:spcBef>
              <a:buClr>
                <a:srgbClr val="FF3300"/>
              </a:buClr>
              <a:buFont typeface="Wingdings" pitchFamily="2" charset="2"/>
              <a:buChar char="Ø"/>
              <a:defRPr/>
            </a:pPr>
            <a:r>
              <a:rPr lang="zh-CN" altLang="en-US" sz="1600" kern="1200" dirty="0">
                <a:cs typeface="+mn-cs"/>
              </a:rPr>
              <a:t>代理服务器中继发送响应给最初的</a:t>
            </a:r>
            <a:r>
              <a:rPr lang="en-US" altLang="zh-CN" sz="1600" kern="1200" dirty="0">
                <a:cs typeface="+mn-cs"/>
              </a:rPr>
              <a:t>RADIUS</a:t>
            </a:r>
            <a:r>
              <a:rPr lang="zh-CN" altLang="en-US" sz="1600" kern="1200" dirty="0">
                <a:cs typeface="+mn-cs"/>
              </a:rPr>
              <a:t>客户端。</a:t>
            </a:r>
            <a:endParaRPr lang="en-US" altLang="zh-CN" sz="1600" kern="1200" dirty="0">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195513" y="115888"/>
            <a:ext cx="4897437"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1.7.5 RADIUS </a:t>
            </a:r>
            <a:r>
              <a:rPr lang="zh-CN" altLang="en-US" kern="1200" dirty="0">
                <a:solidFill>
                  <a:srgbClr val="990000"/>
                </a:solidFill>
                <a:latin typeface="华文细黑" pitchFamily="2" charset="-122"/>
                <a:ea typeface="华文细黑" pitchFamily="2" charset="-122"/>
                <a:cs typeface="+mn-cs"/>
              </a:rPr>
              <a:t>漫游（</a:t>
            </a:r>
            <a:r>
              <a:rPr lang="en-US" altLang="zh-CN" kern="1200" dirty="0">
                <a:solidFill>
                  <a:srgbClr val="990000"/>
                </a:solidFill>
                <a:latin typeface="华文细黑" pitchFamily="2" charset="-122"/>
                <a:ea typeface="华文细黑" pitchFamily="2" charset="-122"/>
                <a:cs typeface="+mn-cs"/>
              </a:rPr>
              <a:t>2/3</a:t>
            </a:r>
            <a:r>
              <a:rPr lang="zh-CN" altLang="en-US" kern="1200" dirty="0">
                <a:solidFill>
                  <a:srgbClr val="990000"/>
                </a:solidFill>
                <a:latin typeface="华文细黑" pitchFamily="2" charset="-122"/>
                <a:ea typeface="华文细黑" pitchFamily="2" charset="-122"/>
                <a:cs typeface="+mn-cs"/>
              </a:rPr>
              <a:t>）</a:t>
            </a:r>
          </a:p>
        </p:txBody>
      </p:sp>
      <p:sp>
        <p:nvSpPr>
          <p:cNvPr id="30723" name="Rectangle 3"/>
          <p:cNvSpPr>
            <a:spLocks noGrp="1" noChangeArrowheads="1"/>
          </p:cNvSpPr>
          <p:nvPr>
            <p:ph type="body" idx="1"/>
          </p:nvPr>
        </p:nvSpPr>
        <p:spPr>
          <a:xfrm>
            <a:off x="468313" y="1125538"/>
            <a:ext cx="8351837" cy="4525962"/>
          </a:xfrm>
        </p:spPr>
        <p:txBody>
          <a:bodyPr/>
          <a:lstStyle/>
          <a:p>
            <a:pPr>
              <a:lnSpc>
                <a:spcPct val="145000"/>
              </a:lnSpc>
              <a:spcBef>
                <a:spcPct val="0"/>
              </a:spcBef>
              <a:buClr>
                <a:srgbClr val="3333FF"/>
              </a:buClr>
              <a:buFont typeface="Wingdings" pitchFamily="2" charset="2"/>
              <a:buChar char="u"/>
              <a:defRPr/>
            </a:pPr>
            <a:r>
              <a:rPr lang="zh-CN" altLang="en-US" sz="1800" kern="1200" dirty="0"/>
              <a:t>代理（</a:t>
            </a:r>
            <a:r>
              <a:rPr lang="en-US" altLang="zh-CN" sz="1800" kern="1200" dirty="0"/>
              <a:t>Proxy</a:t>
            </a:r>
            <a:r>
              <a:rPr lang="zh-CN" altLang="en-US" sz="1800" kern="1200" dirty="0"/>
              <a:t>）计费</a:t>
            </a:r>
          </a:p>
          <a:p>
            <a:pPr>
              <a:lnSpc>
                <a:spcPct val="145000"/>
              </a:lnSpc>
              <a:spcBef>
                <a:spcPct val="0"/>
              </a:spcBef>
              <a:buClr>
                <a:srgbClr val="3333FF"/>
              </a:buClr>
              <a:buFont typeface="Wingdings" pitchFamily="2" charset="2"/>
              <a:buChar char="u"/>
              <a:defRPr/>
            </a:pPr>
            <a:r>
              <a:rPr lang="en-US" altLang="zh-CN" sz="1800" kern="1200" dirty="0"/>
              <a:t>RADIUS</a:t>
            </a:r>
            <a:r>
              <a:rPr lang="zh-CN" altLang="en-US" sz="1800" kern="1200" dirty="0"/>
              <a:t>计费消息代理转发过程如下：</a:t>
            </a:r>
          </a:p>
          <a:p>
            <a:pPr>
              <a:lnSpc>
                <a:spcPct val="145000"/>
              </a:lnSpc>
              <a:spcBef>
                <a:spcPct val="0"/>
              </a:spcBef>
              <a:buClr>
                <a:srgbClr val="3333FF"/>
              </a:buClr>
              <a:buFont typeface="Wingdings" pitchFamily="2" charset="2"/>
              <a:buChar char="u"/>
              <a:defRPr/>
            </a:pPr>
            <a:r>
              <a:rPr lang="en-US" altLang="zh-CN" sz="1800" kern="1200" dirty="0"/>
              <a:t>RADIUS</a:t>
            </a:r>
            <a:r>
              <a:rPr lang="zh-CN" altLang="en-US" sz="1800" kern="1200" dirty="0"/>
              <a:t>服务器接收到一个</a:t>
            </a:r>
            <a:r>
              <a:rPr lang="en-US" altLang="zh-CN" sz="1800" kern="1200" dirty="0"/>
              <a:t>Accounting-Request</a:t>
            </a:r>
            <a:r>
              <a:rPr lang="zh-CN" altLang="en-US" sz="1800" kern="1200" dirty="0"/>
              <a:t>消息；</a:t>
            </a:r>
          </a:p>
          <a:p>
            <a:pPr>
              <a:lnSpc>
                <a:spcPct val="145000"/>
              </a:lnSpc>
              <a:spcBef>
                <a:spcPct val="0"/>
              </a:spcBef>
              <a:buClr>
                <a:srgbClr val="3333FF"/>
              </a:buClr>
              <a:buFont typeface="Wingdings" pitchFamily="2" charset="2"/>
              <a:buChar char="u"/>
              <a:defRPr/>
            </a:pPr>
            <a:r>
              <a:rPr lang="zh-CN" altLang="en-US" sz="1800" kern="1200" dirty="0"/>
              <a:t>服务器上代理计费参数的配置将决定对这个请求消息如何动作，动作可以为：</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a)</a:t>
            </a:r>
            <a:r>
              <a:rPr lang="zh-CN" altLang="en-US" sz="1600" kern="1200" dirty="0">
                <a:cs typeface="+mn-cs"/>
              </a:rPr>
              <a:t>转发这个计费请求到目标服务器；或</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b)</a:t>
            </a:r>
            <a:r>
              <a:rPr lang="zh-CN" altLang="en-US" sz="1600" kern="1200" dirty="0">
                <a:cs typeface="+mn-cs"/>
              </a:rPr>
              <a:t>在代理服务器本地记录下计费请求中的计费数据；或</a:t>
            </a:r>
          </a:p>
          <a:p>
            <a:pPr marL="800100" lvl="1" indent="-342900">
              <a:lnSpc>
                <a:spcPct val="145000"/>
              </a:lnSpc>
              <a:spcBef>
                <a:spcPct val="0"/>
              </a:spcBef>
              <a:buClr>
                <a:srgbClr val="FF3300"/>
              </a:buClr>
              <a:buFont typeface="Wingdings" pitchFamily="2" charset="2"/>
              <a:buChar char="Ø"/>
              <a:defRPr/>
            </a:pPr>
            <a:r>
              <a:rPr lang="en-US" altLang="zh-CN" sz="1600" kern="1200" dirty="0">
                <a:cs typeface="+mn-cs"/>
              </a:rPr>
              <a:t>c)a</a:t>
            </a:r>
            <a:r>
              <a:rPr lang="zh-CN" altLang="en-US" sz="1600" kern="1200" dirty="0">
                <a:cs typeface="+mn-cs"/>
              </a:rPr>
              <a:t>和</a:t>
            </a:r>
            <a:r>
              <a:rPr lang="en-US" altLang="zh-CN" sz="1600" kern="1200" dirty="0">
                <a:cs typeface="+mn-cs"/>
              </a:rPr>
              <a:t>b</a:t>
            </a:r>
            <a:r>
              <a:rPr lang="zh-CN" altLang="en-US" sz="1600" kern="1200" dirty="0">
                <a:cs typeface="+mn-cs"/>
              </a:rPr>
              <a:t>都做。</a:t>
            </a:r>
          </a:p>
          <a:p>
            <a:pPr>
              <a:lnSpc>
                <a:spcPct val="145000"/>
              </a:lnSpc>
              <a:spcBef>
                <a:spcPct val="0"/>
              </a:spcBef>
              <a:buClr>
                <a:srgbClr val="3333FF"/>
              </a:buClr>
              <a:buFont typeface="Wingdings" pitchFamily="2" charset="2"/>
              <a:buChar char="u"/>
              <a:defRPr/>
            </a:pPr>
            <a:r>
              <a:rPr lang="zh-CN" altLang="en-US" sz="1800" kern="1200" dirty="0"/>
              <a:t>如果代理服务器没有收到转发的计费请求包的回复，它会按自己的重发策略来周期性的重发这个计费请求。</a:t>
            </a:r>
            <a:endParaRPr lang="en-US" altLang="zh-CN" sz="1800" kern="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051050" y="115888"/>
            <a:ext cx="5329238" cy="692150"/>
          </a:xfrm>
        </p:spPr>
        <p:txBody>
          <a:bodyPr/>
          <a:lstStyle/>
          <a:p>
            <a:pPr>
              <a:spcBef>
                <a:spcPct val="50000"/>
              </a:spcBef>
              <a:buClr>
                <a:srgbClr val="FF0000"/>
              </a:buClr>
              <a:buFont typeface="Wingdings" pitchFamily="2" charset="2"/>
              <a:buNone/>
              <a:defRPr/>
            </a:pPr>
            <a:r>
              <a:rPr lang="en-US" altLang="zh-CN" kern="1200" dirty="0" smtClean="0">
                <a:solidFill>
                  <a:srgbClr val="990000"/>
                </a:solidFill>
                <a:latin typeface="华文细黑" pitchFamily="2" charset="-122"/>
                <a:ea typeface="华文细黑" pitchFamily="2" charset="-122"/>
                <a:cs typeface="+mn-cs"/>
              </a:rPr>
              <a:t>1.7.5 RADIUS </a:t>
            </a:r>
            <a:r>
              <a:rPr lang="zh-CN" altLang="en-US" kern="1200" dirty="0">
                <a:solidFill>
                  <a:srgbClr val="990000"/>
                </a:solidFill>
                <a:latin typeface="华文细黑" pitchFamily="2" charset="-122"/>
                <a:ea typeface="华文细黑" pitchFamily="2" charset="-122"/>
                <a:cs typeface="+mn-cs"/>
              </a:rPr>
              <a:t>漫游（</a:t>
            </a:r>
            <a:r>
              <a:rPr lang="en-US" altLang="zh-CN" kern="1200" dirty="0">
                <a:solidFill>
                  <a:srgbClr val="990000"/>
                </a:solidFill>
                <a:latin typeface="华文细黑" pitchFamily="2" charset="-122"/>
                <a:ea typeface="华文细黑" pitchFamily="2" charset="-122"/>
                <a:cs typeface="+mn-cs"/>
              </a:rPr>
              <a:t>3/3</a:t>
            </a:r>
            <a:r>
              <a:rPr lang="zh-CN" altLang="en-US" kern="1200" dirty="0">
                <a:solidFill>
                  <a:srgbClr val="990000"/>
                </a:solidFill>
                <a:latin typeface="华文细黑" pitchFamily="2" charset="-122"/>
                <a:ea typeface="华文细黑" pitchFamily="2" charset="-122"/>
                <a:cs typeface="+mn-cs"/>
              </a:rPr>
              <a:t>）</a:t>
            </a:r>
          </a:p>
        </p:txBody>
      </p:sp>
      <p:sp>
        <p:nvSpPr>
          <p:cNvPr id="31747" name="Rectangle 3"/>
          <p:cNvSpPr>
            <a:spLocks noGrp="1" noChangeArrowheads="1"/>
          </p:cNvSpPr>
          <p:nvPr>
            <p:ph type="body" idx="1"/>
          </p:nvPr>
        </p:nvSpPr>
        <p:spPr/>
        <p:txBody>
          <a:bodyPr/>
          <a:lstStyle/>
          <a:p>
            <a:pPr>
              <a:lnSpc>
                <a:spcPct val="145000"/>
              </a:lnSpc>
              <a:spcBef>
                <a:spcPct val="0"/>
              </a:spcBef>
              <a:buClr>
                <a:srgbClr val="3333FF"/>
              </a:buClr>
              <a:buFont typeface="Wingdings" pitchFamily="2" charset="2"/>
              <a:buChar char="u"/>
              <a:defRPr/>
            </a:pPr>
            <a:r>
              <a:rPr lang="zh-CN" altLang="en-US" sz="1800" kern="1200" dirty="0"/>
              <a:t>漫游（</a:t>
            </a:r>
            <a:r>
              <a:rPr lang="en-US" altLang="zh-CN" sz="1800" kern="1200" dirty="0"/>
              <a:t>Proxy</a:t>
            </a:r>
            <a:r>
              <a:rPr lang="zh-CN" altLang="en-US" sz="1800" kern="1200" dirty="0"/>
              <a:t>）域</a:t>
            </a:r>
          </a:p>
          <a:p>
            <a:pPr marL="800100" lvl="1" indent="-342900">
              <a:lnSpc>
                <a:spcPct val="145000"/>
              </a:lnSpc>
              <a:spcBef>
                <a:spcPct val="0"/>
              </a:spcBef>
              <a:buClr>
                <a:srgbClr val="FF3300"/>
              </a:buClr>
              <a:buFont typeface="Wingdings" pitchFamily="2" charset="2"/>
              <a:buChar char="Ø"/>
              <a:defRPr/>
            </a:pPr>
            <a:r>
              <a:rPr lang="zh-CN" altLang="en-US" sz="1600" kern="1200" dirty="0" smtClean="0">
                <a:cs typeface="+mn-cs"/>
              </a:rPr>
              <a:t>漫游</a:t>
            </a:r>
            <a:r>
              <a:rPr lang="zh-CN" altLang="en-US" sz="1600" kern="1200" dirty="0">
                <a:cs typeface="+mn-cs"/>
              </a:rPr>
              <a:t>域是指使用一个</a:t>
            </a:r>
            <a:r>
              <a:rPr lang="en-US" altLang="zh-CN" sz="1600" kern="1200" dirty="0">
                <a:cs typeface="+mn-cs"/>
              </a:rPr>
              <a:t>RADIUS</a:t>
            </a:r>
            <a:r>
              <a:rPr lang="zh-CN" altLang="en-US" sz="1600" kern="1200" dirty="0">
                <a:cs typeface="+mn-cs"/>
              </a:rPr>
              <a:t>服务器池来作为目标服务器，代理服务器可以转发请求到这个</a:t>
            </a:r>
            <a:r>
              <a:rPr lang="en-US" altLang="zh-CN" sz="1600" kern="1200" dirty="0">
                <a:cs typeface="+mn-cs"/>
              </a:rPr>
              <a:t>RADIUS</a:t>
            </a:r>
            <a:r>
              <a:rPr lang="zh-CN" altLang="en-US" sz="1600" kern="1200" dirty="0">
                <a:cs typeface="+mn-cs"/>
              </a:rPr>
              <a:t>服务器池。</a:t>
            </a:r>
          </a:p>
          <a:p>
            <a:pPr marL="800100" lvl="1" indent="-342900">
              <a:lnSpc>
                <a:spcPct val="145000"/>
              </a:lnSpc>
              <a:spcBef>
                <a:spcPct val="0"/>
              </a:spcBef>
              <a:buClr>
                <a:srgbClr val="FF3300"/>
              </a:buClr>
              <a:buFont typeface="Wingdings" pitchFamily="2" charset="2"/>
              <a:buChar char="Ø"/>
              <a:defRPr/>
            </a:pPr>
            <a:endParaRPr lang="zh-CN" altLang="en-US" sz="1600" kern="1200" dirty="0">
              <a:cs typeface="+mn-cs"/>
            </a:endParaRPr>
          </a:p>
          <a:p>
            <a:pPr marL="800100" lvl="1" indent="-342900">
              <a:lnSpc>
                <a:spcPct val="145000"/>
              </a:lnSpc>
              <a:spcBef>
                <a:spcPct val="0"/>
              </a:spcBef>
              <a:buClr>
                <a:srgbClr val="FF3300"/>
              </a:buClr>
              <a:buFont typeface="Wingdings" pitchFamily="2" charset="2"/>
              <a:buChar char="Ø"/>
              <a:defRPr/>
            </a:pPr>
            <a:r>
              <a:rPr lang="zh-CN" altLang="en-US" sz="1600" kern="1200" dirty="0" smtClean="0">
                <a:cs typeface="+mn-cs"/>
              </a:rPr>
              <a:t>通过</a:t>
            </a:r>
            <a:r>
              <a:rPr lang="zh-CN" altLang="en-US" sz="1600" kern="1200" dirty="0">
                <a:cs typeface="+mn-cs"/>
              </a:rPr>
              <a:t>配置漫游域，可以实现负载均衡，目标服务器冗余等功能，还可配置使代理服务器把认证和计费请求包发送到不同的服务器。</a:t>
            </a:r>
          </a:p>
          <a:p>
            <a:pPr>
              <a:lnSpc>
                <a:spcPct val="145000"/>
              </a:lnSpc>
              <a:spcBef>
                <a:spcPct val="0"/>
              </a:spcBef>
              <a:buClr>
                <a:srgbClr val="3333FF"/>
              </a:buClr>
              <a:buFont typeface="Wingdings" pitchFamily="2" charset="2"/>
              <a:buChar char="u"/>
              <a:defRPr/>
            </a:pPr>
            <a:endParaRPr lang="en-US" altLang="zh-CN" sz="1800" kern="1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130300" y="1268413"/>
            <a:ext cx="8013700" cy="692150"/>
          </a:xfrm>
        </p:spPr>
        <p:txBody>
          <a:bodyPr/>
          <a:lstStyle/>
          <a:p>
            <a:pPr eaLnBrk="1" hangingPunct="1"/>
            <a:r>
              <a:rPr lang="zh-CN" altLang="en-US" smtClean="0">
                <a:solidFill>
                  <a:srgbClr val="0000FF"/>
                </a:solidFill>
              </a:rPr>
              <a:t>目录</a:t>
            </a:r>
          </a:p>
        </p:txBody>
      </p:sp>
      <p:sp>
        <p:nvSpPr>
          <p:cNvPr id="39939" name="Rectangle 3"/>
          <p:cNvSpPr>
            <a:spLocks noGrp="1" noChangeArrowheads="1"/>
          </p:cNvSpPr>
          <p:nvPr>
            <p:ph type="body" idx="1"/>
          </p:nvPr>
        </p:nvSpPr>
        <p:spPr>
          <a:xfrm>
            <a:off x="914400" y="2133600"/>
            <a:ext cx="8229600" cy="2519363"/>
          </a:xfrm>
        </p:spPr>
        <p:txBody>
          <a:bodyPr/>
          <a:lstStyle/>
          <a:p>
            <a:pPr eaLnBrk="1" hangingPunct="1">
              <a:lnSpc>
                <a:spcPct val="90000"/>
              </a:lnSpc>
            </a:pPr>
            <a:r>
              <a:rPr lang="zh-CN" altLang="en-US" sz="2400" b="1" u="sng" smtClean="0">
                <a:latin typeface="华文细黑" pitchFamily="2" charset="-122"/>
                <a:ea typeface="华文细黑" pitchFamily="2" charset="-122"/>
              </a:rPr>
              <a:t>第一章固网</a:t>
            </a:r>
            <a:r>
              <a:rPr lang="en-US" altLang="zh-CN" sz="2400" b="1" u="sng" smtClean="0">
                <a:latin typeface="华文细黑" pitchFamily="2" charset="-122"/>
                <a:ea typeface="华文细黑" pitchFamily="2" charset="-122"/>
              </a:rPr>
              <a:t>AAA</a:t>
            </a:r>
            <a:r>
              <a:rPr lang="zh-CN" altLang="en-US" sz="2400" b="1" u="sng" smtClean="0">
                <a:latin typeface="华文细黑" pitchFamily="2" charset="-122"/>
                <a:ea typeface="华文细黑" pitchFamily="2" charset="-122"/>
              </a:rPr>
              <a:t>整体介绍</a:t>
            </a:r>
            <a:endParaRPr lang="en-US" altLang="zh-CN" sz="2400" b="1" u="sng" smtClean="0">
              <a:latin typeface="华文细黑" pitchFamily="2" charset="-122"/>
              <a:ea typeface="华文细黑" pitchFamily="2" charset="-122"/>
            </a:endParaRPr>
          </a:p>
          <a:p>
            <a:pPr eaLnBrk="1" hangingPunct="1">
              <a:lnSpc>
                <a:spcPct val="90000"/>
              </a:lnSpc>
            </a:pPr>
            <a:r>
              <a:rPr lang="zh-CN" altLang="en-US" sz="2400" b="1" u="sng" smtClean="0">
                <a:solidFill>
                  <a:srgbClr val="FF0000"/>
                </a:solidFill>
                <a:latin typeface="华文细黑" pitchFamily="2" charset="-122"/>
                <a:ea typeface="华文细黑" pitchFamily="2" charset="-122"/>
              </a:rPr>
              <a:t>第二章普通宽带认证系统（</a:t>
            </a:r>
            <a:r>
              <a:rPr lang="en-US" altLang="zh-CN" sz="2400" b="1" u="sng" smtClean="0">
                <a:solidFill>
                  <a:srgbClr val="FF0000"/>
                </a:solidFill>
                <a:latin typeface="华文细黑" pitchFamily="2" charset="-122"/>
                <a:ea typeface="华文细黑" pitchFamily="2" charset="-122"/>
              </a:rPr>
              <a:t>BIMS</a:t>
            </a:r>
            <a:r>
              <a:rPr lang="zh-CN" altLang="en-US" sz="2400" b="1" u="sng" smtClean="0">
                <a:solidFill>
                  <a:srgbClr val="FF0000"/>
                </a:solidFill>
                <a:latin typeface="华文细黑" pitchFamily="2" charset="-122"/>
                <a:ea typeface="华文细黑" pitchFamily="2" charset="-122"/>
              </a:rPr>
              <a:t>系统）相关介绍</a:t>
            </a:r>
            <a:endParaRPr lang="en-US" altLang="zh-CN" sz="2400" b="1" u="sng" smtClean="0">
              <a:solidFill>
                <a:srgbClr val="FF0000"/>
              </a:solidFill>
              <a:latin typeface="华文细黑" pitchFamily="2" charset="-122"/>
              <a:ea typeface="华文细黑" pitchFamily="2" charset="-122"/>
            </a:endParaRPr>
          </a:p>
          <a:p>
            <a:pPr eaLnBrk="1" hangingPunct="1">
              <a:lnSpc>
                <a:spcPct val="90000"/>
              </a:lnSpc>
            </a:pPr>
            <a:r>
              <a:rPr lang="zh-CN" altLang="en-US" sz="2400" b="1" u="sng" smtClean="0">
                <a:latin typeface="华文细黑" pitchFamily="2" charset="-122"/>
                <a:ea typeface="华文细黑" pitchFamily="2" charset="-122"/>
              </a:rPr>
              <a:t>第三章 数字校园系统相关介绍</a:t>
            </a:r>
            <a:endParaRPr lang="en-US" altLang="zh-CN" sz="2400" b="1" u="sng" smtClean="0">
              <a:latin typeface="华文细黑" pitchFamily="2" charset="-122"/>
              <a:ea typeface="华文细黑" pitchFamily="2" charset="-122"/>
            </a:endParaRPr>
          </a:p>
          <a:p>
            <a:pPr eaLnBrk="1" hangingPunct="1">
              <a:lnSpc>
                <a:spcPct val="90000"/>
              </a:lnSpc>
            </a:pPr>
            <a:r>
              <a:rPr lang="zh-CN" altLang="en-US" sz="2400" b="1" u="sng" smtClean="0">
                <a:latin typeface="华文细黑" pitchFamily="2" charset="-122"/>
                <a:ea typeface="华文细黑" pitchFamily="2" charset="-122"/>
              </a:rPr>
              <a:t>第四章 固网</a:t>
            </a:r>
            <a:r>
              <a:rPr lang="en-US" altLang="zh-CN" sz="2400" b="1" u="sng" smtClean="0">
                <a:latin typeface="华文细黑" pitchFamily="2" charset="-122"/>
                <a:ea typeface="华文细黑" pitchFamily="2" charset="-122"/>
              </a:rPr>
              <a:t>WLAN</a:t>
            </a:r>
            <a:r>
              <a:rPr lang="zh-CN" altLang="en-US" sz="2400" b="1" u="sng" smtClean="0">
                <a:latin typeface="华文细黑" pitchFamily="2" charset="-122"/>
                <a:ea typeface="华文细黑" pitchFamily="2" charset="-122"/>
              </a:rPr>
              <a:t>认证系统相关介绍</a:t>
            </a:r>
          </a:p>
          <a:p>
            <a:pPr eaLnBrk="1" hangingPunct="1">
              <a:lnSpc>
                <a:spcPct val="90000"/>
              </a:lnSpc>
            </a:pPr>
            <a:r>
              <a:rPr lang="zh-CN" altLang="en-US" sz="2400" b="1" u="sng" smtClean="0">
                <a:latin typeface="华文细黑" pitchFamily="2" charset="-122"/>
                <a:ea typeface="华文细黑" pitchFamily="2" charset="-122"/>
              </a:rPr>
              <a:t>第五章 宽带自助</a:t>
            </a:r>
            <a:r>
              <a:rPr lang="en-US" altLang="zh-CN" sz="2400" b="1" u="sng" smtClean="0">
                <a:latin typeface="华文细黑" pitchFamily="2" charset="-122"/>
                <a:ea typeface="华文细黑" pitchFamily="2" charset="-122"/>
              </a:rPr>
              <a:t>PORTAL</a:t>
            </a:r>
            <a:r>
              <a:rPr lang="zh-CN" altLang="en-US" sz="2400" b="1" u="sng" smtClean="0">
                <a:latin typeface="华文细黑" pitchFamily="2" charset="-122"/>
                <a:ea typeface="华文细黑" pitchFamily="2" charset="-122"/>
              </a:rPr>
              <a:t>系统相关介绍</a:t>
            </a:r>
            <a:endParaRPr lang="en-US" altLang="zh-CN" sz="2400" b="1" u="sng" smtClean="0">
              <a:latin typeface="华文细黑" pitchFamily="2" charset="-122"/>
              <a:ea typeface="华文细黑" pitchFamily="2" charset="-122"/>
            </a:endParaRPr>
          </a:p>
        </p:txBody>
      </p:sp>
      <p:grpSp>
        <p:nvGrpSpPr>
          <p:cNvPr id="39940" name="Group 4"/>
          <p:cNvGrpSpPr>
            <a:grpSpLocks/>
          </p:cNvGrpSpPr>
          <p:nvPr/>
        </p:nvGrpSpPr>
        <p:grpSpPr bwMode="auto">
          <a:xfrm>
            <a:off x="323850" y="1125538"/>
            <a:ext cx="3232150" cy="2038350"/>
            <a:chOff x="183" y="759"/>
            <a:chExt cx="2036" cy="1284"/>
          </a:xfrm>
        </p:grpSpPr>
        <p:sp>
          <p:nvSpPr>
            <p:cNvPr id="39941" name="Line 5"/>
            <p:cNvSpPr>
              <a:spLocks noChangeShapeType="1"/>
            </p:cNvSpPr>
            <p:nvPr/>
          </p:nvSpPr>
          <p:spPr bwMode="auto">
            <a:xfrm>
              <a:off x="470" y="759"/>
              <a:ext cx="0" cy="1284"/>
            </a:xfrm>
            <a:prstGeom prst="line">
              <a:avLst/>
            </a:prstGeom>
            <a:noFill/>
            <a:ln w="9525">
              <a:solidFill>
                <a:srgbClr val="999999"/>
              </a:solidFill>
              <a:round/>
              <a:headEnd/>
              <a:tailEnd/>
            </a:ln>
          </p:spPr>
          <p:txBody>
            <a:bodyPr wrap="none" anchor="ctr"/>
            <a:lstStyle/>
            <a:p>
              <a:endParaRPr lang="zh-CN" altLang="en-US"/>
            </a:p>
          </p:txBody>
        </p:sp>
        <p:sp>
          <p:nvSpPr>
            <p:cNvPr id="39942" name="Line 6"/>
            <p:cNvSpPr>
              <a:spLocks noChangeShapeType="1"/>
            </p:cNvSpPr>
            <p:nvPr/>
          </p:nvSpPr>
          <p:spPr bwMode="auto">
            <a:xfrm>
              <a:off x="183" y="1312"/>
              <a:ext cx="2036" cy="0"/>
            </a:xfrm>
            <a:prstGeom prst="line">
              <a:avLst/>
            </a:prstGeom>
            <a:noFill/>
            <a:ln w="9525">
              <a:solidFill>
                <a:srgbClr val="999999"/>
              </a:solidFill>
              <a:round/>
              <a:headEnd/>
              <a:tailEnd/>
            </a:ln>
          </p:spPr>
          <p:txBody>
            <a:bodyPr wrap="none" anchor="ctr"/>
            <a:lstStyle/>
            <a:p>
              <a:endParaRPr lang="zh-CN" altLang="en-US"/>
            </a:p>
          </p:txBody>
        </p:sp>
        <p:sp>
          <p:nvSpPr>
            <p:cNvPr id="39943" name="Rectangle 7"/>
            <p:cNvSpPr>
              <a:spLocks noChangeArrowheads="1"/>
            </p:cNvSpPr>
            <p:nvPr/>
          </p:nvSpPr>
          <p:spPr bwMode="auto">
            <a:xfrm>
              <a:off x="431" y="1275"/>
              <a:ext cx="75" cy="77"/>
            </a:xfrm>
            <a:prstGeom prst="rect">
              <a:avLst/>
            </a:prstGeom>
            <a:solidFill>
              <a:srgbClr val="969696"/>
            </a:solidFill>
            <a:ln w="9525">
              <a:solidFill>
                <a:schemeClr val="bg1"/>
              </a:solidFill>
              <a:miter lim="800000"/>
              <a:headEnd/>
              <a:tailEnd/>
            </a:ln>
          </p:spPr>
          <p:txBody>
            <a:bodyPr wrap="none" anchor="ctr"/>
            <a:lstStyle/>
            <a:p>
              <a:pPr algn="ctr" eaLnBrk="1" hangingPunct="1">
                <a:spcBef>
                  <a:spcPct val="20000"/>
                </a:spcBef>
              </a:pPr>
              <a:endParaRPr lang="zh-CN" alt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395288" y="476250"/>
            <a:ext cx="8229600" cy="692150"/>
          </a:xfrm>
        </p:spPr>
        <p:txBody>
          <a:bodyPr/>
          <a:lstStyle/>
          <a:p>
            <a:r>
              <a:rPr lang="en-US" altLang="zh-CN" smtClean="0">
                <a:solidFill>
                  <a:srgbClr val="C00000"/>
                </a:solidFill>
              </a:rPr>
              <a:t>2.1 </a:t>
            </a:r>
            <a:r>
              <a:rPr lang="zh-CN" altLang="en-US" smtClean="0">
                <a:solidFill>
                  <a:srgbClr val="C00000"/>
                </a:solidFill>
              </a:rPr>
              <a:t>认证流程</a:t>
            </a:r>
          </a:p>
        </p:txBody>
      </p:sp>
      <p:sp>
        <p:nvSpPr>
          <p:cNvPr id="40963" name="内容占位符 2"/>
          <p:cNvSpPr>
            <a:spLocks noGrp="1"/>
          </p:cNvSpPr>
          <p:nvPr>
            <p:ph idx="1"/>
          </p:nvPr>
        </p:nvSpPr>
        <p:spPr/>
        <p:txBody>
          <a:bodyPr/>
          <a:lstStyle/>
          <a:p>
            <a:r>
              <a:rPr lang="en-US" altLang="zh-CN" smtClean="0"/>
              <a:t>BIMS</a:t>
            </a:r>
            <a:r>
              <a:rPr lang="zh-CN" altLang="en-US" smtClean="0"/>
              <a:t>系统</a:t>
            </a:r>
            <a:r>
              <a:rPr lang="zh-CN" smtClean="0"/>
              <a:t>的</a:t>
            </a:r>
            <a:r>
              <a:rPr lang="en-US" altLang="zh-CN" smtClean="0"/>
              <a:t>radius</a:t>
            </a:r>
            <a:r>
              <a:rPr lang="zh-CN" smtClean="0"/>
              <a:t>认证流程如下：</a:t>
            </a:r>
          </a:p>
          <a:p>
            <a:endParaRPr lang="zh-CN" altLang="en-US" smtClean="0"/>
          </a:p>
        </p:txBody>
      </p:sp>
      <p:pic>
        <p:nvPicPr>
          <p:cNvPr id="40964" name="图片 3"/>
          <p:cNvPicPr>
            <a:picLocks noChangeAspect="1" noChangeArrowheads="1"/>
          </p:cNvPicPr>
          <p:nvPr/>
        </p:nvPicPr>
        <p:blipFill>
          <a:blip r:embed="rId2" cstate="print"/>
          <a:srcRect/>
          <a:stretch>
            <a:fillRect/>
          </a:stretch>
        </p:blipFill>
        <p:spPr bwMode="auto">
          <a:xfrm>
            <a:off x="1071563" y="1571625"/>
            <a:ext cx="7143750" cy="4071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395288" y="476250"/>
            <a:ext cx="8229600" cy="692150"/>
          </a:xfrm>
        </p:spPr>
        <p:txBody>
          <a:bodyPr/>
          <a:lstStyle/>
          <a:p>
            <a:r>
              <a:rPr lang="en-US" altLang="zh-CN" smtClean="0">
                <a:solidFill>
                  <a:srgbClr val="C00000"/>
                </a:solidFill>
              </a:rPr>
              <a:t>2.2 </a:t>
            </a:r>
            <a:r>
              <a:rPr lang="zh-CN" altLang="en-US" smtClean="0">
                <a:solidFill>
                  <a:srgbClr val="C00000"/>
                </a:solidFill>
              </a:rPr>
              <a:t>认证判断逻辑</a:t>
            </a:r>
          </a:p>
        </p:txBody>
      </p:sp>
      <p:sp>
        <p:nvSpPr>
          <p:cNvPr id="41987" name="内容占位符 2"/>
          <p:cNvSpPr>
            <a:spLocks noGrp="1"/>
          </p:cNvSpPr>
          <p:nvPr>
            <p:ph idx="1"/>
          </p:nvPr>
        </p:nvSpPr>
        <p:spPr/>
        <p:txBody>
          <a:bodyPr/>
          <a:lstStyle/>
          <a:p>
            <a:r>
              <a:rPr lang="en-US" altLang="zh-CN" smtClean="0"/>
              <a:t>Radius</a:t>
            </a:r>
            <a:r>
              <a:rPr lang="zh-CN" smtClean="0"/>
              <a:t>认证判断顺序为：</a:t>
            </a:r>
          </a:p>
          <a:p>
            <a:r>
              <a:rPr lang="en-US" altLang="zh-CN" smtClean="0"/>
              <a:t>1</a:t>
            </a:r>
            <a:r>
              <a:rPr lang="zh-CN" smtClean="0"/>
              <a:t>、账号不存在</a:t>
            </a:r>
          </a:p>
          <a:p>
            <a:r>
              <a:rPr lang="en-US" altLang="zh-CN" smtClean="0"/>
              <a:t>2</a:t>
            </a:r>
            <a:r>
              <a:rPr lang="zh-CN" smtClean="0"/>
              <a:t>、绑定错误</a:t>
            </a:r>
          </a:p>
          <a:p>
            <a:r>
              <a:rPr lang="en-US" altLang="zh-CN" smtClean="0"/>
              <a:t>3</a:t>
            </a:r>
            <a:r>
              <a:rPr lang="zh-CN" smtClean="0"/>
              <a:t>、不在上网时段</a:t>
            </a:r>
          </a:p>
          <a:p>
            <a:r>
              <a:rPr lang="en-US" altLang="zh-CN" smtClean="0"/>
              <a:t>4</a:t>
            </a:r>
            <a:r>
              <a:rPr lang="zh-CN" smtClean="0"/>
              <a:t>、状态不正常</a:t>
            </a:r>
            <a:r>
              <a:rPr lang="en-US" altLang="zh-CN" smtClean="0"/>
              <a:t>(</a:t>
            </a:r>
            <a:r>
              <a:rPr lang="zh-CN" smtClean="0"/>
              <a:t>停机、欠费等非正常状态</a:t>
            </a:r>
            <a:r>
              <a:rPr lang="en-US" altLang="zh-CN" smtClean="0"/>
              <a:t>)</a:t>
            </a:r>
            <a:endParaRPr lang="zh-CN" altLang="zh-CN" smtClean="0"/>
          </a:p>
          <a:p>
            <a:r>
              <a:rPr lang="en-US" altLang="zh-CN" smtClean="0"/>
              <a:t>5</a:t>
            </a:r>
            <a:r>
              <a:rPr lang="zh-CN" smtClean="0"/>
              <a:t>、判断是否吊死</a:t>
            </a:r>
          </a:p>
          <a:p>
            <a:r>
              <a:rPr lang="en-US" altLang="zh-CN" smtClean="0"/>
              <a:t>6</a:t>
            </a:r>
            <a:r>
              <a:rPr lang="zh-CN" smtClean="0"/>
              <a:t>、密码错误（密码长度限于</a:t>
            </a:r>
            <a:r>
              <a:rPr lang="en-US" altLang="zh-CN" smtClean="0"/>
              <a:t>14</a:t>
            </a:r>
            <a:r>
              <a:rPr lang="zh-CN" smtClean="0"/>
              <a:t>位及</a:t>
            </a:r>
            <a:r>
              <a:rPr lang="en-US" altLang="zh-CN" smtClean="0"/>
              <a:t>14</a:t>
            </a:r>
            <a:r>
              <a:rPr lang="zh-CN" smtClean="0"/>
              <a:t>位以下）</a:t>
            </a:r>
          </a:p>
          <a:p>
            <a:endParaRPr lang="zh-CN" alt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395288" y="476250"/>
            <a:ext cx="8229600" cy="692150"/>
          </a:xfrm>
        </p:spPr>
        <p:txBody>
          <a:bodyPr/>
          <a:lstStyle/>
          <a:p>
            <a:r>
              <a:rPr lang="en-US" altLang="zh-CN" smtClean="0">
                <a:solidFill>
                  <a:srgbClr val="C00000"/>
                </a:solidFill>
              </a:rPr>
              <a:t>2.3 BIMS</a:t>
            </a:r>
            <a:r>
              <a:rPr lang="zh-CN" altLang="en-US" smtClean="0">
                <a:solidFill>
                  <a:srgbClr val="C00000"/>
                </a:solidFill>
              </a:rPr>
              <a:t>系统其他功能</a:t>
            </a:r>
          </a:p>
        </p:txBody>
      </p:sp>
      <p:sp>
        <p:nvSpPr>
          <p:cNvPr id="43011" name="内容占位符 2"/>
          <p:cNvSpPr>
            <a:spLocks noGrp="1"/>
          </p:cNvSpPr>
          <p:nvPr>
            <p:ph idx="1"/>
          </p:nvPr>
        </p:nvSpPr>
        <p:spPr/>
        <p:txBody>
          <a:bodyPr/>
          <a:lstStyle/>
          <a:p>
            <a:r>
              <a:rPr lang="en-US" altLang="zh-CN" smtClean="0"/>
              <a:t>BIMS</a:t>
            </a:r>
            <a:r>
              <a:rPr lang="zh-CN" smtClean="0"/>
              <a:t>系统除了对用户账号进行认证、计费外，还具备以下功能：</a:t>
            </a:r>
          </a:p>
          <a:p>
            <a:r>
              <a:rPr lang="zh-CN" smtClean="0"/>
              <a:t>用户资料管理</a:t>
            </a:r>
          </a:p>
          <a:p>
            <a:r>
              <a:rPr lang="zh-CN" smtClean="0"/>
              <a:t>账号与上网端口绑定。</a:t>
            </a:r>
          </a:p>
          <a:p>
            <a:r>
              <a:rPr lang="zh-CN" smtClean="0"/>
              <a:t>账号唯一性限制。</a:t>
            </a:r>
          </a:p>
          <a:p>
            <a:r>
              <a:rPr lang="zh-CN" smtClean="0"/>
              <a:t>限制账号上网时段。</a:t>
            </a:r>
          </a:p>
          <a:p>
            <a:r>
              <a:rPr lang="zh-CN" smtClean="0"/>
              <a:t>主动控制用户下线。</a:t>
            </a:r>
          </a:p>
          <a:p>
            <a:r>
              <a:rPr lang="zh-CN" smtClean="0"/>
              <a:t>限制账号上网速率</a:t>
            </a:r>
          </a:p>
          <a:p>
            <a:r>
              <a:rPr lang="zh-CN" smtClean="0"/>
              <a:t>控制账号单次上网时长，目前默认是</a:t>
            </a:r>
            <a:r>
              <a:rPr lang="en-US" altLang="zh-CN" smtClean="0"/>
              <a:t>7</a:t>
            </a:r>
            <a:r>
              <a:rPr lang="zh-CN" smtClean="0"/>
              <a:t>天。</a:t>
            </a:r>
          </a:p>
          <a:p>
            <a:r>
              <a:rPr lang="zh-CN" smtClean="0"/>
              <a:t>对于</a:t>
            </a:r>
            <a:r>
              <a:rPr lang="en-US" altLang="zh-CN" smtClean="0"/>
              <a:t>VPDN</a:t>
            </a:r>
            <a:r>
              <a:rPr lang="zh-CN" smtClean="0"/>
              <a:t>业务，对</a:t>
            </a:r>
            <a:r>
              <a:rPr lang="en-US" altLang="zh-CN" smtClean="0"/>
              <a:t>BRAS</a:t>
            </a:r>
            <a:r>
              <a:rPr lang="zh-CN" smtClean="0"/>
              <a:t>下发</a:t>
            </a:r>
            <a:r>
              <a:rPr lang="en-US" altLang="zh-CN" smtClean="0"/>
              <a:t>LNS</a:t>
            </a:r>
            <a:r>
              <a:rPr lang="zh-CN" smtClean="0"/>
              <a:t>的隧道属性。支持下发两个以上的</a:t>
            </a:r>
            <a:r>
              <a:rPr lang="en-US" altLang="zh-CN" smtClean="0"/>
              <a:t>LNS IP</a:t>
            </a:r>
            <a:r>
              <a:rPr lang="zh-CN" smtClean="0"/>
              <a:t>地址。</a:t>
            </a:r>
          </a:p>
          <a:p>
            <a:r>
              <a:rPr lang="zh-CN" smtClean="0"/>
              <a:t>指定用户</a:t>
            </a:r>
            <a:r>
              <a:rPr lang="en-US" altLang="zh-CN" smtClean="0"/>
              <a:t>IP</a:t>
            </a:r>
            <a:r>
              <a:rPr lang="zh-CN" smtClean="0"/>
              <a:t>地址。</a:t>
            </a:r>
          </a:p>
          <a:p>
            <a:r>
              <a:rPr lang="zh-CN" smtClean="0"/>
              <a:t>接入设备信息维护。</a:t>
            </a:r>
          </a:p>
          <a:p>
            <a:endParaRPr lang="zh-CN" alt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395288" y="476250"/>
            <a:ext cx="8229600" cy="692150"/>
          </a:xfrm>
        </p:spPr>
        <p:txBody>
          <a:bodyPr/>
          <a:lstStyle/>
          <a:p>
            <a:pPr algn="ctr"/>
            <a:r>
              <a:rPr lang="zh-CN" altLang="en-US" smtClean="0"/>
              <a:t>前言</a:t>
            </a:r>
            <a:br>
              <a:rPr lang="zh-CN" altLang="en-US" smtClean="0"/>
            </a:br>
            <a:endParaRPr lang="zh-CN" altLang="en-US" smtClean="0"/>
          </a:p>
        </p:txBody>
      </p:sp>
      <p:sp>
        <p:nvSpPr>
          <p:cNvPr id="17411" name="内容占位符 2"/>
          <p:cNvSpPr>
            <a:spLocks noGrp="1"/>
          </p:cNvSpPr>
          <p:nvPr>
            <p:ph idx="1"/>
          </p:nvPr>
        </p:nvSpPr>
        <p:spPr/>
        <p:txBody>
          <a:bodyPr/>
          <a:lstStyle/>
          <a:p>
            <a:r>
              <a:rPr lang="en-US" altLang="zh-CN" smtClean="0"/>
              <a:t>        </a:t>
            </a:r>
            <a:r>
              <a:rPr lang="zh-CN" smtClean="0"/>
              <a:t>广西电信固网</a:t>
            </a:r>
            <a:r>
              <a:rPr lang="en-US" altLang="zh-CN" smtClean="0"/>
              <a:t>AAA</a:t>
            </a:r>
            <a:r>
              <a:rPr lang="zh-CN" smtClean="0"/>
              <a:t>平台（又称互联网业务支撑系统），由四川创意公司开发维护， </a:t>
            </a:r>
            <a:r>
              <a:rPr lang="en-US" altLang="zh-CN" smtClean="0"/>
              <a:t>2007</a:t>
            </a:r>
            <a:r>
              <a:rPr lang="zh-CN" smtClean="0"/>
              <a:t>年</a:t>
            </a:r>
            <a:r>
              <a:rPr lang="en-US" altLang="zh-CN" smtClean="0"/>
              <a:t>4</a:t>
            </a:r>
            <a:r>
              <a:rPr lang="zh-CN" smtClean="0"/>
              <a:t>月正式使用。</a:t>
            </a:r>
            <a:r>
              <a:rPr lang="en-US" altLang="zh-CN" smtClean="0"/>
              <a:t>2008</a:t>
            </a:r>
            <a:r>
              <a:rPr lang="zh-CN" smtClean="0"/>
              <a:t>至</a:t>
            </a:r>
            <a:r>
              <a:rPr lang="en-US" altLang="zh-CN" smtClean="0"/>
              <a:t>2013</a:t>
            </a:r>
            <a:r>
              <a:rPr lang="zh-CN" smtClean="0"/>
              <a:t>年互联网业务支撑系统进行了二至七期扩容，目前互联网业务支撑系统支持的业务涵盖宽带、窄带、卡、有线</a:t>
            </a:r>
            <a:r>
              <a:rPr lang="en-US" altLang="zh-CN" smtClean="0"/>
              <a:t>/</a:t>
            </a:r>
            <a:r>
              <a:rPr lang="zh-CN" smtClean="0"/>
              <a:t>无线</a:t>
            </a:r>
            <a:r>
              <a:rPr lang="en-US" altLang="zh-CN" smtClean="0"/>
              <a:t>VPDN</a:t>
            </a:r>
            <a:r>
              <a:rPr lang="zh-CN" smtClean="0"/>
              <a:t>、</a:t>
            </a:r>
            <a:r>
              <a:rPr lang="en-US" altLang="zh-CN" smtClean="0"/>
              <a:t>WLAN</a:t>
            </a:r>
            <a:r>
              <a:rPr lang="zh-CN" smtClean="0"/>
              <a:t>（包括</a:t>
            </a:r>
            <a:r>
              <a:rPr lang="en-US" altLang="zh-CN" smtClean="0"/>
              <a:t>C+W</a:t>
            </a:r>
            <a:r>
              <a:rPr lang="zh-CN" smtClean="0"/>
              <a:t>业务）、数字校园业务，以及电信推出的各种新业务（比如：我的</a:t>
            </a:r>
            <a:r>
              <a:rPr lang="en-US" altLang="zh-CN" smtClean="0"/>
              <a:t>E</a:t>
            </a:r>
            <a:r>
              <a:rPr lang="zh-CN" smtClean="0"/>
              <a:t>家、变速精灵、商务领航、</a:t>
            </a:r>
            <a:r>
              <a:rPr lang="en-US" altLang="zh-CN" smtClean="0"/>
              <a:t>201</a:t>
            </a:r>
            <a:r>
              <a:rPr lang="zh-CN" smtClean="0"/>
              <a:t>业务、</a:t>
            </a:r>
            <a:r>
              <a:rPr lang="en-US" altLang="zh-CN" smtClean="0"/>
              <a:t>IPTV</a:t>
            </a:r>
            <a:r>
              <a:rPr lang="zh-CN" smtClean="0"/>
              <a:t>业务、天翼套餐业务、融合</a:t>
            </a:r>
            <a:r>
              <a:rPr lang="en-US" altLang="zh-CN" smtClean="0"/>
              <a:t>T7</a:t>
            </a:r>
            <a:r>
              <a:rPr lang="zh-CN" smtClean="0"/>
              <a:t>业务等）。同时与综合营帐、互联星空、网上营业厅、绿网、客服支撑系统、</a:t>
            </a:r>
            <a:r>
              <a:rPr lang="en-US" altLang="zh-CN" smtClean="0"/>
              <a:t>ITMS</a:t>
            </a:r>
            <a:r>
              <a:rPr lang="zh-CN" smtClean="0"/>
              <a:t>、</a:t>
            </a:r>
            <a:r>
              <a:rPr lang="en-US" altLang="zh-CN" smtClean="0"/>
              <a:t>BBMS</a:t>
            </a:r>
            <a:r>
              <a:rPr lang="zh-CN" smtClean="0"/>
              <a:t>、</a:t>
            </a:r>
            <a:r>
              <a:rPr lang="en-US" altLang="zh-CN" smtClean="0"/>
              <a:t>UDB</a:t>
            </a:r>
            <a:r>
              <a:rPr lang="zh-CN" smtClean="0"/>
              <a:t>、新和</a:t>
            </a:r>
            <a:r>
              <a:rPr lang="en-US" altLang="zh-CN" smtClean="0"/>
              <a:t>AD-5000</a:t>
            </a:r>
            <a:r>
              <a:rPr lang="zh-CN" smtClean="0"/>
              <a:t>、中盈测速、</a:t>
            </a:r>
            <a:r>
              <a:rPr lang="en-US" altLang="zh-CN" smtClean="0"/>
              <a:t>10000</a:t>
            </a:r>
            <a:r>
              <a:rPr lang="zh-CN" smtClean="0"/>
              <a:t>号管家、宽带自助</a:t>
            </a:r>
            <a:r>
              <a:rPr lang="en-US" altLang="zh-CN" smtClean="0"/>
              <a:t>PORTAL</a:t>
            </a:r>
            <a:r>
              <a:rPr lang="zh-CN" smtClean="0"/>
              <a:t>平台等系统均有接口</a:t>
            </a:r>
            <a:endParaRPr lang="zh-CN" alt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395288" y="476250"/>
            <a:ext cx="8229600" cy="692150"/>
          </a:xfrm>
        </p:spPr>
        <p:txBody>
          <a:bodyPr/>
          <a:lstStyle/>
          <a:p>
            <a:r>
              <a:rPr lang="en-US" altLang="zh-CN" smtClean="0">
                <a:solidFill>
                  <a:srgbClr val="C00000"/>
                </a:solidFill>
              </a:rPr>
              <a:t>2.4 BIMS</a:t>
            </a:r>
            <a:r>
              <a:rPr lang="zh-CN" altLang="en-US" smtClean="0">
                <a:solidFill>
                  <a:srgbClr val="C00000"/>
                </a:solidFill>
              </a:rPr>
              <a:t>涉及的接口介绍</a:t>
            </a:r>
          </a:p>
        </p:txBody>
      </p:sp>
      <p:sp>
        <p:nvSpPr>
          <p:cNvPr id="44035" name="内容占位符 2"/>
          <p:cNvSpPr>
            <a:spLocks noGrp="1"/>
          </p:cNvSpPr>
          <p:nvPr>
            <p:ph idx="1"/>
          </p:nvPr>
        </p:nvSpPr>
        <p:spPr/>
        <p:txBody>
          <a:bodyPr/>
          <a:lstStyle/>
          <a:p>
            <a:r>
              <a:rPr lang="zh-CN" smtClean="0"/>
              <a:t>实时清单程序</a:t>
            </a:r>
            <a:r>
              <a:rPr lang="en-US" altLang="zh-CN" smtClean="0"/>
              <a:t>(</a:t>
            </a:r>
            <a:r>
              <a:rPr lang="zh-CN" smtClean="0"/>
              <a:t>宽带、窄带、</a:t>
            </a:r>
            <a:r>
              <a:rPr lang="en-US" altLang="zh-CN" smtClean="0"/>
              <a:t>VPDN</a:t>
            </a:r>
            <a:r>
              <a:rPr lang="zh-CN" smtClean="0"/>
              <a:t>、无线</a:t>
            </a:r>
            <a:r>
              <a:rPr lang="en-US" altLang="zh-CN" smtClean="0"/>
              <a:t>VPDN</a:t>
            </a:r>
            <a:r>
              <a:rPr lang="zh-CN" smtClean="0"/>
              <a:t>、</a:t>
            </a:r>
            <a:r>
              <a:rPr lang="en-US" altLang="zh-CN" smtClean="0"/>
              <a:t>WLAN</a:t>
            </a:r>
            <a:r>
              <a:rPr lang="zh-CN" smtClean="0"/>
              <a:t>、校园网用户实时清单程序</a:t>
            </a:r>
            <a:r>
              <a:rPr lang="en-US" altLang="zh-CN" smtClean="0"/>
              <a:t>)</a:t>
            </a:r>
            <a:r>
              <a:rPr lang="zh-CN" smtClean="0"/>
              <a:t>；</a:t>
            </a:r>
          </a:p>
          <a:p>
            <a:r>
              <a:rPr lang="zh-CN" smtClean="0"/>
              <a:t>自动工单系统接口</a:t>
            </a:r>
            <a:r>
              <a:rPr lang="en-US" altLang="zh-CN" smtClean="0"/>
              <a:t>(</a:t>
            </a:r>
            <a:r>
              <a:rPr lang="zh-CN" smtClean="0"/>
              <a:t>接收从</a:t>
            </a:r>
            <a:r>
              <a:rPr lang="en-US" altLang="zh-CN" smtClean="0"/>
              <a:t>ISAP</a:t>
            </a:r>
            <a:r>
              <a:rPr lang="zh-CN" smtClean="0"/>
              <a:t>发过来的各种对帐号做业务的指令</a:t>
            </a:r>
            <a:r>
              <a:rPr lang="en-US" altLang="zh-CN" smtClean="0"/>
              <a:t>)</a:t>
            </a:r>
            <a:r>
              <a:rPr lang="zh-CN" smtClean="0"/>
              <a:t>；</a:t>
            </a:r>
          </a:p>
          <a:p>
            <a:r>
              <a:rPr lang="zh-CN" smtClean="0"/>
              <a:t>校园网相关接口</a:t>
            </a:r>
            <a:r>
              <a:rPr lang="en-US" altLang="zh-CN" smtClean="0"/>
              <a:t>(</a:t>
            </a:r>
            <a:r>
              <a:rPr lang="zh-CN" smtClean="0"/>
              <a:t>校园网</a:t>
            </a:r>
            <a:r>
              <a:rPr lang="en-US" altLang="zh-CN" smtClean="0"/>
              <a:t>-CRM</a:t>
            </a:r>
            <a:r>
              <a:rPr lang="zh-CN" smtClean="0"/>
              <a:t>接口，网上营业厅</a:t>
            </a:r>
            <a:r>
              <a:rPr lang="en-US" altLang="zh-CN" smtClean="0"/>
              <a:t>-</a:t>
            </a:r>
            <a:r>
              <a:rPr lang="zh-CN" smtClean="0"/>
              <a:t>校园网接口</a:t>
            </a:r>
            <a:r>
              <a:rPr lang="en-US" altLang="zh-CN" smtClean="0"/>
              <a:t>)</a:t>
            </a:r>
            <a:r>
              <a:rPr lang="zh-CN" smtClean="0"/>
              <a:t>；</a:t>
            </a:r>
          </a:p>
          <a:p>
            <a:r>
              <a:rPr lang="zh-CN" smtClean="0"/>
              <a:t>互联星空接口</a:t>
            </a:r>
            <a:r>
              <a:rPr lang="en-US" altLang="zh-CN" smtClean="0"/>
              <a:t>(</a:t>
            </a:r>
            <a:r>
              <a:rPr lang="zh-CN" smtClean="0"/>
              <a:t>实现与互联星空平台</a:t>
            </a:r>
            <a:r>
              <a:rPr lang="en-US" altLang="zh-CN" smtClean="0"/>
              <a:t>VNET</a:t>
            </a:r>
            <a:r>
              <a:rPr lang="zh-CN" smtClean="0"/>
              <a:t>的接口：认证接口，一点通认证接口，用户信息查询接口</a:t>
            </a:r>
            <a:r>
              <a:rPr lang="en-US" altLang="zh-CN" smtClean="0"/>
              <a:t>)</a:t>
            </a:r>
            <a:endParaRPr lang="zh-CN" altLang="zh-CN" smtClean="0"/>
          </a:p>
          <a:p>
            <a:r>
              <a:rPr lang="zh-CN" smtClean="0"/>
              <a:t>绿网接口（获取绿网用户的在线</a:t>
            </a:r>
            <a:r>
              <a:rPr lang="en-US" altLang="zh-CN" smtClean="0"/>
              <a:t>IP</a:t>
            </a:r>
            <a:r>
              <a:rPr lang="zh-CN" smtClean="0"/>
              <a:t>地址并保存到绿网用户在线表中，当</a:t>
            </a:r>
            <a:r>
              <a:rPr lang="en-US" altLang="zh-CN" smtClean="0"/>
              <a:t>VNET</a:t>
            </a:r>
            <a:r>
              <a:rPr lang="zh-CN" smtClean="0"/>
              <a:t>调用一点通认证接口时，可以提供绿网用户的在线</a:t>
            </a:r>
            <a:r>
              <a:rPr lang="en-US" altLang="zh-CN" smtClean="0"/>
              <a:t>IP</a:t>
            </a:r>
            <a:r>
              <a:rPr lang="zh-CN" smtClean="0"/>
              <a:t>）；</a:t>
            </a:r>
          </a:p>
          <a:p>
            <a:r>
              <a:rPr lang="en-US" altLang="zh-CN" smtClean="0"/>
              <a:t>ITMS</a:t>
            </a:r>
            <a:r>
              <a:rPr lang="zh-CN" smtClean="0"/>
              <a:t>接口</a:t>
            </a:r>
            <a:r>
              <a:rPr lang="en-US" altLang="zh-CN" smtClean="0"/>
              <a:t>(</a:t>
            </a:r>
            <a:r>
              <a:rPr lang="zh-CN" smtClean="0"/>
              <a:t>传送宽带账号的密码的接口</a:t>
            </a:r>
            <a:r>
              <a:rPr lang="en-US" altLang="zh-CN" smtClean="0"/>
              <a:t>)</a:t>
            </a:r>
            <a:r>
              <a:rPr lang="zh-CN" smtClean="0"/>
              <a:t>；</a:t>
            </a:r>
          </a:p>
          <a:p>
            <a:r>
              <a:rPr lang="en-US" altLang="zh-CN" smtClean="0"/>
              <a:t>BBMS</a:t>
            </a:r>
            <a:r>
              <a:rPr lang="zh-CN" smtClean="0"/>
              <a:t>接口</a:t>
            </a:r>
            <a:r>
              <a:rPr lang="en-US" altLang="zh-CN" smtClean="0"/>
              <a:t>(</a:t>
            </a:r>
            <a:r>
              <a:rPr lang="zh-CN" smtClean="0"/>
              <a:t>传送宽带账号的密码的接口</a:t>
            </a:r>
            <a:r>
              <a:rPr lang="en-US" altLang="zh-CN" smtClean="0"/>
              <a:t>)</a:t>
            </a:r>
            <a:r>
              <a:rPr lang="zh-CN" smtClean="0"/>
              <a:t>；</a:t>
            </a:r>
          </a:p>
          <a:p>
            <a:r>
              <a:rPr lang="en-US" altLang="zh-CN" smtClean="0"/>
              <a:t>IP</a:t>
            </a:r>
            <a:r>
              <a:rPr lang="zh-CN" smtClean="0"/>
              <a:t>反查一点登陆接口（与网厅、宽带测速平台、</a:t>
            </a:r>
            <a:r>
              <a:rPr lang="en-US" altLang="zh-CN" smtClean="0"/>
              <a:t>10000</a:t>
            </a:r>
            <a:r>
              <a:rPr lang="zh-CN" smtClean="0"/>
              <a:t>管家平台均有对接）；</a:t>
            </a:r>
          </a:p>
          <a:p>
            <a:r>
              <a:rPr lang="zh-CN" smtClean="0"/>
              <a:t>宽带自助</a:t>
            </a:r>
            <a:r>
              <a:rPr lang="en-US" altLang="zh-CN" smtClean="0"/>
              <a:t>PORTAL</a:t>
            </a:r>
            <a:r>
              <a:rPr lang="zh-CN" smtClean="0"/>
              <a:t>平台接口。</a:t>
            </a:r>
          </a:p>
          <a:p>
            <a:endParaRPr lang="zh-CN" altLang="en-US"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2643188" y="142875"/>
            <a:ext cx="4319587" cy="692150"/>
          </a:xfrm>
        </p:spPr>
        <p:txBody>
          <a:bodyPr/>
          <a:lstStyle/>
          <a:p>
            <a:r>
              <a:rPr lang="en-US" altLang="zh-CN" smtClean="0">
                <a:solidFill>
                  <a:srgbClr val="C00000"/>
                </a:solidFill>
              </a:rPr>
              <a:t>2.5 BIMS</a:t>
            </a:r>
            <a:r>
              <a:rPr lang="zh-CN" altLang="en-US" smtClean="0">
                <a:solidFill>
                  <a:srgbClr val="C00000"/>
                </a:solidFill>
              </a:rPr>
              <a:t>与营帐自动工单接口</a:t>
            </a:r>
          </a:p>
        </p:txBody>
      </p:sp>
      <p:sp>
        <p:nvSpPr>
          <p:cNvPr id="3" name="内容占位符 2"/>
          <p:cNvSpPr>
            <a:spLocks noGrp="1"/>
          </p:cNvSpPr>
          <p:nvPr>
            <p:ph idx="1"/>
          </p:nvPr>
        </p:nvSpPr>
        <p:spPr>
          <a:xfrm>
            <a:off x="642938" y="1500188"/>
            <a:ext cx="3714750" cy="4857750"/>
          </a:xfrm>
        </p:spPr>
        <p:txBody>
          <a:bodyPr/>
          <a:lstStyle/>
          <a:p>
            <a:pPr marL="0" indent="450850">
              <a:buFontTx/>
              <a:buNone/>
              <a:defRPr/>
            </a:pPr>
            <a:r>
              <a:rPr lang="zh-CN" dirty="0" smtClean="0"/>
              <a:t>自动工单接口是</a:t>
            </a:r>
            <a:r>
              <a:rPr lang="en-US" dirty="0" smtClean="0"/>
              <a:t>CRM</a:t>
            </a:r>
            <a:r>
              <a:rPr lang="zh-CN" dirty="0" smtClean="0"/>
              <a:t>系统与</a:t>
            </a:r>
            <a:r>
              <a:rPr lang="en-US" dirty="0" smtClean="0"/>
              <a:t>BIMS</a:t>
            </a:r>
            <a:r>
              <a:rPr lang="zh-CN" dirty="0" smtClean="0"/>
              <a:t>系统做业务受理的接口程序。用户在营帐前台系统做业务受理，受理之后</a:t>
            </a:r>
            <a:r>
              <a:rPr lang="en-US" dirty="0" smtClean="0"/>
              <a:t>CRM</a:t>
            </a:r>
            <a:r>
              <a:rPr lang="zh-CN" dirty="0" smtClean="0"/>
              <a:t>系统通过向自动工单接口程序发送业务对应的工单指令将用户资料信息传给</a:t>
            </a:r>
            <a:r>
              <a:rPr lang="en-US" dirty="0" smtClean="0"/>
              <a:t>BIMS</a:t>
            </a:r>
            <a:r>
              <a:rPr lang="zh-CN" dirty="0" smtClean="0"/>
              <a:t>处理，</a:t>
            </a:r>
            <a:r>
              <a:rPr lang="en-US" dirty="0" smtClean="0"/>
              <a:t>BIMS</a:t>
            </a:r>
            <a:r>
              <a:rPr lang="zh-CN" dirty="0" smtClean="0"/>
              <a:t>将处理结果通过工单接口程序返回给</a:t>
            </a:r>
            <a:r>
              <a:rPr lang="en-US" dirty="0" smtClean="0"/>
              <a:t>CRM</a:t>
            </a:r>
            <a:r>
              <a:rPr lang="zh-CN" dirty="0" smtClean="0"/>
              <a:t>。两个系统通过自动工单接口程序同步用户资料。</a:t>
            </a:r>
          </a:p>
          <a:p>
            <a:pPr>
              <a:defRPr/>
            </a:pPr>
            <a:endParaRPr lang="zh-CN" altLang="en-US" dirty="0"/>
          </a:p>
        </p:txBody>
      </p:sp>
      <p:sp>
        <p:nvSpPr>
          <p:cNvPr id="45060" name="矩形 3"/>
          <p:cNvSpPr>
            <a:spLocks noChangeArrowheads="1"/>
          </p:cNvSpPr>
          <p:nvPr/>
        </p:nvSpPr>
        <p:spPr bwMode="auto">
          <a:xfrm>
            <a:off x="714375" y="785813"/>
            <a:ext cx="1700213" cy="369887"/>
          </a:xfrm>
          <a:prstGeom prst="rect">
            <a:avLst/>
          </a:prstGeom>
          <a:noFill/>
          <a:ln w="9525">
            <a:noFill/>
            <a:miter lim="800000"/>
            <a:headEnd/>
            <a:tailEnd/>
          </a:ln>
        </p:spPr>
        <p:txBody>
          <a:bodyPr wrap="none">
            <a:spAutoFit/>
          </a:bodyPr>
          <a:lstStyle/>
          <a:p>
            <a:r>
              <a:rPr lang="en-US" altLang="zh-CN" sz="1800"/>
              <a:t>2.5.1</a:t>
            </a:r>
            <a:r>
              <a:rPr lang="zh-CN" altLang="en-US" sz="1800"/>
              <a:t>接口介绍</a:t>
            </a:r>
          </a:p>
        </p:txBody>
      </p:sp>
      <p:pic>
        <p:nvPicPr>
          <p:cNvPr id="45061" name="图片 4"/>
          <p:cNvPicPr>
            <a:picLocks noChangeAspect="1" noChangeArrowheads="1"/>
          </p:cNvPicPr>
          <p:nvPr/>
        </p:nvPicPr>
        <p:blipFill>
          <a:blip r:embed="rId2" cstate="print"/>
          <a:srcRect/>
          <a:stretch>
            <a:fillRect/>
          </a:stretch>
        </p:blipFill>
        <p:spPr bwMode="auto">
          <a:xfrm>
            <a:off x="4500563" y="1143000"/>
            <a:ext cx="4449762" cy="4786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3000375" y="214313"/>
            <a:ext cx="4462463" cy="692150"/>
          </a:xfrm>
        </p:spPr>
        <p:txBody>
          <a:bodyPr/>
          <a:lstStyle/>
          <a:p>
            <a:r>
              <a:rPr lang="en-US" altLang="zh-CN" smtClean="0">
                <a:solidFill>
                  <a:srgbClr val="C00000"/>
                </a:solidFill>
              </a:rPr>
              <a:t>2.5 BIMS</a:t>
            </a:r>
            <a:r>
              <a:rPr lang="zh-CN" altLang="en-US" smtClean="0">
                <a:solidFill>
                  <a:srgbClr val="C00000"/>
                </a:solidFill>
              </a:rPr>
              <a:t>与营帐自动工单接口</a:t>
            </a:r>
            <a:endParaRPr lang="zh-CN" altLang="en-US" smtClean="0"/>
          </a:p>
        </p:txBody>
      </p:sp>
      <p:sp>
        <p:nvSpPr>
          <p:cNvPr id="46083" name="内容占位符 2"/>
          <p:cNvSpPr>
            <a:spLocks noGrp="1"/>
          </p:cNvSpPr>
          <p:nvPr>
            <p:ph idx="1"/>
          </p:nvPr>
        </p:nvSpPr>
        <p:spPr>
          <a:xfrm>
            <a:off x="428625" y="1143000"/>
            <a:ext cx="8229600" cy="2214563"/>
          </a:xfrm>
        </p:spPr>
        <p:txBody>
          <a:bodyPr/>
          <a:lstStyle/>
          <a:p>
            <a:r>
              <a:rPr lang="zh-CN" smtClean="0"/>
              <a:t>自动工单的指令与</a:t>
            </a:r>
            <a:r>
              <a:rPr lang="en-US" altLang="zh-CN" smtClean="0"/>
              <a:t>BIMS</a:t>
            </a:r>
            <a:r>
              <a:rPr lang="zh-CN" smtClean="0"/>
              <a:t>支持的业务并不一一对应，所以在指令的基础上又提出事务的概念，可能有一条指令对应一个事务，也可能有多条指令对应一个事务，但是相同事务的指令有相同的“工单号”，事实上程序就是通过工单号来查找同一个事务的指令。</a:t>
            </a:r>
          </a:p>
          <a:p>
            <a:r>
              <a:rPr lang="zh-CN" smtClean="0"/>
              <a:t>目前，开户一般会包含</a:t>
            </a:r>
            <a:r>
              <a:rPr lang="en-US" altLang="zh-CN" smtClean="0"/>
              <a:t>3</a:t>
            </a:r>
            <a:r>
              <a:rPr lang="zh-CN" smtClean="0"/>
              <a:t>条指令（指令</a:t>
            </a:r>
            <a:r>
              <a:rPr lang="en-US" altLang="zh-CN" smtClean="0"/>
              <a:t>1</a:t>
            </a:r>
            <a:r>
              <a:rPr lang="zh-CN" smtClean="0"/>
              <a:t>、</a:t>
            </a:r>
            <a:r>
              <a:rPr lang="en-US" altLang="zh-CN" smtClean="0"/>
              <a:t>2</a:t>
            </a:r>
            <a:r>
              <a:rPr lang="zh-CN" smtClean="0"/>
              <a:t>、</a:t>
            </a:r>
            <a:r>
              <a:rPr lang="en-US" altLang="zh-CN" smtClean="0"/>
              <a:t>3</a:t>
            </a:r>
            <a:r>
              <a:rPr lang="zh-CN" smtClean="0"/>
              <a:t>），其他业务一般是一条指令</a:t>
            </a:r>
            <a:endParaRPr lang="zh-CN" altLang="en-US" smtClean="0"/>
          </a:p>
        </p:txBody>
      </p:sp>
      <p:sp>
        <p:nvSpPr>
          <p:cNvPr id="4" name="标题 1"/>
          <p:cNvSpPr txBox="1">
            <a:spLocks/>
          </p:cNvSpPr>
          <p:nvPr/>
        </p:nvSpPr>
        <p:spPr bwMode="auto">
          <a:xfrm>
            <a:off x="2643188" y="142875"/>
            <a:ext cx="4319587" cy="692150"/>
          </a:xfrm>
          <a:prstGeom prst="rect">
            <a:avLst/>
          </a:prstGeom>
          <a:noFill/>
          <a:ln w="9525">
            <a:noFill/>
            <a:miter lim="800000"/>
            <a:headEnd/>
            <a:tailEnd/>
          </a:ln>
        </p:spPr>
        <p:txBody>
          <a:bodyPr anchor="ctr"/>
          <a:lstStyle/>
          <a:p>
            <a:pPr>
              <a:defRPr/>
            </a:pPr>
            <a:endParaRPr lang="zh-CN" altLang="en-US" sz="2400" kern="0" dirty="0">
              <a:solidFill>
                <a:srgbClr val="C00000"/>
              </a:solidFill>
              <a:latin typeface="+mj-lt"/>
              <a:ea typeface="+mj-ea"/>
              <a:cs typeface="+mj-cs"/>
            </a:endParaRPr>
          </a:p>
        </p:txBody>
      </p:sp>
      <p:sp>
        <p:nvSpPr>
          <p:cNvPr id="46085" name="矩形 4"/>
          <p:cNvSpPr>
            <a:spLocks noChangeArrowheads="1"/>
          </p:cNvSpPr>
          <p:nvPr/>
        </p:nvSpPr>
        <p:spPr bwMode="auto">
          <a:xfrm>
            <a:off x="714375" y="785813"/>
            <a:ext cx="2628900" cy="369887"/>
          </a:xfrm>
          <a:prstGeom prst="rect">
            <a:avLst/>
          </a:prstGeom>
          <a:noFill/>
          <a:ln w="9525">
            <a:noFill/>
            <a:miter lim="800000"/>
            <a:headEnd/>
            <a:tailEnd/>
          </a:ln>
        </p:spPr>
        <p:txBody>
          <a:bodyPr wrap="none">
            <a:spAutoFit/>
          </a:bodyPr>
          <a:lstStyle/>
          <a:p>
            <a:r>
              <a:rPr lang="en-US" altLang="zh-CN" sz="1800"/>
              <a:t>2.5.2</a:t>
            </a:r>
            <a:r>
              <a:rPr lang="zh-CN" altLang="en-US" sz="1800"/>
              <a:t>自动工单指令介绍</a:t>
            </a:r>
          </a:p>
        </p:txBody>
      </p:sp>
      <p:sp>
        <p:nvSpPr>
          <p:cNvPr id="6" name="矩形 5"/>
          <p:cNvSpPr/>
          <p:nvPr/>
        </p:nvSpPr>
        <p:spPr>
          <a:xfrm>
            <a:off x="642938" y="3643313"/>
            <a:ext cx="8001000" cy="2185214"/>
          </a:xfrm>
          <a:prstGeom prst="rect">
            <a:avLst/>
          </a:prstGeom>
        </p:spPr>
        <p:txBody>
          <a:bodyPr>
            <a:spAutoFit/>
          </a:bodyPr>
          <a:lstStyle/>
          <a:p>
            <a:pPr indent="450850">
              <a:spcBef>
                <a:spcPct val="20000"/>
              </a:spcBef>
              <a:defRPr/>
            </a:pPr>
            <a:r>
              <a:rPr lang="en-US" sz="2000" b="0" dirty="0">
                <a:latin typeface="+mn-lt"/>
                <a:ea typeface="+mn-ea"/>
              </a:rPr>
              <a:t>BIMS</a:t>
            </a:r>
            <a:r>
              <a:rPr lang="zh-CN" altLang="en-US" sz="2000" b="0" dirty="0">
                <a:latin typeface="+mn-lt"/>
                <a:ea typeface="+mn-ea"/>
              </a:rPr>
              <a:t>系统已经实现全业务自动开通，在日常维护中，可以通过</a:t>
            </a:r>
            <a:r>
              <a:rPr lang="en-US" sz="2000" b="0" dirty="0">
                <a:latin typeface="+mn-lt"/>
                <a:ea typeface="+mn-ea"/>
              </a:rPr>
              <a:t>ISAP</a:t>
            </a:r>
            <a:r>
              <a:rPr lang="zh-CN" altLang="en-US" sz="2000" b="0" dirty="0">
                <a:latin typeface="+mn-lt"/>
                <a:ea typeface="+mn-ea"/>
              </a:rPr>
              <a:t>平台查询 </a:t>
            </a:r>
          </a:p>
          <a:p>
            <a:pPr marL="342900" indent="-342900">
              <a:spcBef>
                <a:spcPct val="20000"/>
              </a:spcBef>
              <a:buFontTx/>
              <a:buChar char="•"/>
              <a:defRPr/>
            </a:pPr>
            <a:r>
              <a:rPr lang="en-US" sz="2000" b="0" dirty="0">
                <a:latin typeface="+mn-lt"/>
                <a:ea typeface="+mn-ea"/>
              </a:rPr>
              <a:t>1</a:t>
            </a:r>
            <a:r>
              <a:rPr lang="zh-CN" altLang="en-US" sz="2000" b="0" dirty="0">
                <a:latin typeface="+mn-lt"/>
                <a:ea typeface="+mn-ea"/>
              </a:rPr>
              <a:t>、登陆</a:t>
            </a:r>
            <a:r>
              <a:rPr lang="en-US" sz="2000" b="0" dirty="0">
                <a:latin typeface="+mn-lt"/>
                <a:ea typeface="+mn-ea"/>
              </a:rPr>
              <a:t>ISAP</a:t>
            </a:r>
            <a:r>
              <a:rPr lang="zh-CN" altLang="en-US" sz="2000" b="0" dirty="0">
                <a:latin typeface="+mn-lt"/>
                <a:ea typeface="+mn-ea"/>
              </a:rPr>
              <a:t>平台，点击“任务 监控”</a:t>
            </a:r>
            <a:r>
              <a:rPr lang="en-US" sz="2000" b="0" dirty="0">
                <a:latin typeface="+mn-lt"/>
                <a:ea typeface="+mn-ea"/>
              </a:rPr>
              <a:t>——“</a:t>
            </a:r>
            <a:r>
              <a:rPr lang="zh-CN" altLang="en-US" sz="2000" b="0" dirty="0">
                <a:latin typeface="+mn-lt"/>
                <a:ea typeface="+mn-ea"/>
              </a:rPr>
              <a:t>工单监控</a:t>
            </a:r>
            <a:r>
              <a:rPr lang="en-US" sz="2000" b="0" dirty="0">
                <a:latin typeface="+mn-lt"/>
                <a:ea typeface="+mn-ea"/>
              </a:rPr>
              <a:t>” </a:t>
            </a:r>
            <a:endParaRPr lang="zh-CN" altLang="en-US" sz="2000" b="0" dirty="0">
              <a:latin typeface="+mn-lt"/>
              <a:ea typeface="+mn-ea"/>
            </a:endParaRPr>
          </a:p>
          <a:p>
            <a:pPr marL="342900" indent="-342900">
              <a:spcBef>
                <a:spcPct val="20000"/>
              </a:spcBef>
              <a:buFontTx/>
              <a:buChar char="•"/>
              <a:defRPr/>
            </a:pPr>
            <a:r>
              <a:rPr lang="en-US" sz="2000" b="0" dirty="0">
                <a:latin typeface="+mn-lt"/>
                <a:ea typeface="+mn-ea"/>
              </a:rPr>
              <a:t>2</a:t>
            </a:r>
            <a:r>
              <a:rPr lang="zh-CN" altLang="en-US" sz="2000" b="0" dirty="0">
                <a:latin typeface="+mn-lt"/>
                <a:ea typeface="+mn-ea"/>
              </a:rPr>
              <a:t>、在“工单监控”界面输入业务号码进行查询</a:t>
            </a:r>
            <a:r>
              <a:rPr lang="en-US" sz="2000" b="0" dirty="0">
                <a:latin typeface="+mn-lt"/>
                <a:ea typeface="+mn-ea"/>
              </a:rPr>
              <a:t> </a:t>
            </a:r>
            <a:endParaRPr lang="en-US" sz="2000" b="0" dirty="0" smtClean="0">
              <a:latin typeface="+mn-lt"/>
              <a:ea typeface="+mn-ea"/>
            </a:endParaRPr>
          </a:p>
          <a:p>
            <a:pPr marL="342900" indent="-342900">
              <a:spcBef>
                <a:spcPct val="20000"/>
              </a:spcBef>
              <a:buFontTx/>
              <a:buChar char="•"/>
              <a:defRPr/>
            </a:pPr>
            <a:endParaRPr lang="en-US" altLang="zh-CN" sz="2000" b="0" dirty="0" smtClean="0">
              <a:latin typeface="+mn-lt"/>
              <a:ea typeface="+mn-ea"/>
            </a:endParaRPr>
          </a:p>
          <a:p>
            <a:pPr marL="342900" indent="-342900">
              <a:spcBef>
                <a:spcPct val="20000"/>
              </a:spcBef>
              <a:buFontTx/>
              <a:buChar char="•"/>
              <a:defRPr/>
            </a:pPr>
            <a:r>
              <a:rPr lang="zh-CN" altLang="en-US" sz="2000" b="0" dirty="0" smtClean="0">
                <a:latin typeface="+mn-lt"/>
                <a:ea typeface="+mn-ea"/>
              </a:rPr>
              <a:t>平台链接：</a:t>
            </a:r>
            <a:r>
              <a:rPr lang="en-US" altLang="zh-CN" sz="2000" b="0" dirty="0" smtClean="0">
                <a:latin typeface="+mn-lt"/>
                <a:ea typeface="+mn-ea"/>
              </a:rPr>
              <a:t>http</a:t>
            </a:r>
            <a:r>
              <a:rPr lang="en-US" altLang="zh-CN" sz="2000" b="0" dirty="0" smtClean="0">
                <a:latin typeface="+mn-lt"/>
                <a:ea typeface="+mn-ea"/>
              </a:rPr>
              <a:t>://134.201.27.24:7001/ISAPPROJ/</a:t>
            </a:r>
            <a:endParaRPr lang="zh-CN" altLang="en-US" sz="2000" b="0" dirty="0">
              <a:latin typeface="+mn-lt"/>
              <a:ea typeface="+mn-ea"/>
            </a:endParaRPr>
          </a:p>
        </p:txBody>
      </p:sp>
      <p:sp>
        <p:nvSpPr>
          <p:cNvPr id="46087" name="矩形 6"/>
          <p:cNvSpPr>
            <a:spLocks noChangeArrowheads="1"/>
          </p:cNvSpPr>
          <p:nvPr/>
        </p:nvSpPr>
        <p:spPr bwMode="auto">
          <a:xfrm>
            <a:off x="857250" y="3214688"/>
            <a:ext cx="3094038" cy="369887"/>
          </a:xfrm>
          <a:prstGeom prst="rect">
            <a:avLst/>
          </a:prstGeom>
          <a:noFill/>
          <a:ln w="9525">
            <a:noFill/>
            <a:miter lim="800000"/>
            <a:headEnd/>
            <a:tailEnd/>
          </a:ln>
        </p:spPr>
        <p:txBody>
          <a:bodyPr wrap="none">
            <a:spAutoFit/>
          </a:bodyPr>
          <a:lstStyle/>
          <a:p>
            <a:r>
              <a:rPr lang="en-US" altLang="zh-CN" sz="1800"/>
              <a:t>2.5.3</a:t>
            </a:r>
            <a:r>
              <a:rPr lang="zh-CN" altLang="en-US" sz="1800"/>
              <a:t>自动工单指令查看方法</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3276600" y="188913"/>
            <a:ext cx="4464050" cy="692150"/>
          </a:xfrm>
        </p:spPr>
        <p:txBody>
          <a:bodyPr/>
          <a:lstStyle/>
          <a:p>
            <a:r>
              <a:rPr lang="en-US" altLang="zh-CN" smtClean="0">
                <a:solidFill>
                  <a:srgbClr val="C00000"/>
                </a:solidFill>
              </a:rPr>
              <a:t>2.5 BIMS</a:t>
            </a:r>
            <a:r>
              <a:rPr lang="zh-CN" altLang="en-US" smtClean="0">
                <a:solidFill>
                  <a:srgbClr val="C00000"/>
                </a:solidFill>
              </a:rPr>
              <a:t>与营帐自动工单接口</a:t>
            </a:r>
            <a:endParaRPr lang="zh-CN" altLang="en-US" smtClean="0"/>
          </a:p>
        </p:txBody>
      </p:sp>
      <p:sp>
        <p:nvSpPr>
          <p:cNvPr id="47107" name="内容占位符 2"/>
          <p:cNvSpPr>
            <a:spLocks noGrp="1"/>
          </p:cNvSpPr>
          <p:nvPr>
            <p:ph idx="1"/>
          </p:nvPr>
        </p:nvSpPr>
        <p:spPr/>
        <p:txBody>
          <a:bodyPr/>
          <a:lstStyle/>
          <a:p>
            <a:r>
              <a:rPr lang="zh-CN" altLang="zh-CN" smtClean="0"/>
              <a:t>自动工单的报文都是以</a:t>
            </a:r>
            <a:r>
              <a:rPr lang="en-US" altLang="zh-CN" smtClean="0"/>
              <a:t>6</a:t>
            </a:r>
            <a:r>
              <a:rPr lang="zh-CN" altLang="zh-CN" smtClean="0"/>
              <a:t>个西文叹号开始，并以</a:t>
            </a:r>
            <a:r>
              <a:rPr lang="en-US" altLang="zh-CN" smtClean="0"/>
              <a:t>6</a:t>
            </a:r>
            <a:r>
              <a:rPr lang="zh-CN" altLang="zh-CN" smtClean="0"/>
              <a:t>个西文叹号结束</a:t>
            </a:r>
            <a:r>
              <a:rPr lang="en-US" altLang="zh-CN" smtClean="0"/>
              <a:t>.</a:t>
            </a:r>
          </a:p>
          <a:p>
            <a:r>
              <a:rPr lang="zh-CN" altLang="zh-CN" smtClean="0"/>
              <a:t>例如：</a:t>
            </a:r>
            <a:r>
              <a:rPr lang="en-US" altLang="zh-CN" smtClean="0"/>
              <a:t>!!!!!![3++0++1]++1++42552667++</a:t>
            </a:r>
            <a:r>
              <a:rPr lang="zh-CN" altLang="zh-CN" smtClean="0"/>
              <a:t>李凤</a:t>
            </a:r>
            <a:r>
              <a:rPr lang="en-US" altLang="zh-CN" smtClean="0"/>
              <a:t>++</a:t>
            </a:r>
            <a:r>
              <a:rPr lang="zh-CN" altLang="zh-CN" smtClean="0"/>
              <a:t>谭月</a:t>
            </a:r>
            <a:r>
              <a:rPr lang="en-US" altLang="zh-CN" smtClean="0"/>
              <a:t>++110000++22B++</a:t>
            </a:r>
            <a:r>
              <a:rPr lang="zh-CN" altLang="zh-CN" smtClean="0"/>
              <a:t>广西来宾市兴宾区桥巩乡桥巩村委合龙村</a:t>
            </a:r>
            <a:r>
              <a:rPr lang="en-US" altLang="zh-CN" smtClean="0"/>
              <a:t>164</a:t>
            </a:r>
            <a:r>
              <a:rPr lang="zh-CN" altLang="zh-CN" smtClean="0"/>
              <a:t>号</a:t>
            </a:r>
            <a:r>
              <a:rPr lang="en-US" altLang="zh-CN" smtClean="0"/>
              <a:t>++1++452226198608092422++ ++ ++ ++ ++ ++ ++ ++ ++</a:t>
            </a:r>
            <a:r>
              <a:rPr lang="zh-CN" altLang="zh-CN" smtClean="0"/>
              <a:t>谭月</a:t>
            </a:r>
            <a:r>
              <a:rPr lang="en-US" altLang="zh-CN" smtClean="0"/>
              <a:t>++13977159879++ ++ghca2009++1++0++ ++2007-01-18++9999-12-30++0++</a:t>
            </a:r>
            <a:r>
              <a:rPr lang="zh-CN" altLang="zh-CN" smtClean="0"/>
              <a:t>李凤</a:t>
            </a:r>
            <a:r>
              <a:rPr lang="en-US" altLang="zh-CN" smtClean="0"/>
              <a:t>++42552667++0++0++1++0++0++0++1++0++4++ ++ ++ ++ ++ ++1++ ++ ++0++ ++ !!!!!! </a:t>
            </a:r>
            <a:endParaRPr lang="zh-CN" altLang="zh-CN" smtClean="0"/>
          </a:p>
          <a:p>
            <a:r>
              <a:rPr lang="zh-CN" altLang="zh-CN" smtClean="0"/>
              <a:t>紧接</a:t>
            </a:r>
            <a:r>
              <a:rPr lang="en-US" altLang="zh-CN" smtClean="0"/>
              <a:t>6</a:t>
            </a:r>
            <a:r>
              <a:rPr lang="zh-CN" altLang="zh-CN" smtClean="0"/>
              <a:t>个西文叹号的是类似“</a:t>
            </a:r>
            <a:r>
              <a:rPr lang="en-US" altLang="zh-CN" smtClean="0"/>
              <a:t>[3++0++1]</a:t>
            </a:r>
            <a:r>
              <a:rPr lang="zh-CN" altLang="zh-CN" smtClean="0"/>
              <a:t>”的一个部分，在这个部分中有三个字段，第一个字段表示这个事务有几条指令，第二个字段为</a:t>
            </a:r>
            <a:r>
              <a:rPr lang="en-US" altLang="zh-CN" smtClean="0"/>
              <a:t>0</a:t>
            </a:r>
            <a:r>
              <a:rPr lang="zh-CN" altLang="zh-CN" smtClean="0"/>
              <a:t>表示当前指令不是最后一条指令，第三个字段表示当前指令是第几条指令。</a:t>
            </a:r>
          </a:p>
          <a:p>
            <a:endParaRPr lang="zh-CN" altLang="en-US" smtClean="0"/>
          </a:p>
        </p:txBody>
      </p:sp>
      <p:sp>
        <p:nvSpPr>
          <p:cNvPr id="47108" name="矩形 6"/>
          <p:cNvSpPr>
            <a:spLocks noChangeArrowheads="1"/>
          </p:cNvSpPr>
          <p:nvPr/>
        </p:nvSpPr>
        <p:spPr bwMode="auto">
          <a:xfrm>
            <a:off x="827088" y="765175"/>
            <a:ext cx="1817687" cy="368300"/>
          </a:xfrm>
          <a:prstGeom prst="rect">
            <a:avLst/>
          </a:prstGeom>
          <a:noFill/>
          <a:ln w="9525">
            <a:noFill/>
            <a:miter lim="800000"/>
            <a:headEnd/>
            <a:tailEnd/>
          </a:ln>
        </p:spPr>
        <p:txBody>
          <a:bodyPr wrap="none">
            <a:spAutoFit/>
          </a:bodyPr>
          <a:lstStyle/>
          <a:p>
            <a:r>
              <a:rPr lang="en-US" altLang="zh-CN" sz="1800"/>
              <a:t>2.5.4 </a:t>
            </a:r>
            <a:r>
              <a:rPr lang="zh-CN" altLang="en-US" sz="1800"/>
              <a:t>指令格式</a:t>
            </a:r>
          </a:p>
        </p:txBody>
      </p:sp>
      <p:pic>
        <p:nvPicPr>
          <p:cNvPr id="47109" name="Picture 2"/>
          <p:cNvPicPr>
            <a:picLocks noChangeAspect="1" noChangeArrowheads="1"/>
          </p:cNvPicPr>
          <p:nvPr/>
        </p:nvPicPr>
        <p:blipFill>
          <a:blip r:embed="rId2" cstate="print"/>
          <a:srcRect/>
          <a:stretch>
            <a:fillRect/>
          </a:stretch>
        </p:blipFill>
        <p:spPr bwMode="auto">
          <a:xfrm>
            <a:off x="827088" y="4652963"/>
            <a:ext cx="7391400" cy="1646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2555875" y="0"/>
            <a:ext cx="4319588" cy="692150"/>
          </a:xfrm>
        </p:spPr>
        <p:txBody>
          <a:bodyPr/>
          <a:lstStyle/>
          <a:p>
            <a:r>
              <a:rPr lang="en-US" altLang="zh-CN" smtClean="0">
                <a:solidFill>
                  <a:srgbClr val="C00000"/>
                </a:solidFill>
              </a:rPr>
              <a:t>2.5 BIMS</a:t>
            </a:r>
            <a:r>
              <a:rPr lang="zh-CN" altLang="en-US" smtClean="0">
                <a:solidFill>
                  <a:srgbClr val="C00000"/>
                </a:solidFill>
              </a:rPr>
              <a:t>与营帐自动工单接口</a:t>
            </a:r>
            <a:endParaRPr lang="zh-CN" altLang="en-US" smtClean="0"/>
          </a:p>
        </p:txBody>
      </p:sp>
      <p:sp>
        <p:nvSpPr>
          <p:cNvPr id="48131" name="内容占位符 2"/>
          <p:cNvSpPr>
            <a:spLocks noGrp="1"/>
          </p:cNvSpPr>
          <p:nvPr>
            <p:ph idx="1"/>
          </p:nvPr>
        </p:nvSpPr>
        <p:spPr/>
        <p:txBody>
          <a:bodyPr/>
          <a:lstStyle/>
          <a:p>
            <a:r>
              <a:rPr lang="zh-CN" altLang="zh-CN" smtClean="0"/>
              <a:t>在“</a:t>
            </a:r>
            <a:r>
              <a:rPr lang="en-US" altLang="zh-CN" smtClean="0"/>
              <a:t>[</a:t>
            </a:r>
            <a:r>
              <a:rPr lang="en-US" altLang="zh-CN" i="1" smtClean="0"/>
              <a:t>n</a:t>
            </a:r>
            <a:r>
              <a:rPr lang="en-US" altLang="zh-CN" smtClean="0"/>
              <a:t>++</a:t>
            </a:r>
            <a:r>
              <a:rPr lang="en-US" altLang="zh-CN" i="1" smtClean="0"/>
              <a:t>n</a:t>
            </a:r>
            <a:r>
              <a:rPr lang="en-US" altLang="zh-CN" smtClean="0"/>
              <a:t>++</a:t>
            </a:r>
            <a:r>
              <a:rPr lang="en-US" altLang="zh-CN" i="1" smtClean="0"/>
              <a:t>n</a:t>
            </a:r>
            <a:r>
              <a:rPr lang="en-US" altLang="zh-CN" smtClean="0"/>
              <a:t>]</a:t>
            </a:r>
            <a:r>
              <a:rPr lang="zh-CN" altLang="zh-CN" smtClean="0"/>
              <a:t>”之后的第一个字段是该指令的“操作类型代码”</a:t>
            </a:r>
            <a:r>
              <a:rPr lang="zh-CN" altLang="en-US" smtClean="0"/>
              <a:t>，即用户所做的业务类型。</a:t>
            </a:r>
          </a:p>
          <a:p>
            <a:endParaRPr lang="zh-CN" altLang="en-US" smtClean="0"/>
          </a:p>
        </p:txBody>
      </p:sp>
      <p:pic>
        <p:nvPicPr>
          <p:cNvPr id="48132" name="Picture 2"/>
          <p:cNvPicPr>
            <a:picLocks noChangeAspect="1" noChangeArrowheads="1"/>
          </p:cNvPicPr>
          <p:nvPr/>
        </p:nvPicPr>
        <p:blipFill>
          <a:blip r:embed="rId2" cstate="print"/>
          <a:srcRect/>
          <a:stretch>
            <a:fillRect/>
          </a:stretch>
        </p:blipFill>
        <p:spPr bwMode="auto">
          <a:xfrm>
            <a:off x="755650" y="1773238"/>
            <a:ext cx="7848600" cy="180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2484438" y="188913"/>
            <a:ext cx="4319587" cy="692150"/>
          </a:xfrm>
        </p:spPr>
        <p:txBody>
          <a:bodyPr/>
          <a:lstStyle/>
          <a:p>
            <a:r>
              <a:rPr lang="en-US" altLang="zh-CN" smtClean="0">
                <a:solidFill>
                  <a:srgbClr val="C00000"/>
                </a:solidFill>
              </a:rPr>
              <a:t>2.5 BIMS</a:t>
            </a:r>
            <a:r>
              <a:rPr lang="zh-CN" altLang="en-US" smtClean="0">
                <a:solidFill>
                  <a:srgbClr val="C00000"/>
                </a:solidFill>
              </a:rPr>
              <a:t>与营帐自动工单接口</a:t>
            </a:r>
            <a:endParaRPr lang="zh-CN" altLang="en-US" smtClean="0"/>
          </a:p>
        </p:txBody>
      </p:sp>
      <p:sp>
        <p:nvSpPr>
          <p:cNvPr id="49211" name="矩形 6"/>
          <p:cNvSpPr>
            <a:spLocks noChangeArrowheads="1"/>
          </p:cNvSpPr>
          <p:nvPr/>
        </p:nvSpPr>
        <p:spPr bwMode="auto">
          <a:xfrm>
            <a:off x="827088" y="765175"/>
            <a:ext cx="2746375" cy="368300"/>
          </a:xfrm>
          <a:prstGeom prst="rect">
            <a:avLst/>
          </a:prstGeom>
          <a:noFill/>
          <a:ln w="9525">
            <a:noFill/>
            <a:miter lim="800000"/>
            <a:headEnd/>
            <a:tailEnd/>
          </a:ln>
        </p:spPr>
        <p:txBody>
          <a:bodyPr wrap="none">
            <a:spAutoFit/>
          </a:bodyPr>
          <a:lstStyle/>
          <a:p>
            <a:r>
              <a:rPr lang="en-US" altLang="zh-CN" sz="1800"/>
              <a:t>2.5.4 </a:t>
            </a:r>
            <a:r>
              <a:rPr lang="zh-CN" altLang="en-US" sz="1800"/>
              <a:t>操作类型代码列表</a:t>
            </a:r>
          </a:p>
        </p:txBody>
      </p:sp>
      <p:graphicFrame>
        <p:nvGraphicFramePr>
          <p:cNvPr id="6" name="内容占位符 5"/>
          <p:cNvGraphicFramePr>
            <a:graphicFrameLocks noGrp="1"/>
          </p:cNvGraphicFramePr>
          <p:nvPr>
            <p:ph idx="1"/>
          </p:nvPr>
        </p:nvGraphicFramePr>
        <p:xfrm>
          <a:off x="683568" y="1268760"/>
          <a:ext cx="7704856" cy="4752527"/>
        </p:xfrm>
        <a:graphic>
          <a:graphicData uri="http://schemas.openxmlformats.org/drawingml/2006/table">
            <a:tbl>
              <a:tblPr/>
              <a:tblGrid>
                <a:gridCol w="2487031"/>
                <a:gridCol w="5217825"/>
              </a:tblGrid>
              <a:tr h="250133">
                <a:tc>
                  <a:txBody>
                    <a:bodyPr/>
                    <a:lstStyle/>
                    <a:p>
                      <a:pPr algn="ctr">
                        <a:spcAft>
                          <a:spcPts val="0"/>
                        </a:spcAft>
                      </a:pPr>
                      <a:r>
                        <a:rPr lang="zh-CN" sz="1050" kern="100" dirty="0">
                          <a:latin typeface="Calibri"/>
                          <a:ea typeface="宋体"/>
                          <a:cs typeface="Times New Roman"/>
                        </a:rPr>
                        <a:t>操作类型代码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latin typeface="Calibri"/>
                          <a:ea typeface="宋体"/>
                          <a:cs typeface="Times New Roman"/>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增加客户帐号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定购服务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修改用户密码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设置帐号状态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设置服务状态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7</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修改客户资料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8</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修改帐号资料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9</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修改服务资料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10</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校园融合业务受理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11</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账号解绑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14</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受理</a:t>
                      </a:r>
                      <a:r>
                        <a:rPr lang="en-US" sz="1050" kern="100">
                          <a:latin typeface="Calibri"/>
                          <a:ea typeface="宋体"/>
                          <a:cs typeface="Times New Roman"/>
                        </a:rPr>
                        <a:t>ITMS</a:t>
                      </a:r>
                      <a:r>
                        <a:rPr lang="zh-CN" sz="1050" kern="100">
                          <a:latin typeface="Calibri"/>
                          <a:ea typeface="宋体"/>
                          <a:cs typeface="Times New Roman"/>
                        </a:rPr>
                        <a:t>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申请预付费业务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101</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“我的</a:t>
                      </a:r>
                      <a:r>
                        <a:rPr lang="en-US" sz="1050" kern="100">
                          <a:latin typeface="Calibri"/>
                          <a:ea typeface="宋体"/>
                          <a:cs typeface="Times New Roman"/>
                        </a:rPr>
                        <a:t>E</a:t>
                      </a:r>
                      <a:r>
                        <a:rPr lang="zh-CN" sz="1050" kern="100">
                          <a:latin typeface="Calibri"/>
                          <a:ea typeface="宋体"/>
                          <a:cs typeface="Times New Roman"/>
                        </a:rPr>
                        <a:t>家”增加客户帐号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102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“我的</a:t>
                      </a:r>
                      <a:r>
                        <a:rPr lang="en-US" sz="1050" kern="100">
                          <a:latin typeface="Calibri"/>
                          <a:ea typeface="宋体"/>
                          <a:cs typeface="Times New Roman"/>
                        </a:rPr>
                        <a:t>E</a:t>
                      </a:r>
                      <a:r>
                        <a:rPr lang="zh-CN" sz="1050" kern="100">
                          <a:latin typeface="Calibri"/>
                          <a:ea typeface="宋体"/>
                          <a:cs typeface="Times New Roman"/>
                        </a:rPr>
                        <a:t>家”定购服务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a:latin typeface="Calibri"/>
                          <a:ea typeface="宋体"/>
                          <a:cs typeface="Times New Roman"/>
                        </a:rPr>
                        <a:t>103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Times New Roman"/>
                        </a:rPr>
                        <a:t>“我的</a:t>
                      </a:r>
                      <a:r>
                        <a:rPr lang="en-US" sz="1050" kern="100">
                          <a:latin typeface="Calibri"/>
                          <a:ea typeface="宋体"/>
                          <a:cs typeface="Times New Roman"/>
                        </a:rPr>
                        <a:t>E</a:t>
                      </a:r>
                      <a:r>
                        <a:rPr lang="zh-CN" sz="1050" kern="100">
                          <a:latin typeface="Calibri"/>
                          <a:ea typeface="宋体"/>
                          <a:cs typeface="Times New Roman"/>
                        </a:rPr>
                        <a:t>家”修改用户密码，仅用在开户时。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dirty="0" smtClean="0">
                          <a:latin typeface="Calibri"/>
                          <a:ea typeface="宋体"/>
                          <a:cs typeface="Times New Roman"/>
                        </a:rPr>
                        <a:t>501</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050" kern="100" dirty="0" smtClean="0">
                          <a:latin typeface="Calibri"/>
                          <a:ea typeface="宋体"/>
                          <a:cs typeface="Times New Roman"/>
                        </a:rPr>
                        <a:t>IPTV</a:t>
                      </a:r>
                      <a:r>
                        <a:rPr lang="zh-CN" sz="1050" kern="100" dirty="0" smtClean="0">
                          <a:latin typeface="Calibri"/>
                          <a:ea typeface="宋体"/>
                          <a:cs typeface="Times New Roman"/>
                        </a:rPr>
                        <a:t>增加</a:t>
                      </a:r>
                      <a:r>
                        <a:rPr lang="zh-CN" sz="1050" kern="100" dirty="0">
                          <a:latin typeface="Calibri"/>
                          <a:ea typeface="宋体"/>
                          <a:cs typeface="Times New Roman"/>
                        </a:rPr>
                        <a:t>客户帐号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dirty="0" smtClean="0">
                          <a:latin typeface="Calibri"/>
                          <a:ea typeface="宋体"/>
                          <a:cs typeface="Times New Roman"/>
                        </a:rPr>
                        <a:t>502</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050" kern="100" dirty="0" smtClean="0">
                          <a:latin typeface="Calibri"/>
                          <a:ea typeface="宋体"/>
                          <a:cs typeface="Times New Roman"/>
                        </a:rPr>
                        <a:t>IPTV</a:t>
                      </a:r>
                      <a:r>
                        <a:rPr lang="zh-CN" sz="1050" kern="100" dirty="0" smtClean="0">
                          <a:latin typeface="Calibri"/>
                          <a:ea typeface="宋体"/>
                          <a:cs typeface="Times New Roman"/>
                        </a:rPr>
                        <a:t>定购</a:t>
                      </a:r>
                      <a:r>
                        <a:rPr lang="zh-CN" sz="1050" kern="100" dirty="0">
                          <a:latin typeface="Calibri"/>
                          <a:ea typeface="宋体"/>
                          <a:cs typeface="Times New Roman"/>
                        </a:rPr>
                        <a:t>服务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133">
                <a:tc>
                  <a:txBody>
                    <a:bodyPr/>
                    <a:lstStyle/>
                    <a:p>
                      <a:pPr algn="just">
                        <a:spcAft>
                          <a:spcPts val="0"/>
                        </a:spcAft>
                      </a:pPr>
                      <a:r>
                        <a:rPr lang="en-US" sz="1050" kern="100" dirty="0" smtClean="0">
                          <a:latin typeface="Calibri"/>
                          <a:ea typeface="宋体"/>
                          <a:cs typeface="Times New Roman"/>
                        </a:rPr>
                        <a:t>50</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050" kern="100" dirty="0" smtClean="0">
                          <a:latin typeface="Calibri"/>
                          <a:ea typeface="宋体"/>
                          <a:cs typeface="Times New Roman"/>
                        </a:rPr>
                        <a:t>IPTV</a:t>
                      </a:r>
                      <a:r>
                        <a:rPr lang="zh-CN" sz="1050" kern="100" dirty="0" smtClean="0">
                          <a:latin typeface="Calibri"/>
                          <a:ea typeface="宋体"/>
                          <a:cs typeface="Times New Roman"/>
                        </a:rPr>
                        <a:t>修改</a:t>
                      </a:r>
                      <a:r>
                        <a:rPr lang="zh-CN" sz="1050" kern="100" dirty="0">
                          <a:latin typeface="Calibri"/>
                          <a:ea typeface="宋体"/>
                          <a:cs typeface="Times New Roman"/>
                        </a:rPr>
                        <a:t>用户密码，仅用在开户时。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1802" y="214290"/>
            <a:ext cx="4605092"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5" name="内容占位符 4"/>
          <p:cNvGraphicFramePr>
            <a:graphicFrameLocks noGrp="1"/>
          </p:cNvGraphicFramePr>
          <p:nvPr>
            <p:ph idx="1"/>
          </p:nvPr>
        </p:nvGraphicFramePr>
        <p:xfrm>
          <a:off x="251520" y="1196752"/>
          <a:ext cx="8496944" cy="5077955"/>
        </p:xfrm>
        <a:graphic>
          <a:graphicData uri="http://schemas.openxmlformats.org/drawingml/2006/table">
            <a:tbl>
              <a:tblPr/>
              <a:tblGrid>
                <a:gridCol w="1497343"/>
                <a:gridCol w="5307891"/>
                <a:gridCol w="1691710"/>
              </a:tblGrid>
              <a:tr h="265292">
                <a:tc>
                  <a:txBody>
                    <a:bodyPr/>
                    <a:lstStyle/>
                    <a:p>
                      <a:pPr algn="l" fontAlgn="ctr"/>
                      <a:r>
                        <a:rPr lang="zh-CN" altLang="en-US" sz="900" b="1" i="0" u="none" strike="noStrike" dirty="0">
                          <a:latin typeface="宋体"/>
                        </a:rPr>
                        <a:t>普通宽带业务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9001">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!!!!!![3++0++1]++1++42552667++</a:t>
                      </a:r>
                      <a:r>
                        <a:rPr lang="zh-CN" altLang="en-US" sz="900" b="0" i="0" u="none" strike="noStrike">
                          <a:latin typeface="宋体"/>
                        </a:rPr>
                        <a:t>李凤</a:t>
                      </a:r>
                      <a:r>
                        <a:rPr lang="en-US" altLang="zh-CN" sz="900" b="0" i="0" u="none" strike="noStrike">
                          <a:latin typeface="宋体"/>
                        </a:rPr>
                        <a:t>++</a:t>
                      </a:r>
                      <a:r>
                        <a:rPr lang="zh-CN" altLang="en-US" sz="900" b="0" i="0" u="none" strike="noStrike">
                          <a:latin typeface="宋体"/>
                        </a:rPr>
                        <a:t>谭月</a:t>
                      </a:r>
                      <a:r>
                        <a:rPr lang="en-US" altLang="zh-CN" sz="900" b="0" i="0" u="none" strike="noStrike">
                          <a:latin typeface="宋体"/>
                        </a:rPr>
                        <a:t>++110000++22B++</a:t>
                      </a:r>
                      <a:r>
                        <a:rPr lang="zh-CN" altLang="en-US" sz="900" b="0" i="0" u="none" strike="noStrike">
                          <a:latin typeface="宋体"/>
                        </a:rPr>
                        <a:t>广西来宾市兴宾区桥巩乡桥巩村委合龙村</a:t>
                      </a:r>
                      <a:r>
                        <a:rPr lang="en-US" altLang="zh-CN" sz="900" b="0" i="0" u="none" strike="noStrike">
                          <a:latin typeface="宋体"/>
                        </a:rPr>
                        <a:t>164</a:t>
                      </a:r>
                      <a:r>
                        <a:rPr lang="zh-CN" altLang="en-US" sz="900" b="0" i="0" u="none" strike="noStrike">
                          <a:latin typeface="宋体"/>
                        </a:rPr>
                        <a:t>号</a:t>
                      </a:r>
                      <a:r>
                        <a:rPr lang="en-US" altLang="zh-CN" sz="900" b="0" i="0" u="none" strike="noStrike">
                          <a:latin typeface="宋体"/>
                        </a:rPr>
                        <a:t>++1++452226198608092422++ ++ ++ ++ ++ ++ ++ ++ ++</a:t>
                      </a:r>
                      <a:r>
                        <a:rPr lang="zh-CN" altLang="en-US" sz="900" b="0" i="0" u="none" strike="noStrike">
                          <a:latin typeface="宋体"/>
                        </a:rPr>
                        <a:t>谭月</a:t>
                      </a:r>
                      <a:r>
                        <a:rPr lang="en-US" altLang="zh-CN" sz="900" b="0" i="0" u="none" strike="noStrike">
                          <a:latin typeface="宋体"/>
                        </a:rPr>
                        <a:t>++13977159879++ ++ghca2009++1++0++ ++2007-01-18++9999-12-30++0++</a:t>
                      </a:r>
                      <a:r>
                        <a:rPr lang="zh-CN" altLang="en-US" sz="900" b="0" i="0" u="none" strike="noStrike">
                          <a:latin typeface="宋体"/>
                        </a:rPr>
                        <a:t>李凤</a:t>
                      </a:r>
                      <a:r>
                        <a:rPr lang="en-US" altLang="zh-CN" sz="900" b="0" i="0" u="none" strike="noStrike">
                          <a:latin typeface="宋体"/>
                        </a:rPr>
                        <a:t>++42552667++0++0++1++0++0++0++1++0++4++ ++ ++ ++ ++ ++1++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dirty="0">
                          <a:latin typeface="宋体"/>
                        </a:rPr>
                        <a:t>　</a:t>
                      </a:r>
                      <a:r>
                        <a:rPr lang="zh-CN" altLang="en-US" sz="900" b="0" i="0" u="none" strike="noStrike" dirty="0" smtClean="0">
                          <a:latin typeface="宋体"/>
                        </a:rPr>
                        <a:t>增加客户账号</a:t>
                      </a:r>
                      <a:endParaRPr lang="zh-CN" altLang="en-US" sz="900" b="0" i="0" u="none" strike="noStrike" dirty="0">
                        <a:latin typeface="宋体"/>
                      </a:endParaRP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3613">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!!!!!![3++0++2]++2++42552667++</a:t>
                      </a:r>
                      <a:r>
                        <a:rPr lang="zh-CN" altLang="en-US" sz="900" b="0" i="0" u="none" strike="noStrike">
                          <a:latin typeface="宋体"/>
                        </a:rPr>
                        <a:t>李凤</a:t>
                      </a:r>
                      <a:r>
                        <a:rPr lang="en-US" altLang="zh-CN" sz="900" b="0" i="0" u="none" strike="noStrike">
                          <a:latin typeface="宋体"/>
                        </a:rPr>
                        <a:t>++ghca2009++1++81++0++1++110000++9999-12-30++0++</a:t>
                      </a:r>
                      <a:r>
                        <a:rPr lang="zh-CN" altLang="en-US" sz="900" b="0" i="0" u="none" strike="noStrike">
                          <a:latin typeface="宋体"/>
                        </a:rPr>
                        <a:t>李凤</a:t>
                      </a:r>
                      <a:r>
                        <a:rPr lang="en-US" altLang="zh-CN" sz="900" b="0" i="0" u="none" strike="noStrike">
                          <a:latin typeface="宋体"/>
                        </a:rPr>
                        <a:t>++42552667++0++0++1++0++ ++0++4++ ++ ++ ++ ++1++ ++1++ ++ ++ ++ ++81++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dirty="0">
                          <a:latin typeface="宋体"/>
                        </a:rPr>
                        <a:t>　</a:t>
                      </a:r>
                      <a:r>
                        <a:rPr lang="zh-CN" altLang="en-US" sz="900" b="0" i="0" u="none" strike="noStrike" dirty="0" smtClean="0">
                          <a:latin typeface="宋体"/>
                        </a:rPr>
                        <a:t>订购服务</a:t>
                      </a:r>
                      <a:endParaRPr lang="zh-CN" altLang="en-US" sz="900" b="0" i="0" u="none" strike="noStrike" dirty="0">
                        <a:latin typeface="宋体"/>
                      </a:endParaRP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!!!!!![3++1++3]++3++42552667++</a:t>
                      </a:r>
                      <a:r>
                        <a:rPr lang="zh-CN" altLang="en-US" sz="900" b="0" i="0" u="none" strike="noStrike">
                          <a:latin typeface="宋体"/>
                        </a:rPr>
                        <a:t>李凤</a:t>
                      </a:r>
                      <a:r>
                        <a:rPr lang="en-US" altLang="zh-CN" sz="900" b="0" i="0" u="none" strike="noStrike">
                          <a:latin typeface="宋体"/>
                        </a:rPr>
                        <a:t>++ghca2009++1++08092422++110000!!!!!!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dirty="0">
                          <a:latin typeface="宋体"/>
                        </a:rPr>
                        <a:t>　</a:t>
                      </a:r>
                      <a:r>
                        <a:rPr lang="zh-CN" altLang="en-US" sz="900" b="0" i="0" u="none" strike="noStrike" dirty="0" smtClean="0">
                          <a:latin typeface="宋体"/>
                        </a:rPr>
                        <a:t>设置密码</a:t>
                      </a:r>
                      <a:endParaRPr lang="zh-CN" altLang="en-US" sz="900" b="0" i="0" u="none" strike="noStrike" dirty="0">
                        <a:latin typeface="宋体"/>
                      </a:endParaRP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销户</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900" b="0" i="0" u="none" strike="noStrike">
                          <a:latin typeface="宋体"/>
                        </a:rPr>
                        <a:t>!!!!!![1++1++1]++5++61680779++772014030++blz0118111++1++</a:t>
                      </a:r>
                      <a:r>
                        <a:rPr lang="de-DE" sz="900" b="0" i="0" u="none" strike="noStrike">
                          <a:solidFill>
                            <a:srgbClr val="FF6600"/>
                          </a:solidFill>
                          <a:latin typeface="宋体"/>
                        </a:rPr>
                        <a:t>4</a:t>
                      </a:r>
                      <a:r>
                        <a:rPr lang="de-DE" sz="900" b="0" i="0" u="none" strike="noStrike">
                          <a:latin typeface="宋体"/>
                        </a:rPr>
                        <a:t>++120000!!!!!!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欠费停机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6600"/>
                          </a:solidFill>
                          <a:latin typeface="宋体"/>
                        </a:rPr>
                        <a:t>2</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自报停机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6600"/>
                          </a:solidFill>
                          <a:latin typeface="宋体"/>
                        </a:rPr>
                        <a:t>1</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复机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6600"/>
                          </a:solidFill>
                          <a:latin typeface="宋体"/>
                        </a:rPr>
                        <a:t>0</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292">
                <a:tc>
                  <a:txBody>
                    <a:bodyPr/>
                    <a:lstStyle/>
                    <a:p>
                      <a:pPr algn="l" fontAlgn="ctr"/>
                      <a:r>
                        <a:rPr lang="zh-CN" altLang="en-US" sz="900" b="0" i="0" u="none" strike="noStrike">
                          <a:latin typeface="宋体"/>
                        </a:rPr>
                        <a:t>改密码</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900" b="0" i="0" u="none" strike="noStrike">
                          <a:latin typeface="宋体"/>
                        </a:rPr>
                        <a:t>!!!!!![1++1++1]++3++61677743++779220017++bbh7262852++1++</a:t>
                      </a:r>
                      <a:r>
                        <a:rPr lang="de-DE" sz="900" b="0" i="0" u="none" strike="noStrike">
                          <a:solidFill>
                            <a:srgbClr val="FF6600"/>
                          </a:solidFill>
                          <a:latin typeface="宋体"/>
                        </a:rPr>
                        <a:t>12345678</a:t>
                      </a:r>
                      <a:r>
                        <a:rPr lang="de-DE" sz="900" b="0" i="0" u="none" strike="noStrike">
                          <a:latin typeface="宋体"/>
                        </a:rPr>
                        <a:t>++200001!!!!!!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9001">
                <a:tc>
                  <a:txBody>
                    <a:bodyPr/>
                    <a:lstStyle/>
                    <a:p>
                      <a:pPr algn="l" fontAlgn="ctr"/>
                      <a:r>
                        <a:rPr lang="zh-CN" altLang="en-US" sz="900" b="0" i="0" u="none" strike="noStrike">
                          <a:latin typeface="宋体"/>
                        </a:rPr>
                        <a:t>改速率</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!!!!!![1++1++1]++9++3069683142++nfdx++bnna4706777++1++81++0++110000++9999-12-30++0++nfdx++30696831++0++0++1++0++ ++4++ ++ ++ ++ ++ ++0++ ++ ++ ++ ++</a:t>
                      </a:r>
                      <a:r>
                        <a:rPr lang="en-US" altLang="zh-CN" sz="900" b="0" i="0" u="none" strike="noStrike">
                          <a:solidFill>
                            <a:srgbClr val="FF6600"/>
                          </a:solidFill>
                          <a:latin typeface="宋体"/>
                        </a:rPr>
                        <a:t>191</a:t>
                      </a:r>
                      <a:r>
                        <a:rPr lang="en-US" altLang="zh-CN" sz="900" b="0" i="0" u="none" strike="noStrike">
                          <a:latin typeface="宋体"/>
                        </a:rPr>
                        <a:t>++ ++</a:t>
                      </a:r>
                      <a:r>
                        <a:rPr lang="zh-CN" altLang="en-US" sz="900" b="0" i="0" u="none" strike="noStrike">
                          <a:latin typeface="宋体"/>
                        </a:rPr>
                        <a:t>邕宁县区蒲庙镇华康村石康坡</a:t>
                      </a:r>
                      <a:r>
                        <a:rPr lang="en-US" altLang="zh-CN" sz="900" b="0" i="0" u="none" strike="noStrike">
                          <a:latin typeface="宋体"/>
                        </a:rPr>
                        <a:t>17</a:t>
                      </a:r>
                      <a:r>
                        <a:rPr lang="zh-CN" altLang="en-US" sz="900" b="0" i="0" u="none" strike="noStrike">
                          <a:latin typeface="宋体"/>
                        </a:rPr>
                        <a:t>队</a:t>
                      </a:r>
                      <a:r>
                        <a:rPr lang="en-US" altLang="zh-CN" sz="900" b="0" i="0" u="none" strike="noStrike">
                          <a:latin typeface="宋体"/>
                        </a:rPr>
                        <a:t>++0000000!!!!!!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3613">
                <a:tc>
                  <a:txBody>
                    <a:bodyPr/>
                    <a:lstStyle/>
                    <a:p>
                      <a:pPr algn="l" fontAlgn="ctr"/>
                      <a:r>
                        <a:rPr lang="zh-CN" altLang="en-US" sz="900" b="0" i="0" u="none" strike="noStrike">
                          <a:latin typeface="宋体"/>
                        </a:rPr>
                        <a:t>申请绿网</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latin typeface="宋体"/>
                        </a:rPr>
                        <a:t>!!!!!![1++1++1]++8++6932302241++772011006++blzzz051118++1++120000++0++2007-01-18++9999-12-30++0++772011006++69323022++0++0++1++0++0++1++0++4++ ++ ++ ++ ++ ++ ++</a:t>
                      </a:r>
                      <a:r>
                        <a:rPr lang="en-US" sz="900" b="0" i="0" u="none" strike="noStrike">
                          <a:solidFill>
                            <a:srgbClr val="FF6600"/>
                          </a:solidFill>
                          <a:latin typeface="宋体"/>
                        </a:rPr>
                        <a:t>1</a:t>
                      </a:r>
                      <a:r>
                        <a:rPr lang="en-US"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3613">
                <a:tc>
                  <a:txBody>
                    <a:bodyPr/>
                    <a:lstStyle/>
                    <a:p>
                      <a:pPr algn="l" fontAlgn="ctr"/>
                      <a:r>
                        <a:rPr lang="zh-CN" altLang="en-US" sz="900" b="0" i="0" u="none" strike="noStrike">
                          <a:latin typeface="宋体"/>
                        </a:rPr>
                        <a:t>取消绿网</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900" b="0" i="0" u="none" strike="noStrike">
                          <a:latin typeface="宋体"/>
                        </a:rPr>
                        <a:t>!!!!!![1++1++1]++8++6963405941++771001355++bnn2802392++1++110000++0++2007-01-18++9999-12-30++0++771001355++69634059++0++0++1++0++0++1++0++4++ ++ ++ ++ ++ ++ ++</a:t>
                      </a:r>
                      <a:r>
                        <a:rPr lang="de-DE" sz="900" b="0" i="0" u="none" strike="noStrike">
                          <a:solidFill>
                            <a:srgbClr val="FF6600"/>
                          </a:solidFill>
                          <a:latin typeface="宋体"/>
                        </a:rPr>
                        <a:t>0</a:t>
                      </a:r>
                      <a:r>
                        <a:rPr lang="de-DE"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3899">
                <a:tc>
                  <a:txBody>
                    <a:bodyPr/>
                    <a:lstStyle/>
                    <a:p>
                      <a:pPr algn="l" fontAlgn="ctr"/>
                      <a:r>
                        <a:rPr lang="zh-CN" altLang="en-US" sz="900" b="0" i="0" u="none" strike="noStrike">
                          <a:latin typeface="宋体"/>
                        </a:rPr>
                        <a:t>账号解绑</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!!!!!![1++1++1]++11++724864930(</a:t>
                      </a:r>
                      <a:r>
                        <a:rPr lang="zh-CN" altLang="en-US" sz="900" b="0" i="0" u="none" strike="noStrike">
                          <a:latin typeface="宋体"/>
                        </a:rPr>
                        <a:t>工单号</a:t>
                      </a:r>
                      <a:r>
                        <a:rPr lang="en-US" altLang="zh-CN" sz="900" b="0" i="0" u="none" strike="noStrike">
                          <a:latin typeface="宋体"/>
                        </a:rPr>
                        <a:t>)++(auto12000)</a:t>
                      </a:r>
                      <a:r>
                        <a:rPr lang="zh-CN" altLang="en-US" sz="900" b="0" i="0" u="none" strike="noStrike">
                          <a:latin typeface="宋体"/>
                        </a:rPr>
                        <a:t>工号</a:t>
                      </a:r>
                      <a:r>
                        <a:rPr lang="en-US" altLang="zh-CN" sz="900" b="0" i="0" u="none" strike="noStrike">
                          <a:latin typeface="宋体"/>
                        </a:rPr>
                        <a:t>++18912345678(</a:t>
                      </a:r>
                      <a:r>
                        <a:rPr lang="zh-CN" altLang="en-US" sz="900" b="0" i="0" u="none" strike="noStrike">
                          <a:latin typeface="宋体"/>
                        </a:rPr>
                        <a:t>账号</a:t>
                      </a:r>
                      <a:r>
                        <a:rPr lang="en-US" altLang="zh-CN" sz="900" b="0" i="0" u="none" strike="noStrike">
                          <a:latin typeface="宋体"/>
                        </a:rPr>
                        <a:t>)++</a:t>
                      </a:r>
                      <a:r>
                        <a:rPr lang="en-US" altLang="zh-CN" sz="900" b="0" i="0" u="none" strike="noStrike">
                          <a:solidFill>
                            <a:srgbClr val="FF0000"/>
                          </a:solidFill>
                          <a:latin typeface="宋体"/>
                        </a:rPr>
                        <a:t>0</a:t>
                      </a:r>
                      <a:r>
                        <a:rPr lang="en-US" altLang="zh-CN" sz="900" b="0" i="0" u="none" strike="noStrike">
                          <a:latin typeface="宋体"/>
                        </a:rPr>
                        <a:t>(</a:t>
                      </a:r>
                      <a:r>
                        <a:rPr lang="zh-CN" altLang="en-US" sz="900" b="0" i="0" u="none" strike="noStrike">
                          <a:latin typeface="宋体"/>
                        </a:rPr>
                        <a:t>设置值</a:t>
                      </a:r>
                      <a:r>
                        <a:rPr lang="en-US" altLang="zh-CN" sz="900" b="0" i="0" u="none" strike="noStrike">
                          <a:latin typeface="宋体"/>
                        </a:rPr>
                        <a:t>)++110000(</a:t>
                      </a:r>
                      <a:r>
                        <a:rPr lang="zh-CN" altLang="en-US" sz="900" b="0" i="0" u="none" strike="noStrike">
                          <a:latin typeface="宋体"/>
                        </a:rPr>
                        <a:t>节点</a:t>
                      </a:r>
                      <a:r>
                        <a:rPr lang="en-US" altLang="zh-CN"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0</a:t>
                      </a:r>
                      <a:r>
                        <a:rPr lang="zh-CN" altLang="en-US" sz="900" b="0" i="0" u="none" strike="noStrike">
                          <a:latin typeface="宋体"/>
                        </a:rPr>
                        <a:t>为解绑</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776">
                <a:tc>
                  <a:txBody>
                    <a:bodyPr/>
                    <a:lstStyle/>
                    <a:p>
                      <a:pPr algn="l" fontAlgn="ctr"/>
                      <a:r>
                        <a:rPr lang="zh-CN" altLang="en-US" sz="900" b="0" i="0" u="none" strike="noStrike">
                          <a:latin typeface="宋体"/>
                        </a:rPr>
                        <a:t>受理</a:t>
                      </a:r>
                      <a:r>
                        <a:rPr lang="en-US" sz="900" b="0" i="0" u="none" strike="noStrike">
                          <a:latin typeface="宋体"/>
                        </a:rPr>
                        <a:t>ITMS</a:t>
                      </a:r>
                      <a:r>
                        <a:rPr lang="zh-CN" altLang="en-US" sz="900" b="0" i="0" u="none" strike="noStrike">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!!!!!![1++1++1]++14++724864930(</a:t>
                      </a:r>
                      <a:r>
                        <a:rPr lang="zh-CN" altLang="en-US" sz="900" b="0" i="0" u="none" strike="noStrike">
                          <a:latin typeface="宋体"/>
                        </a:rPr>
                        <a:t>工单号</a:t>
                      </a:r>
                      <a:r>
                        <a:rPr lang="en-US" altLang="zh-CN" sz="900" b="0" i="0" u="none" strike="noStrike">
                          <a:latin typeface="宋体"/>
                        </a:rPr>
                        <a:t>)++( auto110000)</a:t>
                      </a:r>
                      <a:r>
                        <a:rPr lang="zh-CN" altLang="en-US" sz="900" b="0" i="0" u="none" strike="noStrike">
                          <a:latin typeface="宋体"/>
                        </a:rPr>
                        <a:t>工号</a:t>
                      </a:r>
                      <a:r>
                        <a:rPr lang="en-US" altLang="zh-CN" sz="900" b="0" i="0" u="none" strike="noStrike">
                          <a:latin typeface="宋体"/>
                        </a:rPr>
                        <a:t>++18912345678(</a:t>
                      </a:r>
                      <a:r>
                        <a:rPr lang="zh-CN" altLang="en-US" sz="900" b="0" i="0" u="none" strike="noStrike">
                          <a:latin typeface="宋体"/>
                        </a:rPr>
                        <a:t>账号</a:t>
                      </a:r>
                      <a:r>
                        <a:rPr lang="en-US" altLang="zh-CN" sz="900" b="0" i="0" u="none" strike="noStrike">
                          <a:latin typeface="宋体"/>
                        </a:rPr>
                        <a:t>)++</a:t>
                      </a:r>
                      <a:r>
                        <a:rPr lang="en-US" altLang="zh-CN" sz="900" b="0" i="0" u="none" strike="noStrike">
                          <a:solidFill>
                            <a:srgbClr val="FF0000"/>
                          </a:solidFill>
                          <a:latin typeface="宋体"/>
                        </a:rPr>
                        <a:t>1</a:t>
                      </a:r>
                      <a:r>
                        <a:rPr lang="en-US" altLang="zh-CN" sz="900" b="0" i="0" u="none" strike="noStrike">
                          <a:latin typeface="宋体"/>
                        </a:rPr>
                        <a:t>(</a:t>
                      </a:r>
                      <a:r>
                        <a:rPr lang="zh-CN" altLang="en-US" sz="900" b="0" i="0" u="none" strike="noStrike">
                          <a:latin typeface="宋体"/>
                        </a:rPr>
                        <a:t>设置值</a:t>
                      </a:r>
                      <a:r>
                        <a:rPr lang="en-US" altLang="zh-CN" sz="900" b="0" i="0" u="none" strike="noStrike">
                          <a:latin typeface="宋体"/>
                        </a:rPr>
                        <a:t>)++110000(</a:t>
                      </a:r>
                      <a:r>
                        <a:rPr lang="zh-CN" altLang="en-US" sz="900" b="0" i="0" u="none" strike="noStrike">
                          <a:latin typeface="宋体"/>
                        </a:rPr>
                        <a:t>结点</a:t>
                      </a:r>
                      <a:r>
                        <a:rPr lang="en-US" altLang="zh-CN"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dirty="0">
                          <a:latin typeface="宋体"/>
                        </a:rPr>
                        <a:t>1</a:t>
                      </a:r>
                      <a:r>
                        <a:rPr lang="zh-CN" altLang="en-US" sz="900" b="0" i="0" u="none" strike="noStrike" dirty="0">
                          <a:latin typeface="宋体"/>
                        </a:rPr>
                        <a:t>：增加</a:t>
                      </a:r>
                      <a:r>
                        <a:rPr lang="en-US" altLang="zh-CN" sz="900" b="0" i="0" u="none" strike="noStrike" dirty="0">
                          <a:latin typeface="宋体"/>
                        </a:rPr>
                        <a:t>ITMS</a:t>
                      </a:r>
                      <a:r>
                        <a:rPr lang="zh-CN" altLang="en-US" sz="900" b="0" i="0" u="none" strike="noStrike" dirty="0">
                          <a:latin typeface="宋体"/>
                        </a:rPr>
                        <a:t>标识，</a:t>
                      </a:r>
                      <a:r>
                        <a:rPr lang="en-US" altLang="zh-CN" sz="900" b="0" i="0" u="none" strike="noStrike" dirty="0">
                          <a:latin typeface="宋体"/>
                        </a:rPr>
                        <a:t>0</a:t>
                      </a:r>
                      <a:r>
                        <a:rPr lang="zh-CN" altLang="en-US" sz="900" b="0" i="0" u="none" strike="noStrike" dirty="0">
                          <a:latin typeface="宋体"/>
                        </a:rPr>
                        <a:t>：取消</a:t>
                      </a:r>
                      <a:r>
                        <a:rPr lang="en-US" altLang="zh-CN" sz="900" b="0" i="0" u="none" strike="noStrike" dirty="0">
                          <a:latin typeface="宋体"/>
                        </a:rPr>
                        <a:t>ITMS</a:t>
                      </a:r>
                      <a:r>
                        <a:rPr lang="zh-CN" altLang="en-US" sz="900" b="0" i="0" u="none" strike="noStrike" dirty="0">
                          <a:latin typeface="宋体"/>
                        </a:rPr>
                        <a:t>标识</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矩形 6"/>
          <p:cNvSpPr>
            <a:spLocks noChangeArrowheads="1"/>
          </p:cNvSpPr>
          <p:nvPr/>
        </p:nvSpPr>
        <p:spPr bwMode="auto">
          <a:xfrm>
            <a:off x="827088" y="765175"/>
            <a:ext cx="2281237" cy="368300"/>
          </a:xfrm>
          <a:prstGeom prst="rect">
            <a:avLst/>
          </a:prstGeom>
          <a:noFill/>
          <a:ln w="9525">
            <a:noFill/>
            <a:miter lim="800000"/>
            <a:headEnd/>
            <a:tailEnd/>
          </a:ln>
        </p:spPr>
        <p:txBody>
          <a:bodyPr wrap="none">
            <a:spAutoFit/>
          </a:bodyPr>
          <a:lstStyle/>
          <a:p>
            <a:r>
              <a:rPr lang="en-US" altLang="zh-CN" sz="1800" dirty="0">
                <a:solidFill>
                  <a:srgbClr val="FF0000"/>
                </a:solidFill>
              </a:rPr>
              <a:t>2.5.5 </a:t>
            </a:r>
            <a:r>
              <a:rPr lang="zh-CN" altLang="en-US" sz="1800" dirty="0">
                <a:solidFill>
                  <a:srgbClr val="FF0000"/>
                </a:solidFill>
              </a:rPr>
              <a:t>工单指令实例</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2843213" y="115888"/>
            <a:ext cx="4537075"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smtClean="0"/>
          </a:p>
        </p:txBody>
      </p:sp>
      <p:graphicFrame>
        <p:nvGraphicFramePr>
          <p:cNvPr id="6" name="内容占位符 5"/>
          <p:cNvGraphicFramePr>
            <a:graphicFrameLocks noGrp="1"/>
          </p:cNvGraphicFramePr>
          <p:nvPr>
            <p:ph idx="1"/>
          </p:nvPr>
        </p:nvGraphicFramePr>
        <p:xfrm>
          <a:off x="251520" y="1196752"/>
          <a:ext cx="8229600" cy="4824535"/>
        </p:xfrm>
        <a:graphic>
          <a:graphicData uri="http://schemas.openxmlformats.org/drawingml/2006/table">
            <a:tbl>
              <a:tblPr/>
              <a:tblGrid>
                <a:gridCol w="1450231"/>
                <a:gridCol w="5140886"/>
                <a:gridCol w="1638483"/>
              </a:tblGrid>
              <a:tr h="282723">
                <a:tc>
                  <a:txBody>
                    <a:bodyPr/>
                    <a:lstStyle/>
                    <a:p>
                      <a:pPr algn="l" fontAlgn="ctr"/>
                      <a:r>
                        <a:rPr lang="en-US" sz="900" b="1" i="0" u="none" strike="noStrike">
                          <a:latin typeface="宋体"/>
                        </a:rPr>
                        <a:t>WLAN</a:t>
                      </a:r>
                      <a:r>
                        <a:rPr lang="zh-CN" altLang="en-US" sz="900" b="1" i="0" u="none" strike="noStrike">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业务说明</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34489">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!!!!!![3++0++1]++1++274378811++</a:t>
                      </a:r>
                      <a:r>
                        <a:rPr lang="zh-CN" altLang="en-US" sz="900" b="0" i="0" u="none" strike="noStrike">
                          <a:latin typeface="宋体"/>
                        </a:rPr>
                        <a:t>测试</a:t>
                      </a:r>
                      <a:r>
                        <a:rPr lang="en-US" altLang="zh-CN" sz="900" b="0" i="0" u="none" strike="noStrike">
                          <a:latin typeface="宋体"/>
                        </a:rPr>
                        <a:t>++</a:t>
                      </a:r>
                      <a:r>
                        <a:rPr lang="zh-CN" altLang="en-US" sz="900" b="0" i="0" u="none" strike="noStrike">
                          <a:latin typeface="宋体"/>
                        </a:rPr>
                        <a:t>测试</a:t>
                      </a:r>
                      <a:r>
                        <a:rPr lang="en-US" altLang="zh-CN" sz="900" b="0" i="0" u="none" strike="noStrike">
                          <a:latin typeface="宋体"/>
                        </a:rPr>
                        <a:t>++110000++22B++</a:t>
                      </a:r>
                      <a:r>
                        <a:rPr lang="zh-CN" altLang="en-US" sz="900" b="0" i="0" u="none" strike="noStrike">
                          <a:latin typeface="宋体"/>
                        </a:rPr>
                        <a:t>测试</a:t>
                      </a:r>
                      <a:r>
                        <a:rPr lang="en-US" altLang="zh-CN" sz="900" b="0" i="0" u="none" strike="noStrike">
                          <a:latin typeface="宋体"/>
                        </a:rPr>
                        <a:t>++1++45260119660302061X++ ++ ++ ++ ++ ++ ++ ++ ++</a:t>
                      </a:r>
                      <a:r>
                        <a:rPr lang="zh-CN" altLang="en-US" sz="900" b="0" i="0" u="none" strike="noStrike">
                          <a:latin typeface="宋体"/>
                        </a:rPr>
                        <a:t>测试</a:t>
                      </a:r>
                      <a:r>
                        <a:rPr lang="en-US" altLang="zh-CN" sz="900" b="0" i="0" u="none" strike="noStrike">
                          <a:latin typeface="宋体"/>
                        </a:rPr>
                        <a:t>++13317668597++ ++07710000000++1++0++ ++2007-01-18++9999-12-30++0++</a:t>
                      </a:r>
                      <a:r>
                        <a:rPr lang="zh-CN" altLang="en-US" sz="900" b="0" i="0" u="none" strike="noStrike">
                          <a:latin typeface="宋体"/>
                        </a:rPr>
                        <a:t>测试</a:t>
                      </a:r>
                      <a:r>
                        <a:rPr lang="en-US" altLang="zh-CN" sz="900" b="0" i="0" u="none" strike="noStrike">
                          <a:latin typeface="宋体"/>
                        </a:rPr>
                        <a:t>++274378811++0++0++1++0++0++0++1++0++4++ ++ ++ ++ ++</a:t>
                      </a:r>
                      <a:r>
                        <a:rPr lang="en-US" altLang="zh-CN" sz="900" b="0" i="0" u="none" strike="noStrike">
                          <a:solidFill>
                            <a:srgbClr val="FF0000"/>
                          </a:solidFill>
                          <a:latin typeface="宋体"/>
                        </a:rPr>
                        <a:t>WLAN</a:t>
                      </a:r>
                      <a:r>
                        <a:rPr lang="en-US" altLang="zh-CN" sz="900" b="0" i="0" u="none" strike="noStrike">
                          <a:latin typeface="宋体"/>
                        </a:rPr>
                        <a:t>++1++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此条指令是固网和</a:t>
                      </a:r>
                      <a:r>
                        <a:rPr lang="en-US" altLang="zh-CN" sz="900" b="0" i="0" u="none" strike="noStrike">
                          <a:latin typeface="宋体"/>
                        </a:rPr>
                        <a:t>WLAN</a:t>
                      </a:r>
                      <a:r>
                        <a:rPr lang="zh-CN" altLang="en-US" sz="900" b="0" i="0" u="none" strike="noStrike">
                          <a:latin typeface="宋体"/>
                        </a:rPr>
                        <a:t>一起开通</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446">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!!!!!![3++0++2]++2++274378811++</a:t>
                      </a:r>
                      <a:r>
                        <a:rPr lang="zh-CN" altLang="en-US" sz="900" b="0" i="0" u="none" strike="noStrike">
                          <a:latin typeface="宋体"/>
                        </a:rPr>
                        <a:t>测试</a:t>
                      </a:r>
                      <a:r>
                        <a:rPr lang="en-US" altLang="zh-CN" sz="900" b="0" i="0" u="none" strike="noStrike">
                          <a:latin typeface="宋体"/>
                        </a:rPr>
                        <a:t>++07710000000++1++81++0++1++110000++9999-12-30++0++</a:t>
                      </a:r>
                      <a:r>
                        <a:rPr lang="zh-CN" altLang="en-US" sz="900" b="0" i="0" u="none" strike="noStrike">
                          <a:latin typeface="宋体"/>
                        </a:rPr>
                        <a:t>测试</a:t>
                      </a:r>
                      <a:r>
                        <a:rPr lang="en-US" altLang="zh-CN" sz="900" b="0" i="0" u="none" strike="noStrike">
                          <a:latin typeface="宋体"/>
                        </a:rPr>
                        <a:t>++274378811++0++0++1++0++ ++0++4++ ++ ++ ++ ++1++</a:t>
                      </a:r>
                      <a:r>
                        <a:rPr lang="en-US" altLang="zh-CN" sz="900" b="0" i="0" u="none" strike="noStrike">
                          <a:solidFill>
                            <a:srgbClr val="FF0000"/>
                          </a:solidFill>
                          <a:latin typeface="宋体"/>
                        </a:rPr>
                        <a:t>WLAN</a:t>
                      </a:r>
                      <a:r>
                        <a:rPr lang="en-US" altLang="zh-CN" sz="900" b="0" i="0" u="none" strike="noStrike">
                          <a:latin typeface="宋体"/>
                        </a:rPr>
                        <a:t>++0++ ++ ++ ++ ++</a:t>
                      </a:r>
                      <a:r>
                        <a:rPr lang="en-US" altLang="zh-CN" sz="900" b="0" i="0" u="none" strike="noStrike">
                          <a:solidFill>
                            <a:srgbClr val="FF0000"/>
                          </a:solidFill>
                          <a:latin typeface="宋体"/>
                        </a:rPr>
                        <a:t>191</a:t>
                      </a:r>
                      <a:r>
                        <a:rPr lang="en-US" altLang="zh-CN" sz="900" b="0" i="0" u="none" strike="noStrike">
                          <a:latin typeface="宋体"/>
                        </a:rPr>
                        <a:t>++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!!!!!![3++1++3]++3++274378811++</a:t>
                      </a:r>
                      <a:r>
                        <a:rPr lang="zh-CN" altLang="en-US" sz="900" b="0" i="0" u="none" strike="noStrike">
                          <a:latin typeface="宋体"/>
                        </a:rPr>
                        <a:t>测试</a:t>
                      </a:r>
                      <a:r>
                        <a:rPr lang="en-US" altLang="zh-CN" sz="900" b="0" i="0" u="none" strike="noStrike">
                          <a:latin typeface="宋体"/>
                        </a:rPr>
                        <a:t>++07710000000++1++10153100++110000!!!!!!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欠费停机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0000"/>
                          </a:solidFill>
                          <a:latin typeface="宋体"/>
                        </a:rPr>
                        <a:t>2</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自报停机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0000"/>
                          </a:solidFill>
                          <a:latin typeface="宋体"/>
                        </a:rPr>
                        <a:t>1</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复机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!!!!!![1++1++1]++5++32953218233++</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0000"/>
                          </a:solidFill>
                          <a:latin typeface="宋体"/>
                        </a:rPr>
                        <a:t>0</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6647">
                <a:tc>
                  <a:txBody>
                    <a:bodyPr/>
                    <a:lstStyle/>
                    <a:p>
                      <a:pPr algn="l" fontAlgn="ctr"/>
                      <a:r>
                        <a:rPr lang="zh-CN" altLang="en-US" sz="900" b="0" i="0" u="none" strike="noStrike">
                          <a:latin typeface="宋体"/>
                        </a:rPr>
                        <a:t>申请</a:t>
                      </a:r>
                      <a:r>
                        <a:rPr lang="en-US" sz="900" b="0" i="0" u="none" strike="noStrike">
                          <a:latin typeface="宋体"/>
                        </a:rPr>
                        <a:t>WLAN</a:t>
                      </a:r>
                      <a:r>
                        <a:rPr lang="zh-CN" altLang="en-US" sz="900" b="0" i="0" u="none" strike="noStrike">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!!!!!![1++1++1]++9++694616394++772011006++07710000000++1++81++0++110000++9999-12-30++0++772011006++69461639++0++0++1++0++ ++4++ ++ ++1++ ++</a:t>
                      </a:r>
                      <a:r>
                        <a:rPr lang="en-US" altLang="zh-CN" sz="900" b="0" i="0" u="none" strike="noStrike">
                          <a:solidFill>
                            <a:srgbClr val="FF0000"/>
                          </a:solidFill>
                          <a:latin typeface="宋体"/>
                        </a:rPr>
                        <a:t>WLAN</a:t>
                      </a:r>
                      <a:r>
                        <a:rPr lang="en-US" altLang="zh-CN" sz="900" b="0" i="0" u="none" strike="noStrike">
                          <a:latin typeface="宋体"/>
                        </a:rPr>
                        <a:t>++0++ ++ ++ ++ ++191++ ++</a:t>
                      </a:r>
                      <a:r>
                        <a:rPr lang="zh-CN" altLang="en-US" sz="900" b="0" i="0" u="none" strike="noStrike">
                          <a:latin typeface="宋体"/>
                        </a:rPr>
                        <a:t>测试</a:t>
                      </a:r>
                      <a:r>
                        <a:rPr lang="en-US" altLang="zh-CN" sz="900" b="0" i="0" u="none" strike="noStrike">
                          <a:latin typeface="宋体"/>
                        </a:rPr>
                        <a:t>++0000000!!!!!!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取消</a:t>
                      </a:r>
                      <a:r>
                        <a:rPr lang="en-US" sz="900" b="0" i="0" u="none" strike="noStrike">
                          <a:latin typeface="宋体"/>
                        </a:rPr>
                        <a:t>WLAN</a:t>
                      </a:r>
                      <a:r>
                        <a:rPr lang="zh-CN" altLang="en-US" sz="900" b="0" i="0" u="none" strike="noStrike">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!!!!!![1++1++1]++5++1067759131++</a:t>
                      </a:r>
                      <a:r>
                        <a:rPr lang="zh-CN" altLang="en-US" sz="900" b="0" i="0" u="none" strike="noStrike">
                          <a:latin typeface="宋体"/>
                        </a:rPr>
                        <a:t>测试</a:t>
                      </a:r>
                      <a:r>
                        <a:rPr lang="en-US" altLang="zh-CN" sz="900" b="0" i="0" u="none" strike="noStrike">
                          <a:latin typeface="宋体"/>
                        </a:rPr>
                        <a:t>++07710000000++</a:t>
                      </a:r>
                      <a:r>
                        <a:rPr lang="en-US" altLang="zh-CN" sz="900" b="0" i="0" u="none" strike="noStrike">
                          <a:solidFill>
                            <a:srgbClr val="FF0000"/>
                          </a:solidFill>
                          <a:latin typeface="宋体"/>
                        </a:rPr>
                        <a:t>WLAN+</a:t>
                      </a:r>
                      <a:r>
                        <a:rPr lang="en-US" altLang="zh-CN" sz="900" b="0" i="0" u="none" strike="noStrike">
                          <a:latin typeface="宋体"/>
                        </a:rPr>
                        <a:t>+</a:t>
                      </a:r>
                      <a:r>
                        <a:rPr lang="en-US" altLang="zh-CN" sz="900" b="0" i="0" u="none" strike="noStrike">
                          <a:solidFill>
                            <a:srgbClr val="FF0000"/>
                          </a:solidFill>
                          <a:latin typeface="宋体"/>
                        </a:rPr>
                        <a:t>4</a:t>
                      </a:r>
                      <a:r>
                        <a:rPr lang="en-US" altLang="zh-CN" sz="9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723">
                <a:tc>
                  <a:txBody>
                    <a:bodyPr/>
                    <a:lstStyle/>
                    <a:p>
                      <a:pPr algn="l" fontAlgn="ctr"/>
                      <a:r>
                        <a:rPr lang="zh-CN" altLang="en-US" sz="900" b="0" i="0" u="none" strike="noStrike">
                          <a:latin typeface="宋体"/>
                        </a:rPr>
                        <a:t>销户</a:t>
                      </a:r>
                      <a:r>
                        <a:rPr lang="en-US" altLang="zh-CN" sz="900" b="0" i="0" u="none" strike="noStrike">
                          <a:latin typeface="宋体"/>
                        </a:rPr>
                        <a:t>(</a:t>
                      </a:r>
                      <a:r>
                        <a:rPr lang="zh-CN" altLang="en-US" sz="900" b="0" i="0" u="none" strike="noStrike">
                          <a:latin typeface="宋体"/>
                        </a:rPr>
                        <a:t>固网</a:t>
                      </a:r>
                      <a:r>
                        <a:rPr lang="en-US" altLang="zh-CN" sz="900" b="0" i="0" u="none" strike="noStrike">
                          <a:latin typeface="宋体"/>
                        </a:rPr>
                        <a:t>/WLAN</a:t>
                      </a:r>
                      <a:r>
                        <a:rPr lang="zh-CN" altLang="en-US" sz="900" b="0" i="0" u="none" strike="noStrike">
                          <a:latin typeface="宋体"/>
                        </a:rPr>
                        <a:t>全销</a:t>
                      </a:r>
                      <a:r>
                        <a:rPr lang="en-US" altLang="zh-CN"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!!!!!![1++1++1]++5++1067759131++</a:t>
                      </a:r>
                      <a:r>
                        <a:rPr lang="zh-CN" altLang="en-US" sz="900" b="0" i="0" u="none" strike="noStrike">
                          <a:latin typeface="宋体"/>
                        </a:rPr>
                        <a:t>测试</a:t>
                      </a:r>
                      <a:r>
                        <a:rPr lang="en-US" altLang="zh-CN" sz="900" b="0" i="0" u="none" strike="noStrike">
                          <a:latin typeface="宋体"/>
                        </a:rPr>
                        <a:t>++07710000000++1++</a:t>
                      </a:r>
                      <a:r>
                        <a:rPr lang="en-US" altLang="zh-CN" sz="900" b="0" i="0" u="none" strike="noStrike">
                          <a:solidFill>
                            <a:srgbClr val="FF0000"/>
                          </a:solidFill>
                          <a:latin typeface="宋体"/>
                        </a:rPr>
                        <a:t>4</a:t>
                      </a:r>
                      <a:r>
                        <a:rPr lang="en-US" altLang="zh-CN" sz="900" b="0" i="0" u="none" strike="noStrike">
                          <a:latin typeface="宋体"/>
                        </a:rPr>
                        <a:t>++110005!!!!!!</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446">
                <a:tc>
                  <a:txBody>
                    <a:bodyPr/>
                    <a:lstStyle/>
                    <a:p>
                      <a:pPr algn="l" fontAlgn="ctr"/>
                      <a:r>
                        <a:rPr lang="zh-CN" altLang="en-US" sz="900" b="0" i="0" u="none" strike="noStrike">
                          <a:latin typeface="宋体"/>
                        </a:rPr>
                        <a:t>开通国际漫游业务</a:t>
                      </a:r>
                      <a:r>
                        <a:rPr lang="en-US" altLang="zh-CN" sz="900" b="0" i="0" u="none" strike="noStrike">
                          <a:latin typeface="宋体"/>
                        </a:rPr>
                        <a:t>(WLAN)</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!!!!!![1++1++1]++8++4137521541++</a:t>
                      </a:r>
                      <a:r>
                        <a:rPr lang="zh-CN" altLang="en-US" sz="900" b="0" i="0" u="none" strike="noStrike">
                          <a:latin typeface="宋体"/>
                        </a:rPr>
                        <a:t>卿春艳</a:t>
                      </a:r>
                      <a:r>
                        <a:rPr lang="en-US" altLang="zh-CN" sz="900" b="0" i="0" u="none" strike="noStrike">
                          <a:latin typeface="宋体"/>
                        </a:rPr>
                        <a:t>++0772138819125++1++110000++0++2007-01-18++9999-12-30++0++</a:t>
                      </a:r>
                      <a:r>
                        <a:rPr lang="zh-CN" altLang="en-US" sz="900" b="0" i="0" u="none" strike="noStrike">
                          <a:latin typeface="宋体"/>
                        </a:rPr>
                        <a:t>卿春艳</a:t>
                      </a:r>
                      <a:r>
                        <a:rPr lang="en-US" altLang="zh-CN" sz="900" b="0" i="0" u="none" strike="noStrike">
                          <a:latin typeface="宋体"/>
                        </a:rPr>
                        <a:t>++41375215++0++0++1++0++0++1++0++4++ ++ ++</a:t>
                      </a:r>
                      <a:r>
                        <a:rPr lang="en-US" altLang="zh-CN" sz="900" b="0" i="0" u="none" strike="noStrike">
                          <a:solidFill>
                            <a:srgbClr val="FF0000"/>
                          </a:solidFill>
                          <a:latin typeface="宋体"/>
                        </a:rPr>
                        <a:t>20</a:t>
                      </a:r>
                      <a:r>
                        <a:rPr lang="en-US" altLang="zh-CN" sz="900" b="0" i="0" u="none" strike="noStrike">
                          <a:latin typeface="宋体"/>
                        </a:rPr>
                        <a:t>++ ++</a:t>
                      </a:r>
                      <a:r>
                        <a:rPr lang="en-US" sz="900" b="0" i="0" u="none" strike="noStrike">
                          <a:latin typeface="宋体"/>
                        </a:rPr>
                        <a:t>C+W++ ++-1!!!!!!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1446">
                <a:tc>
                  <a:txBody>
                    <a:bodyPr/>
                    <a:lstStyle/>
                    <a:p>
                      <a:pPr algn="l" fontAlgn="ctr"/>
                      <a:r>
                        <a:rPr lang="zh-CN" altLang="en-US" sz="900" b="0" i="0" u="none" strike="noStrike">
                          <a:latin typeface="宋体"/>
                        </a:rPr>
                        <a:t>取消国际漫游业务</a:t>
                      </a:r>
                      <a:r>
                        <a:rPr lang="en-US" altLang="zh-CN" sz="900" b="0" i="0" u="none" strike="noStrike">
                          <a:latin typeface="宋体"/>
                        </a:rPr>
                        <a:t>(WLAN)</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!!!!!![1++1++1]++8++4137521541++</a:t>
                      </a:r>
                      <a:r>
                        <a:rPr lang="zh-CN" altLang="en-US" sz="900" b="0" i="0" u="none" strike="noStrike">
                          <a:latin typeface="宋体"/>
                        </a:rPr>
                        <a:t>卿春艳</a:t>
                      </a:r>
                      <a:r>
                        <a:rPr lang="en-US" altLang="zh-CN" sz="900" b="0" i="0" u="none" strike="noStrike">
                          <a:latin typeface="宋体"/>
                        </a:rPr>
                        <a:t>++0772138819125++1++110000++0++2007-01-18++9999-12-30++0++</a:t>
                      </a:r>
                      <a:r>
                        <a:rPr lang="zh-CN" altLang="en-US" sz="900" b="0" i="0" u="none" strike="noStrike">
                          <a:latin typeface="宋体"/>
                        </a:rPr>
                        <a:t>卿春艳</a:t>
                      </a:r>
                      <a:r>
                        <a:rPr lang="en-US" altLang="zh-CN" sz="900" b="0" i="0" u="none" strike="noStrike">
                          <a:latin typeface="宋体"/>
                        </a:rPr>
                        <a:t>++41375215++0++0++1++0++0++1++0++4++ ++ ++</a:t>
                      </a:r>
                      <a:r>
                        <a:rPr lang="en-US" altLang="zh-CN" sz="900" b="0" i="0" u="none" strike="noStrike">
                          <a:solidFill>
                            <a:srgbClr val="FF0000"/>
                          </a:solidFill>
                          <a:latin typeface="宋体"/>
                        </a:rPr>
                        <a:t>21</a:t>
                      </a:r>
                      <a:r>
                        <a:rPr lang="en-US" altLang="zh-CN" sz="900" b="0" i="0" u="none" strike="noStrike">
                          <a:latin typeface="宋体"/>
                        </a:rPr>
                        <a:t>++ ++</a:t>
                      </a:r>
                      <a:r>
                        <a:rPr lang="en-US" sz="900" b="0" i="0" u="none" strike="noStrike">
                          <a:latin typeface="宋体"/>
                        </a:rPr>
                        <a:t>C+W++ ++-1!!!!!!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0180" name="矩形 6"/>
          <p:cNvSpPr>
            <a:spLocks noChangeArrowheads="1"/>
          </p:cNvSpPr>
          <p:nvPr/>
        </p:nvSpPr>
        <p:spPr bwMode="auto">
          <a:xfrm>
            <a:off x="827088" y="765175"/>
            <a:ext cx="2281237" cy="368300"/>
          </a:xfrm>
          <a:prstGeom prst="rect">
            <a:avLst/>
          </a:prstGeom>
          <a:noFill/>
          <a:ln w="9525">
            <a:noFill/>
            <a:miter lim="800000"/>
            <a:headEnd/>
            <a:tailEnd/>
          </a:ln>
        </p:spPr>
        <p:txBody>
          <a:bodyPr wrap="none">
            <a:spAutoFit/>
          </a:bodyPr>
          <a:lstStyle/>
          <a:p>
            <a:r>
              <a:rPr lang="en-US" altLang="zh-CN" sz="1800" dirty="0"/>
              <a:t>2.5.5 </a:t>
            </a:r>
            <a:r>
              <a:rPr lang="zh-CN" altLang="en-US" sz="1800" dirty="0"/>
              <a:t>工单指令实例</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3808" y="188640"/>
            <a:ext cx="4824536"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4" name="内容占位符 3"/>
          <p:cNvGraphicFramePr>
            <a:graphicFrameLocks noGrp="1"/>
          </p:cNvGraphicFramePr>
          <p:nvPr>
            <p:ph idx="1"/>
          </p:nvPr>
        </p:nvGraphicFramePr>
        <p:xfrm>
          <a:off x="251520" y="980728"/>
          <a:ext cx="8352928" cy="5184575"/>
        </p:xfrm>
        <a:graphic>
          <a:graphicData uri="http://schemas.openxmlformats.org/drawingml/2006/table">
            <a:tbl>
              <a:tblPr/>
              <a:tblGrid>
                <a:gridCol w="1471964"/>
                <a:gridCol w="5217927"/>
                <a:gridCol w="1663037"/>
              </a:tblGrid>
              <a:tr h="323709">
                <a:tc>
                  <a:txBody>
                    <a:bodyPr/>
                    <a:lstStyle/>
                    <a:p>
                      <a:pPr algn="l" fontAlgn="ctr"/>
                      <a:r>
                        <a:rPr lang="en-US" sz="1000" b="1" i="0" u="none" strike="noStrike" dirty="0">
                          <a:latin typeface="宋体"/>
                        </a:rPr>
                        <a:t>C+W</a:t>
                      </a:r>
                      <a:r>
                        <a:rPr lang="zh-CN" altLang="en-US" sz="1000" b="1" i="0" u="none" strike="noStrike" dirty="0">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67506">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!!!!!![3++0++1]++1++161069030++</a:t>
                      </a:r>
                      <a:r>
                        <a:rPr lang="zh-CN" altLang="en-US" sz="1000" b="0" i="0" u="none" strike="noStrike" dirty="0">
                          <a:latin typeface="宋体"/>
                        </a:rPr>
                        <a:t>测试</a:t>
                      </a:r>
                      <a:r>
                        <a:rPr lang="en-US" altLang="zh-CN" sz="1000" b="0" i="0" u="none" strike="noStrike" dirty="0">
                          <a:latin typeface="宋体"/>
                        </a:rPr>
                        <a:t>++</a:t>
                      </a:r>
                      <a:r>
                        <a:rPr lang="zh-CN" altLang="en-US" sz="1000" b="0" i="0" u="none" strike="noStrike" dirty="0">
                          <a:latin typeface="宋体"/>
                        </a:rPr>
                        <a:t>测试</a:t>
                      </a:r>
                      <a:r>
                        <a:rPr lang="en-US" altLang="zh-CN" sz="1000" b="0" i="0" u="none" strike="noStrike" dirty="0">
                          <a:latin typeface="宋体"/>
                        </a:rPr>
                        <a:t>++110000++22B++</a:t>
                      </a:r>
                      <a:r>
                        <a:rPr lang="zh-CN" altLang="en-US" sz="1000" b="0" i="0" u="none" strike="noStrike" dirty="0">
                          <a:latin typeface="宋体"/>
                        </a:rPr>
                        <a:t>测试</a:t>
                      </a:r>
                      <a:r>
                        <a:rPr lang="en-US" altLang="zh-CN" sz="1000" b="0" i="0" u="none" strike="noStrike" dirty="0">
                          <a:latin typeface="宋体"/>
                        </a:rPr>
                        <a:t>++1++450103197807260517++ ++ ++ ++ ++ ++ ++ ++ ++</a:t>
                      </a:r>
                      <a:r>
                        <a:rPr lang="zh-CN" altLang="en-US" sz="1000" b="0" i="0" u="none" strike="noStrike" dirty="0">
                          <a:latin typeface="宋体"/>
                        </a:rPr>
                        <a:t>测试</a:t>
                      </a:r>
                      <a:r>
                        <a:rPr lang="en-US" altLang="zh-CN" sz="1000" b="0" i="0" u="none" strike="noStrike" dirty="0">
                          <a:latin typeface="宋体"/>
                        </a:rPr>
                        <a:t>++18900009999++ ++18900009999++1++0++ ++2007-01-18++9999-12-30++0++</a:t>
                      </a:r>
                      <a:r>
                        <a:rPr lang="zh-CN" altLang="en-US" sz="1000" b="0" i="0" u="none" strike="noStrike" dirty="0">
                          <a:latin typeface="宋体"/>
                        </a:rPr>
                        <a:t>测试</a:t>
                      </a:r>
                      <a:r>
                        <a:rPr lang="en-US" altLang="zh-CN" sz="1000" b="0" i="0" u="none" strike="noStrike" dirty="0">
                          <a:latin typeface="宋体"/>
                        </a:rPr>
                        <a:t>++161069030++0++0++1++0++0++</a:t>
                      </a:r>
                      <a:r>
                        <a:rPr lang="en-US" altLang="zh-CN" sz="1000" b="0" i="0" u="none" strike="noStrike" dirty="0">
                          <a:solidFill>
                            <a:srgbClr val="FF0000"/>
                          </a:solidFill>
                          <a:latin typeface="宋体"/>
                        </a:rPr>
                        <a:t>1</a:t>
                      </a:r>
                      <a:r>
                        <a:rPr lang="en-US" altLang="zh-CN" sz="1000" b="0" i="0" u="none" strike="noStrike" dirty="0">
                          <a:latin typeface="宋体"/>
                        </a:rPr>
                        <a:t>++1++0++4++ ++ ++10++ ++0++1++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0</a:t>
                      </a:r>
                      <a:r>
                        <a:rPr lang="zh-CN" altLang="en-US" sz="1000" b="0" i="0" u="none" strike="noStrike">
                          <a:latin typeface="宋体"/>
                        </a:rPr>
                        <a:t>表示天翼宽带，</a:t>
                      </a:r>
                      <a:r>
                        <a:rPr lang="en-US" altLang="zh-CN" sz="1000" b="0" i="0" u="none" strike="noStrike">
                          <a:latin typeface="宋体"/>
                        </a:rPr>
                        <a:t>1</a:t>
                      </a:r>
                      <a:r>
                        <a:rPr lang="zh-CN" altLang="en-US" sz="1000" b="0" i="0" u="none" strike="noStrike">
                          <a:latin typeface="宋体"/>
                        </a:rPr>
                        <a:t>表示</a:t>
                      </a:r>
                      <a:r>
                        <a:rPr lang="en-US"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73525">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!!!!!![3++0++2]++2++161069030++</a:t>
                      </a:r>
                      <a:r>
                        <a:rPr lang="zh-CN" altLang="en-US" sz="1000" b="0" i="0" u="none" strike="noStrike" dirty="0">
                          <a:latin typeface="宋体"/>
                        </a:rPr>
                        <a:t>测试</a:t>
                      </a:r>
                      <a:r>
                        <a:rPr lang="en-US" altLang="zh-CN" sz="1000" b="0" i="0" u="none" strike="noStrike" dirty="0">
                          <a:latin typeface="宋体"/>
                        </a:rPr>
                        <a:t>++18900009999++1++81++0++1++110000++9999-12-30++0++</a:t>
                      </a:r>
                      <a:r>
                        <a:rPr lang="zh-CN" altLang="en-US" sz="1000" b="0" i="0" u="none" strike="noStrike" dirty="0">
                          <a:latin typeface="宋体"/>
                        </a:rPr>
                        <a:t>测试</a:t>
                      </a:r>
                      <a:r>
                        <a:rPr lang="en-US" altLang="zh-CN" sz="1000" b="0" i="0" u="none" strike="noStrike" dirty="0">
                          <a:latin typeface="宋体"/>
                        </a:rPr>
                        <a:t>++161069030++0++1++1++0++ ++0++4++ ++ ++10++ ++1++ ++1++ ++ ++ ++ ++301++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709">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!!!!!![3++1++3]++3++161069030++</a:t>
                      </a:r>
                      <a:r>
                        <a:rPr lang="zh-CN" altLang="en-US" sz="1000" b="0" i="0" u="none" strike="noStrike">
                          <a:latin typeface="宋体"/>
                        </a:rPr>
                        <a:t>测试</a:t>
                      </a:r>
                      <a:r>
                        <a:rPr lang="en-US" altLang="zh-CN" sz="1000" b="0" i="0" u="none" strike="noStrike">
                          <a:latin typeface="宋体"/>
                        </a:rPr>
                        <a:t>++18900009999++1++123456++110000!!!!!!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709">
                <a:tc>
                  <a:txBody>
                    <a:bodyPr/>
                    <a:lstStyle/>
                    <a:p>
                      <a:pPr algn="l" fontAlgn="ctr"/>
                      <a:r>
                        <a:rPr lang="zh-CN" altLang="en-US" sz="1000" b="0" i="0" u="none" strike="noStrike">
                          <a:latin typeface="宋体"/>
                        </a:rPr>
                        <a:t>欠费停机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!!!!!![1++1++1]++5++32953218233++</a:t>
                      </a:r>
                      <a:r>
                        <a:rPr lang="zh-CN" altLang="en-US" sz="1000" b="0" i="0" u="none" strike="noStrike">
                          <a:latin typeface="宋体"/>
                        </a:rPr>
                        <a:t>测试</a:t>
                      </a:r>
                      <a:r>
                        <a:rPr lang="en-US" altLang="zh-CN" sz="1000" b="0" i="0" u="none" strike="noStrike">
                          <a:latin typeface="宋体"/>
                        </a:rPr>
                        <a:t>++18900009999++1++</a:t>
                      </a:r>
                      <a:r>
                        <a:rPr lang="en-US" altLang="zh-CN" sz="1000" b="0" i="0" u="none" strike="noStrike">
                          <a:solidFill>
                            <a:srgbClr val="FF0000"/>
                          </a:solidFill>
                          <a:latin typeface="宋体"/>
                        </a:rPr>
                        <a:t>2</a:t>
                      </a:r>
                      <a:r>
                        <a:rPr lang="en-US" altLang="zh-CN" sz="10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709">
                <a:tc>
                  <a:txBody>
                    <a:bodyPr/>
                    <a:lstStyle/>
                    <a:p>
                      <a:pPr algn="l" fontAlgn="ctr"/>
                      <a:r>
                        <a:rPr lang="zh-CN" altLang="en-US" sz="1000" b="0" i="0" u="none" strike="noStrike">
                          <a:latin typeface="宋体"/>
                        </a:rPr>
                        <a:t>自报停机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!!!!!![1++1++1]++5++32953218233++</a:t>
                      </a:r>
                      <a:r>
                        <a:rPr lang="zh-CN" altLang="en-US" sz="1000" b="0" i="0" u="none" strike="noStrike">
                          <a:latin typeface="宋体"/>
                        </a:rPr>
                        <a:t>测试</a:t>
                      </a:r>
                      <a:r>
                        <a:rPr lang="en-US" altLang="zh-CN" sz="1000" b="0" i="0" u="none" strike="noStrike">
                          <a:latin typeface="宋体"/>
                        </a:rPr>
                        <a:t>++18900009999++1++</a:t>
                      </a:r>
                      <a:r>
                        <a:rPr lang="en-US" altLang="zh-CN" sz="1000" b="0" i="0" u="none" strike="noStrike">
                          <a:solidFill>
                            <a:srgbClr val="FF0000"/>
                          </a:solidFill>
                          <a:latin typeface="宋体"/>
                        </a:rPr>
                        <a:t>1</a:t>
                      </a:r>
                      <a:r>
                        <a:rPr lang="en-US" altLang="zh-CN" sz="10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709">
                <a:tc>
                  <a:txBody>
                    <a:bodyPr/>
                    <a:lstStyle/>
                    <a:p>
                      <a:pPr algn="l" fontAlgn="ctr"/>
                      <a:r>
                        <a:rPr lang="zh-CN" altLang="en-US" sz="1000" b="0" i="0" u="none" strike="noStrike">
                          <a:latin typeface="宋体"/>
                        </a:rPr>
                        <a:t>复机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!!!!!![1++1++1]++5++32953218233++</a:t>
                      </a:r>
                      <a:r>
                        <a:rPr lang="zh-CN" altLang="en-US" sz="1000" b="0" i="0" u="none" strike="noStrike">
                          <a:latin typeface="宋体"/>
                        </a:rPr>
                        <a:t>测试</a:t>
                      </a:r>
                      <a:r>
                        <a:rPr lang="en-US" altLang="zh-CN" sz="1000" b="0" i="0" u="none" strike="noStrike">
                          <a:latin typeface="宋体"/>
                        </a:rPr>
                        <a:t>++18900009999++1++</a:t>
                      </a:r>
                      <a:r>
                        <a:rPr lang="en-US" altLang="zh-CN" sz="1000" b="0" i="0" u="none" strike="noStrike">
                          <a:solidFill>
                            <a:srgbClr val="FF0000"/>
                          </a:solidFill>
                          <a:latin typeface="宋体"/>
                        </a:rPr>
                        <a:t>0</a:t>
                      </a:r>
                      <a:r>
                        <a:rPr lang="en-US" altLang="zh-CN" sz="10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67506">
                <a:tc>
                  <a:txBody>
                    <a:bodyPr/>
                    <a:lstStyle/>
                    <a:p>
                      <a:pPr algn="l" fontAlgn="ctr"/>
                      <a:r>
                        <a:rPr lang="zh-CN" altLang="en-US" sz="1000" b="0" i="0" u="none" strike="noStrike">
                          <a:latin typeface="宋体"/>
                        </a:rPr>
                        <a:t>修改密码类型</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!!!!!![1++1++1]++8++4137521541++</a:t>
                      </a:r>
                      <a:r>
                        <a:rPr lang="zh-CN" altLang="en-US" sz="1000" b="0" i="0" u="none" strike="noStrike">
                          <a:latin typeface="宋体"/>
                        </a:rPr>
                        <a:t>测试</a:t>
                      </a:r>
                      <a:r>
                        <a:rPr lang="en-US" altLang="zh-CN" sz="1000" b="0" i="0" u="none" strike="noStrike">
                          <a:latin typeface="宋体"/>
                        </a:rPr>
                        <a:t>++18900009990++1++110000++0++2007-01-18++9999-12-30++0++</a:t>
                      </a:r>
                      <a:r>
                        <a:rPr lang="zh-CN" altLang="en-US" sz="1000" b="0" i="0" u="none" strike="noStrike">
                          <a:latin typeface="宋体"/>
                        </a:rPr>
                        <a:t>测试</a:t>
                      </a:r>
                      <a:r>
                        <a:rPr lang="en-US" altLang="zh-CN" sz="1000" b="0" i="0" u="none" strike="noStrike">
                          <a:latin typeface="宋体"/>
                        </a:rPr>
                        <a:t>++41375215++0++0++1++0++0++1++0++4++ ++ ++</a:t>
                      </a:r>
                      <a:r>
                        <a:rPr lang="en-US" altLang="zh-CN" sz="1000" b="0" i="0" u="none" strike="noStrike">
                          <a:solidFill>
                            <a:srgbClr val="FF0000"/>
                          </a:solidFill>
                          <a:latin typeface="宋体"/>
                        </a:rPr>
                        <a:t>11</a:t>
                      </a:r>
                      <a:r>
                        <a:rPr lang="en-US" altLang="zh-CN" sz="1000" b="0" i="0" u="none" strike="noStrike">
                          <a:latin typeface="宋体"/>
                        </a:rPr>
                        <a:t>++ ++ ++ ++</a:t>
                      </a:r>
                      <a:r>
                        <a:rPr lang="en-US" altLang="zh-CN" sz="1000" b="0" i="0" u="none" strike="noStrike">
                          <a:solidFill>
                            <a:srgbClr val="00CCFF"/>
                          </a:solidFill>
                          <a:latin typeface="宋体"/>
                        </a:rPr>
                        <a:t>-1</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a:t>
                      </a:r>
                      <a:r>
                        <a:rPr lang="zh-CN" altLang="en-US" sz="1000" b="0" i="0" u="none" strike="noStrike">
                          <a:latin typeface="宋体"/>
                        </a:rPr>
                        <a:t>：静态，</a:t>
                      </a:r>
                      <a:r>
                        <a:rPr lang="en-US" altLang="zh-CN" sz="1000" b="0" i="0" u="none" strike="noStrike">
                          <a:latin typeface="宋体"/>
                        </a:rPr>
                        <a:t>10</a:t>
                      </a:r>
                      <a:r>
                        <a:rPr lang="zh-CN" altLang="en-US" sz="1000" b="0" i="0" u="none" strike="noStrike">
                          <a:latin typeface="宋体"/>
                        </a:rPr>
                        <a:t>：动态，指令中的蓝色‘</a:t>
                      </a:r>
                      <a:r>
                        <a:rPr lang="en-US" altLang="zh-CN" sz="1000" b="0" i="0" u="none" strike="noStrike">
                          <a:latin typeface="宋体"/>
                        </a:rPr>
                        <a:t>-1’</a:t>
                      </a:r>
                      <a:r>
                        <a:rPr lang="zh-CN" altLang="en-US" sz="1000" b="0" i="0" u="none" strike="noStrike">
                          <a:latin typeface="宋体"/>
                        </a:rPr>
                        <a:t>为</a:t>
                      </a:r>
                      <a:r>
                        <a:rPr lang="en-US" altLang="zh-CN" sz="1000" b="0" i="0" u="none" strike="noStrike">
                          <a:latin typeface="宋体"/>
                        </a:rPr>
                        <a:t>C+W</a:t>
                      </a:r>
                      <a:r>
                        <a:rPr lang="zh-CN" altLang="en-US" sz="1000" b="0" i="0" u="none" strike="noStrike">
                          <a:latin typeface="宋体"/>
                        </a:rPr>
                        <a:t>业务的固定值，以免改掉绿网属性</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3709">
                <a:tc>
                  <a:txBody>
                    <a:bodyPr/>
                    <a:lstStyle/>
                    <a:p>
                      <a:pPr algn="l" fontAlgn="ctr"/>
                      <a:r>
                        <a:rPr lang="zh-CN" altLang="en-US" sz="1000" b="0" i="0" u="none" strike="noStrike">
                          <a:latin typeface="宋体"/>
                        </a:rPr>
                        <a:t>销户</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!!!!!![1++1++1]++5++106771++</a:t>
                      </a:r>
                      <a:r>
                        <a:rPr lang="zh-CN" altLang="en-US" sz="1000" b="0" i="0" u="none" strike="noStrike">
                          <a:latin typeface="宋体"/>
                        </a:rPr>
                        <a:t>测试</a:t>
                      </a:r>
                      <a:r>
                        <a:rPr lang="en-US" altLang="zh-CN" sz="1000" b="0" i="0" u="none" strike="noStrike">
                          <a:latin typeface="宋体"/>
                        </a:rPr>
                        <a:t>++18900009999++WIFI++</a:t>
                      </a:r>
                      <a:r>
                        <a:rPr lang="en-US" altLang="zh-CN" sz="1000" b="0" i="0" u="none" strike="noStrike">
                          <a:solidFill>
                            <a:srgbClr val="FF0000"/>
                          </a:solidFill>
                          <a:latin typeface="宋体"/>
                        </a:rPr>
                        <a:t>4</a:t>
                      </a:r>
                      <a:r>
                        <a:rPr lang="en-US" altLang="zh-CN" sz="1000" b="0" i="0" u="none" strike="noStrike">
                          <a:latin typeface="宋体"/>
                        </a:rPr>
                        <a:t>++200000!!!!!!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6892">
                <a:tc>
                  <a:txBody>
                    <a:bodyPr/>
                    <a:lstStyle/>
                    <a:p>
                      <a:pPr algn="l" fontAlgn="ctr"/>
                      <a:r>
                        <a:rPr lang="zh-CN" altLang="en-US" sz="1000" b="0" i="0" u="none" strike="noStrike">
                          <a:latin typeface="宋体"/>
                        </a:rPr>
                        <a:t>开通国际漫游业务</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!!!!!![1++1++1]++8++4137521541++</a:t>
                      </a:r>
                      <a:r>
                        <a:rPr lang="zh-CN" altLang="en-US" sz="1000" b="0" i="0" u="none" strike="noStrike">
                          <a:latin typeface="宋体"/>
                        </a:rPr>
                        <a:t>卿春艳</a:t>
                      </a:r>
                      <a:r>
                        <a:rPr lang="en-US" altLang="zh-CN" sz="1000" b="0" i="0" u="none" strike="noStrike">
                          <a:latin typeface="宋体"/>
                        </a:rPr>
                        <a:t>++18922222222++1++110000++0++2007-01-18++9999-12-30++0++</a:t>
                      </a:r>
                      <a:r>
                        <a:rPr lang="zh-CN" altLang="en-US" sz="1000" b="0" i="0" u="none" strike="noStrike">
                          <a:latin typeface="宋体"/>
                        </a:rPr>
                        <a:t>卿春艳</a:t>
                      </a:r>
                      <a:r>
                        <a:rPr lang="en-US" altLang="zh-CN" sz="1000" b="0" i="0" u="none" strike="noStrike">
                          <a:latin typeface="宋体"/>
                        </a:rPr>
                        <a:t>++41375215++0++0++1++0++0++1++0++4++ ++ ++</a:t>
                      </a:r>
                      <a:r>
                        <a:rPr lang="en-US" altLang="zh-CN" sz="1000" b="0" i="0" u="none" strike="noStrike">
                          <a:solidFill>
                            <a:srgbClr val="FF0000"/>
                          </a:solidFill>
                          <a:latin typeface="宋体"/>
                        </a:rPr>
                        <a:t>20</a:t>
                      </a:r>
                      <a:r>
                        <a:rPr lang="en-US" altLang="zh-CN" sz="1000" b="0" i="0" u="none" strike="noStrike">
                          <a:latin typeface="宋体"/>
                        </a:rPr>
                        <a:t>++ ++</a:t>
                      </a:r>
                      <a:r>
                        <a:rPr lang="en-US" sz="1000" b="0" i="0" u="none" strike="noStrike">
                          <a:latin typeface="宋体"/>
                        </a:rPr>
                        <a:t>C+W++ ++-1!!!!!!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6892">
                <a:tc>
                  <a:txBody>
                    <a:bodyPr/>
                    <a:lstStyle/>
                    <a:p>
                      <a:pPr algn="l" fontAlgn="ctr"/>
                      <a:r>
                        <a:rPr lang="zh-CN" altLang="en-US" sz="1000" b="0" i="0" u="none" strike="noStrike">
                          <a:latin typeface="宋体"/>
                        </a:rPr>
                        <a:t>取消国际漫游业务</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!!!!!![1++1++1]++8++4137521541++</a:t>
                      </a:r>
                      <a:r>
                        <a:rPr lang="zh-CN" altLang="en-US" sz="1000" b="0" i="0" u="none" strike="noStrike">
                          <a:latin typeface="宋体"/>
                        </a:rPr>
                        <a:t>卿春艳</a:t>
                      </a:r>
                      <a:r>
                        <a:rPr lang="en-US" altLang="zh-CN" sz="1000" b="0" i="0" u="none" strike="noStrike">
                          <a:latin typeface="宋体"/>
                        </a:rPr>
                        <a:t>++18922222222++1++110000++0++2007-01-18++9999-12-30++0++</a:t>
                      </a:r>
                      <a:r>
                        <a:rPr lang="zh-CN" altLang="en-US" sz="1000" b="0" i="0" u="none" strike="noStrike">
                          <a:latin typeface="宋体"/>
                        </a:rPr>
                        <a:t>卿春艳</a:t>
                      </a:r>
                      <a:r>
                        <a:rPr lang="en-US" altLang="zh-CN" sz="1000" b="0" i="0" u="none" strike="noStrike">
                          <a:latin typeface="宋体"/>
                        </a:rPr>
                        <a:t>++41375215++0++0++1++0++0++1++0++4++ ++ ++</a:t>
                      </a:r>
                      <a:r>
                        <a:rPr lang="en-US" altLang="zh-CN" sz="1000" b="0" i="0" u="none" strike="noStrike">
                          <a:solidFill>
                            <a:srgbClr val="FF0000"/>
                          </a:solidFill>
                          <a:latin typeface="宋体"/>
                        </a:rPr>
                        <a:t>21+</a:t>
                      </a:r>
                      <a:r>
                        <a:rPr lang="en-US" altLang="zh-CN" sz="1000" b="0" i="0" u="none" strike="noStrike">
                          <a:latin typeface="宋体"/>
                        </a:rPr>
                        <a:t>+ ++</a:t>
                      </a:r>
                      <a:r>
                        <a:rPr lang="en-US" sz="1000" b="0" i="0" u="none" strike="noStrike">
                          <a:latin typeface="宋体"/>
                        </a:rPr>
                        <a:t>C+W++ ++-1!!!!!!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3808" y="116632"/>
            <a:ext cx="4680520"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4" name="内容占位符 3"/>
          <p:cNvGraphicFramePr>
            <a:graphicFrameLocks noGrp="1"/>
          </p:cNvGraphicFramePr>
          <p:nvPr>
            <p:ph idx="1"/>
          </p:nvPr>
        </p:nvGraphicFramePr>
        <p:xfrm>
          <a:off x="251520" y="764704"/>
          <a:ext cx="8496944" cy="5832646"/>
        </p:xfrm>
        <a:graphic>
          <a:graphicData uri="http://schemas.openxmlformats.org/drawingml/2006/table">
            <a:tbl>
              <a:tblPr/>
              <a:tblGrid>
                <a:gridCol w="1497343"/>
                <a:gridCol w="5307891"/>
                <a:gridCol w="1691710"/>
              </a:tblGrid>
              <a:tr h="146320">
                <a:tc>
                  <a:txBody>
                    <a:bodyPr/>
                    <a:lstStyle/>
                    <a:p>
                      <a:pPr algn="l" fontAlgn="ctr"/>
                      <a:r>
                        <a:rPr lang="zh-CN" altLang="en-US" sz="900" b="1" i="0" u="none" strike="noStrike" dirty="0">
                          <a:latin typeface="宋体"/>
                        </a:rPr>
                        <a:t>我的</a:t>
                      </a:r>
                      <a:r>
                        <a:rPr lang="en-US" sz="900" b="1" i="0" u="none" strike="noStrike" dirty="0">
                          <a:latin typeface="宋体"/>
                        </a:rPr>
                        <a:t>E</a:t>
                      </a:r>
                      <a:r>
                        <a:rPr lang="zh-CN" altLang="en-US" sz="900" b="1" i="0" u="none" strike="noStrike" dirty="0">
                          <a:latin typeface="宋体"/>
                        </a:rPr>
                        <a:t>家业务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072">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!!!!!![12++0++1]++101++32388462180++</a:t>
                      </a:r>
                      <a:r>
                        <a:rPr lang="zh-CN" altLang="en-US" sz="900" b="0" i="0" u="none" strike="noStrike">
                          <a:latin typeface="宋体"/>
                        </a:rPr>
                        <a:t>测试</a:t>
                      </a:r>
                      <a:r>
                        <a:rPr lang="en-US" altLang="zh-CN" sz="900" b="0" i="0" u="none" strike="noStrike">
                          <a:latin typeface="宋体"/>
                        </a:rPr>
                        <a:t>++</a:t>
                      </a:r>
                      <a:r>
                        <a:rPr lang="zh-CN" altLang="en-US" sz="900" b="0" i="0" u="none" strike="noStrike">
                          <a:latin typeface="宋体"/>
                        </a:rPr>
                        <a:t>测试</a:t>
                      </a:r>
                      <a:r>
                        <a:rPr lang="en-US" altLang="zh-CN" sz="900" b="0" i="0" u="none" strike="noStrike">
                          <a:latin typeface="宋体"/>
                        </a:rPr>
                        <a:t>++170001++22B++</a:t>
                      </a:r>
                      <a:r>
                        <a:rPr lang="zh-CN" altLang="en-US" sz="900" b="0" i="0" u="none" strike="noStrike">
                          <a:latin typeface="宋体"/>
                        </a:rPr>
                        <a:t>测试</a:t>
                      </a:r>
                      <a:r>
                        <a:rPr lang="en-US" altLang="zh-CN" sz="900" b="0" i="0" u="none" strike="noStrike">
                          <a:latin typeface="宋体"/>
                        </a:rPr>
                        <a:t>++1++452625198111084158++ ++ ++ ++ ++ ++ ++ ++ ++</a:t>
                      </a:r>
                      <a:r>
                        <a:rPr lang="zh-CN" altLang="en-US" sz="900" b="0" i="0" u="none" strike="noStrike">
                          <a:latin typeface="宋体"/>
                        </a:rPr>
                        <a:t>测试</a:t>
                      </a:r>
                      <a:r>
                        <a:rPr lang="en-US" altLang="zh-CN" sz="900" b="0" i="0" u="none" strike="noStrike">
                          <a:latin typeface="宋体"/>
                        </a:rPr>
                        <a:t>++18778618288++ ++07710000000++1++0++ ++2007-01-18++9999-12-30++0++</a:t>
                      </a:r>
                      <a:r>
                        <a:rPr lang="zh-CN" altLang="en-US" sz="900" b="0" i="0" u="none" strike="noStrike">
                          <a:latin typeface="宋体"/>
                        </a:rPr>
                        <a:t>测试</a:t>
                      </a:r>
                      <a:r>
                        <a:rPr lang="en-US" altLang="zh-CN" sz="900" b="0" i="0" u="none" strike="noStrike">
                          <a:latin typeface="宋体"/>
                        </a:rPr>
                        <a:t>++323884621++0++0++1++0++0++0++1++0++4++ ++ ++ ++ ++WLAN++1++ ++ ++0++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E</a:t>
                      </a:r>
                      <a:r>
                        <a:rPr lang="zh-CN" altLang="en-US" sz="900" b="0" i="0" u="none" strike="noStrike">
                          <a:latin typeface="宋体"/>
                        </a:rPr>
                        <a:t>家用户默认开通</a:t>
                      </a:r>
                      <a:r>
                        <a:rPr lang="en-US" altLang="zh-CN" sz="900" b="0" i="0" u="none" strike="noStrike">
                          <a:latin typeface="宋体"/>
                        </a:rPr>
                        <a:t>WLAN</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154">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!!!!!![12++0++2]++102++32388462180++</a:t>
                      </a:r>
                      <a:r>
                        <a:rPr lang="zh-CN" altLang="en-US" sz="900" b="0" i="0" u="none" strike="noStrike">
                          <a:latin typeface="宋体"/>
                        </a:rPr>
                        <a:t>测试</a:t>
                      </a:r>
                      <a:r>
                        <a:rPr lang="en-US" altLang="zh-CN" sz="900" b="0" i="0" u="none" strike="noStrike">
                          <a:latin typeface="宋体"/>
                        </a:rPr>
                        <a:t>++07710000000++1++81++0++1++170001++9999-12-30++0++</a:t>
                      </a:r>
                      <a:r>
                        <a:rPr lang="zh-CN" altLang="en-US" sz="900" b="0" i="0" u="none" strike="noStrike">
                          <a:latin typeface="宋体"/>
                        </a:rPr>
                        <a:t>测试</a:t>
                      </a:r>
                      <a:r>
                        <a:rPr lang="en-US" altLang="zh-CN" sz="900" b="0" i="0" u="none" strike="noStrike">
                          <a:latin typeface="宋体"/>
                        </a:rPr>
                        <a:t>++323884621++0++0++1++0++ ++0++4++ ++ ++ ++ ++1++WLAN++1++ ++ ++ ++ ++191++ ++ ++0000000++1++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320">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!!!!!![12++0++3]++103++32388462180++</a:t>
                      </a:r>
                      <a:r>
                        <a:rPr lang="zh-CN" altLang="en-US" sz="900" b="0" i="0" u="none" strike="noStrike">
                          <a:latin typeface="宋体"/>
                        </a:rPr>
                        <a:t>测试</a:t>
                      </a:r>
                      <a:r>
                        <a:rPr lang="en-US" altLang="zh-CN" sz="900" b="0" i="0" u="none" strike="noStrike">
                          <a:latin typeface="宋体"/>
                        </a:rPr>
                        <a:t>++07710000000++1++23192843++170001++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05989">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!!!!!![12++0++4]++101++32388462180++</a:t>
                      </a:r>
                      <a:r>
                        <a:rPr lang="zh-CN" altLang="en-US" sz="900" b="0" i="0" u="none" strike="noStrike">
                          <a:latin typeface="宋体"/>
                        </a:rPr>
                        <a:t>测试</a:t>
                      </a:r>
                      <a:r>
                        <a:rPr lang="en-US" altLang="zh-CN" sz="900" b="0" i="0" u="none" strike="noStrike">
                          <a:latin typeface="宋体"/>
                        </a:rPr>
                        <a:t>++</a:t>
                      </a:r>
                      <a:r>
                        <a:rPr lang="zh-CN" altLang="en-US" sz="900" b="0" i="0" u="none" strike="noStrike">
                          <a:latin typeface="宋体"/>
                        </a:rPr>
                        <a:t>测试</a:t>
                      </a:r>
                      <a:r>
                        <a:rPr lang="en-US" altLang="zh-CN" sz="900" b="0" i="0" u="none" strike="noStrike">
                          <a:latin typeface="宋体"/>
                        </a:rPr>
                        <a:t>++170001++22B++</a:t>
                      </a:r>
                      <a:r>
                        <a:rPr lang="zh-CN" altLang="en-US" sz="900" b="0" i="0" u="none" strike="noStrike">
                          <a:latin typeface="宋体"/>
                        </a:rPr>
                        <a:t>测试</a:t>
                      </a:r>
                      <a:r>
                        <a:rPr lang="en-US" altLang="zh-CN" sz="900" b="0" i="0" u="none" strike="noStrike">
                          <a:latin typeface="宋体"/>
                        </a:rPr>
                        <a:t>++1++452625198111084158++ ++ ++ ++ ++ ++ ++ ++ ++</a:t>
                      </a:r>
                      <a:r>
                        <a:rPr lang="zh-CN" altLang="en-US" sz="900" b="0" i="0" u="none" strike="noStrike">
                          <a:latin typeface="宋体"/>
                        </a:rPr>
                        <a:t>测试</a:t>
                      </a:r>
                      <a:r>
                        <a:rPr lang="en-US" altLang="zh-CN" sz="900" b="0" i="0" u="none" strike="noStrike">
                          <a:latin typeface="宋体"/>
                        </a:rPr>
                        <a:t>++18778618288++ ++07710000000_a++1++0++ ++2007-01-18++9999-12-30++0++</a:t>
                      </a:r>
                      <a:r>
                        <a:rPr lang="zh-CN" altLang="en-US" sz="900" b="0" i="0" u="none" strike="noStrike">
                          <a:latin typeface="宋体"/>
                        </a:rPr>
                        <a:t>测试</a:t>
                      </a:r>
                      <a:r>
                        <a:rPr lang="en-US" altLang="zh-CN" sz="900" b="0" i="0" u="none" strike="noStrike">
                          <a:latin typeface="宋体"/>
                        </a:rPr>
                        <a:t>++323884621++0++0++1++0++0++0++1++0++4++ ++ ++ ++ ++WLAN++1++ ++ ++0++07710000000!!!!!!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154">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!!!!!![12++0++5]++102++32388462180++</a:t>
                      </a:r>
                      <a:r>
                        <a:rPr lang="zh-CN" altLang="en-US" sz="900" b="0" i="0" u="none" strike="noStrike">
                          <a:latin typeface="宋体"/>
                        </a:rPr>
                        <a:t>测试</a:t>
                      </a:r>
                      <a:r>
                        <a:rPr lang="en-US" altLang="zh-CN" sz="900" b="0" i="0" u="none" strike="noStrike">
                          <a:latin typeface="宋体"/>
                        </a:rPr>
                        <a:t>++07710000000_a++1++81++0++1++170001++9999-12-30++0++</a:t>
                      </a:r>
                      <a:r>
                        <a:rPr lang="zh-CN" altLang="en-US" sz="900" b="0" i="0" u="none" strike="noStrike">
                          <a:latin typeface="宋体"/>
                        </a:rPr>
                        <a:t>测试</a:t>
                      </a:r>
                      <a:r>
                        <a:rPr lang="en-US" altLang="zh-CN" sz="900" b="0" i="0" u="none" strike="noStrike">
                          <a:latin typeface="宋体"/>
                        </a:rPr>
                        <a:t>++323884621++0++0++1++0++ ++0++4++ ++ ++ ++ ++1++WLAN++1++ ++ ++ ++ ++191++ ++ ++0000000++1++07710000000!!!!!!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237">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!!!!!![12++0++6]++103++32388462180++</a:t>
                      </a:r>
                      <a:r>
                        <a:rPr lang="zh-CN" altLang="en-US" sz="900" b="0" i="0" u="none" strike="noStrike">
                          <a:latin typeface="宋体"/>
                        </a:rPr>
                        <a:t>测试</a:t>
                      </a:r>
                      <a:r>
                        <a:rPr lang="en-US" altLang="zh-CN" sz="900" b="0" i="0" u="none" strike="noStrike">
                          <a:latin typeface="宋体"/>
                        </a:rPr>
                        <a:t>++07710000000_</a:t>
                      </a:r>
                      <a:r>
                        <a:rPr lang="en-US" sz="900" b="0" i="0" u="none" strike="noStrike">
                          <a:latin typeface="宋体"/>
                        </a:rPr>
                        <a:t>a++1++997152++170001++07710000000!!!!!!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05989">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!!!!!![12++0++7]++101++32388462180++</a:t>
                      </a:r>
                      <a:r>
                        <a:rPr lang="zh-CN" altLang="en-US" sz="900" b="0" i="0" u="none" strike="noStrike">
                          <a:latin typeface="宋体"/>
                        </a:rPr>
                        <a:t>测试</a:t>
                      </a:r>
                      <a:r>
                        <a:rPr lang="en-US" altLang="zh-CN" sz="900" b="0" i="0" u="none" strike="noStrike">
                          <a:latin typeface="宋体"/>
                        </a:rPr>
                        <a:t>++</a:t>
                      </a:r>
                      <a:r>
                        <a:rPr lang="zh-CN" altLang="en-US" sz="900" b="0" i="0" u="none" strike="noStrike">
                          <a:latin typeface="宋体"/>
                        </a:rPr>
                        <a:t>测试</a:t>
                      </a:r>
                      <a:r>
                        <a:rPr lang="en-US" altLang="zh-CN" sz="900" b="0" i="0" u="none" strike="noStrike">
                          <a:latin typeface="宋体"/>
                        </a:rPr>
                        <a:t>++170001++22B++</a:t>
                      </a:r>
                      <a:r>
                        <a:rPr lang="zh-CN" altLang="en-US" sz="900" b="0" i="0" u="none" strike="noStrike">
                          <a:latin typeface="宋体"/>
                        </a:rPr>
                        <a:t>测试</a:t>
                      </a:r>
                      <a:r>
                        <a:rPr lang="en-US" altLang="zh-CN" sz="900" b="0" i="0" u="none" strike="noStrike">
                          <a:latin typeface="宋体"/>
                        </a:rPr>
                        <a:t>++1++452625198111084158++ ++ ++ ++ ++ ++ ++ ++ ++</a:t>
                      </a:r>
                      <a:r>
                        <a:rPr lang="zh-CN" altLang="en-US" sz="900" b="0" i="0" u="none" strike="noStrike">
                          <a:latin typeface="宋体"/>
                        </a:rPr>
                        <a:t>测试</a:t>
                      </a:r>
                      <a:r>
                        <a:rPr lang="en-US" altLang="zh-CN" sz="900" b="0" i="0" u="none" strike="noStrike">
                          <a:latin typeface="宋体"/>
                        </a:rPr>
                        <a:t>++18778618288++ ++07710000000_b++1++0++ ++2007-01-18++9999-12-30++0++</a:t>
                      </a:r>
                      <a:r>
                        <a:rPr lang="zh-CN" altLang="en-US" sz="900" b="0" i="0" u="none" strike="noStrike">
                          <a:latin typeface="宋体"/>
                        </a:rPr>
                        <a:t>测试</a:t>
                      </a:r>
                      <a:r>
                        <a:rPr lang="en-US" altLang="zh-CN" sz="900" b="0" i="0" u="none" strike="noStrike">
                          <a:latin typeface="宋体"/>
                        </a:rPr>
                        <a:t>++323884621++0++0++1++0++0++0++1++0++4++ ++ ++ ++ ++WLAN++1++ ++ ++0++07710000000!!!!!!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154">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!!!!!![12++0++8]++102++32388462180++</a:t>
                      </a:r>
                      <a:r>
                        <a:rPr lang="zh-CN" altLang="en-US" sz="900" b="0" i="0" u="none" strike="noStrike">
                          <a:latin typeface="宋体"/>
                        </a:rPr>
                        <a:t>测试</a:t>
                      </a:r>
                      <a:r>
                        <a:rPr lang="en-US" altLang="zh-CN" sz="900" b="0" i="0" u="none" strike="noStrike">
                          <a:latin typeface="宋体"/>
                        </a:rPr>
                        <a:t>++07710000000_b++1++81++0++1++170001++9999-12-30++0++</a:t>
                      </a:r>
                      <a:r>
                        <a:rPr lang="zh-CN" altLang="en-US" sz="900" b="0" i="0" u="none" strike="noStrike">
                          <a:latin typeface="宋体"/>
                        </a:rPr>
                        <a:t>测试</a:t>
                      </a:r>
                      <a:r>
                        <a:rPr lang="en-US" altLang="zh-CN" sz="900" b="0" i="0" u="none" strike="noStrike">
                          <a:latin typeface="宋体"/>
                        </a:rPr>
                        <a:t>++323884621++0++0++1++0++ ++0++4++ ++ ++ ++ ++1++WLAN++1++ ++ ++ ++ ++191++ ++ ++0000000++1++07710000000!!!!!!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237">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!!!!!![12++0++9]++103++32388462180++</a:t>
                      </a:r>
                      <a:r>
                        <a:rPr lang="zh-CN" altLang="en-US" sz="900" b="0" i="0" u="none" strike="noStrike">
                          <a:latin typeface="宋体"/>
                        </a:rPr>
                        <a:t>测试</a:t>
                      </a:r>
                      <a:r>
                        <a:rPr lang="en-US" altLang="zh-CN" sz="900" b="0" i="0" u="none" strike="noStrike">
                          <a:latin typeface="宋体"/>
                        </a:rPr>
                        <a:t>++07710000000_b++1++997152++170001++07710000000!!!!!!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05989">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!!!!!![12++0++10]++101++32388462180++</a:t>
                      </a:r>
                      <a:r>
                        <a:rPr lang="zh-CN" altLang="en-US" sz="900" b="0" i="0" u="none" strike="noStrike">
                          <a:latin typeface="宋体"/>
                        </a:rPr>
                        <a:t>测试</a:t>
                      </a:r>
                      <a:r>
                        <a:rPr lang="en-US" altLang="zh-CN" sz="900" b="0" i="0" u="none" strike="noStrike">
                          <a:latin typeface="宋体"/>
                        </a:rPr>
                        <a:t>++</a:t>
                      </a:r>
                      <a:r>
                        <a:rPr lang="zh-CN" altLang="en-US" sz="900" b="0" i="0" u="none" strike="noStrike">
                          <a:latin typeface="宋体"/>
                        </a:rPr>
                        <a:t>测试</a:t>
                      </a:r>
                      <a:r>
                        <a:rPr lang="en-US" altLang="zh-CN" sz="900" b="0" i="0" u="none" strike="noStrike">
                          <a:latin typeface="宋体"/>
                        </a:rPr>
                        <a:t>++170001++22B++</a:t>
                      </a:r>
                      <a:r>
                        <a:rPr lang="zh-CN" altLang="en-US" sz="900" b="0" i="0" u="none" strike="noStrike">
                          <a:latin typeface="宋体"/>
                        </a:rPr>
                        <a:t>测试</a:t>
                      </a:r>
                      <a:r>
                        <a:rPr lang="en-US" altLang="zh-CN" sz="900" b="0" i="0" u="none" strike="noStrike">
                          <a:latin typeface="宋体"/>
                        </a:rPr>
                        <a:t>++1++452625198111084158++ ++ ++ ++ ++ ++ ++ ++ ++</a:t>
                      </a:r>
                      <a:r>
                        <a:rPr lang="zh-CN" altLang="en-US" sz="900" b="0" i="0" u="none" strike="noStrike">
                          <a:latin typeface="宋体"/>
                        </a:rPr>
                        <a:t>测试</a:t>
                      </a:r>
                      <a:r>
                        <a:rPr lang="en-US" altLang="zh-CN" sz="900" b="0" i="0" u="none" strike="noStrike">
                          <a:latin typeface="宋体"/>
                        </a:rPr>
                        <a:t>++18778618288++ ++07710000000_c++1++0++ ++2007-01-18++9999-12-30++0++</a:t>
                      </a:r>
                      <a:r>
                        <a:rPr lang="zh-CN" altLang="en-US" sz="900" b="0" i="0" u="none" strike="noStrike">
                          <a:latin typeface="宋体"/>
                        </a:rPr>
                        <a:t>测试</a:t>
                      </a:r>
                      <a:r>
                        <a:rPr lang="en-US" altLang="zh-CN" sz="900" b="0" i="0" u="none" strike="noStrike">
                          <a:latin typeface="宋体"/>
                        </a:rPr>
                        <a:t>++323884621++0++0++1++0++0++0++1++0++4++ ++ ++ ++ ++WLAN++1++ ++ ++0++07710000000!!!!!!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154">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!!!!!![12++0++11]++102++32388462180++</a:t>
                      </a:r>
                      <a:r>
                        <a:rPr lang="zh-CN" altLang="en-US" sz="900" b="0" i="0" u="none" strike="noStrike">
                          <a:latin typeface="宋体"/>
                        </a:rPr>
                        <a:t>测试</a:t>
                      </a:r>
                      <a:r>
                        <a:rPr lang="en-US" altLang="zh-CN" sz="900" b="0" i="0" u="none" strike="noStrike">
                          <a:latin typeface="宋体"/>
                        </a:rPr>
                        <a:t>++07710000000_c++1++81++0++1++170001++9999-12-30++0++</a:t>
                      </a:r>
                      <a:r>
                        <a:rPr lang="zh-CN" altLang="en-US" sz="900" b="0" i="0" u="none" strike="noStrike">
                          <a:latin typeface="宋体"/>
                        </a:rPr>
                        <a:t>测试</a:t>
                      </a:r>
                      <a:r>
                        <a:rPr lang="en-US" altLang="zh-CN" sz="900" b="0" i="0" u="none" strike="noStrike">
                          <a:latin typeface="宋体"/>
                        </a:rPr>
                        <a:t>++323884621++0++0++1++0++ ++0++4++ ++ ++ ++ ++1++WLAN++1++ ++ ++ ++ ++191++ ++ ++0000000++1++07710000000!!!!!!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237">
                <a:tc>
                  <a:txBody>
                    <a:bodyPr/>
                    <a:lstStyle/>
                    <a:p>
                      <a:pPr algn="l" fontAlgn="ctr"/>
                      <a:r>
                        <a:rPr lang="zh-CN" altLang="en-US" sz="9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a:latin typeface="宋体"/>
                        </a:rPr>
                        <a:t>!!!!!![12++1++12]++103++32388462180++</a:t>
                      </a:r>
                      <a:r>
                        <a:rPr lang="zh-CN" altLang="en-US" sz="900" b="0" i="0" u="none" strike="noStrike">
                          <a:latin typeface="宋体"/>
                        </a:rPr>
                        <a:t>测试</a:t>
                      </a:r>
                      <a:r>
                        <a:rPr lang="en-US" altLang="zh-CN" sz="900" b="0" i="0" u="none" strike="noStrike">
                          <a:latin typeface="宋体"/>
                        </a:rPr>
                        <a:t>++07710000000_c++1++997152++170001++07710000000!!!!!!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320">
                <a:tc>
                  <a:txBody>
                    <a:bodyPr/>
                    <a:lstStyle/>
                    <a:p>
                      <a:pPr algn="l" fontAlgn="ctr"/>
                      <a:r>
                        <a:rPr lang="zh-CN" altLang="en-US" sz="900" b="0" i="0" u="none" strike="noStrike">
                          <a:latin typeface="宋体"/>
                        </a:rPr>
                        <a:t>销子账号，并取消标识</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latin typeface="宋体"/>
                        </a:rPr>
                        <a:t>!!!!!![1++1++1]++5++59511267++774031030++07710000000++</a:t>
                      </a:r>
                      <a:r>
                        <a:rPr lang="en-US" sz="900" b="0" i="0" u="none" strike="noStrike">
                          <a:solidFill>
                            <a:srgbClr val="FF0000"/>
                          </a:solidFill>
                          <a:latin typeface="宋体"/>
                        </a:rPr>
                        <a:t>EHOME</a:t>
                      </a:r>
                      <a:r>
                        <a:rPr lang="en-US" sz="900" b="0" i="0" u="none" strike="noStrike">
                          <a:latin typeface="宋体"/>
                        </a:rPr>
                        <a:t>++</a:t>
                      </a:r>
                      <a:r>
                        <a:rPr lang="en-US" sz="900" b="0" i="0" u="none" strike="noStrike">
                          <a:solidFill>
                            <a:srgbClr val="FF0000"/>
                          </a:solidFill>
                          <a:latin typeface="宋体"/>
                        </a:rPr>
                        <a:t>4</a:t>
                      </a:r>
                      <a:r>
                        <a:rPr lang="en-US" sz="900" b="0" i="0" u="none" strike="noStrike">
                          <a:latin typeface="宋体"/>
                        </a:rPr>
                        <a:t>++170001!!!!!!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320">
                <a:tc>
                  <a:txBody>
                    <a:bodyPr/>
                    <a:lstStyle/>
                    <a:p>
                      <a:pPr algn="l" fontAlgn="ctr"/>
                      <a:r>
                        <a:rPr lang="zh-CN" altLang="en-US" sz="900" b="0" i="0" u="none" strike="noStrike">
                          <a:latin typeface="宋体"/>
                        </a:rPr>
                        <a:t>销主账号</a:t>
                      </a:r>
                      <a:r>
                        <a:rPr lang="en-US" altLang="zh-CN" sz="900" b="0" i="0" u="none" strike="noStrike">
                          <a:latin typeface="宋体"/>
                        </a:rPr>
                        <a:t>(</a:t>
                      </a:r>
                      <a:r>
                        <a:rPr lang="zh-CN" altLang="en-US" sz="900" b="0" i="0" u="none" strike="noStrike">
                          <a:latin typeface="宋体"/>
                        </a:rPr>
                        <a:t>主、子账号全销</a:t>
                      </a:r>
                      <a:r>
                        <a:rPr lang="en-US" altLang="zh-CN" sz="9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dirty="0">
                          <a:latin typeface="宋体"/>
                        </a:rPr>
                        <a:t>!!!!!![1++1++1]++5++59511267++774031030++07710000000++1++</a:t>
                      </a:r>
                      <a:r>
                        <a:rPr lang="en-US" altLang="zh-CN" sz="900" b="0" i="0" u="none" strike="noStrike" dirty="0">
                          <a:solidFill>
                            <a:srgbClr val="FF0000"/>
                          </a:solidFill>
                          <a:latin typeface="宋体"/>
                        </a:rPr>
                        <a:t>4</a:t>
                      </a:r>
                      <a:r>
                        <a:rPr lang="en-US" altLang="zh-CN" sz="900" b="0" i="0" u="none" strike="noStrike" dirty="0">
                          <a:latin typeface="宋体"/>
                        </a:rPr>
                        <a:t>++170001!!!!!!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
          <p:cNvSpPr>
            <a:spLocks noGrp="1"/>
          </p:cNvSpPr>
          <p:nvPr>
            <p:ph type="title"/>
          </p:nvPr>
        </p:nvSpPr>
        <p:spPr>
          <a:xfrm>
            <a:off x="357188" y="500063"/>
            <a:ext cx="8229600" cy="692150"/>
          </a:xfrm>
        </p:spPr>
        <p:txBody>
          <a:bodyPr/>
          <a:lstStyle/>
          <a:p>
            <a:r>
              <a:rPr lang="en-US" altLang="zh-CN" smtClean="0">
                <a:solidFill>
                  <a:srgbClr val="C00000"/>
                </a:solidFill>
              </a:rPr>
              <a:t>1.1 </a:t>
            </a:r>
            <a:r>
              <a:rPr lang="zh-CN" altLang="zh-CN" smtClean="0">
                <a:solidFill>
                  <a:srgbClr val="C00000"/>
                </a:solidFill>
              </a:rPr>
              <a:t>固网</a:t>
            </a:r>
            <a:r>
              <a:rPr lang="en-US" altLang="zh-CN" smtClean="0">
                <a:solidFill>
                  <a:srgbClr val="C00000"/>
                </a:solidFill>
              </a:rPr>
              <a:t>AAA</a:t>
            </a:r>
            <a:r>
              <a:rPr lang="zh-CN" altLang="zh-CN" smtClean="0">
                <a:solidFill>
                  <a:srgbClr val="C00000"/>
                </a:solidFill>
              </a:rPr>
              <a:t>平台网络拓扑现状（</a:t>
            </a:r>
            <a:r>
              <a:rPr lang="en-US" altLang="zh-CN" smtClean="0">
                <a:solidFill>
                  <a:srgbClr val="C00000"/>
                </a:solidFill>
              </a:rPr>
              <a:t>2012</a:t>
            </a:r>
            <a:r>
              <a:rPr lang="zh-CN" altLang="zh-CN" smtClean="0">
                <a:solidFill>
                  <a:srgbClr val="C00000"/>
                </a:solidFill>
              </a:rPr>
              <a:t>年六期扩容完成后）</a:t>
            </a:r>
            <a:endParaRPr lang="zh-CN" altLang="en-US" smtClean="0">
              <a:solidFill>
                <a:srgbClr val="C00000"/>
              </a:solidFill>
            </a:endParaRPr>
          </a:p>
        </p:txBody>
      </p:sp>
      <p:pic>
        <p:nvPicPr>
          <p:cNvPr id="18435" name="内容占位符 20" descr="C:\Documents and Settings\Administrator\Application Data\Tencent\Users\56413571\QQ\WinTemp\RichOle\D0@5`~L{6585}DPAIDJ22OJ.jpg"/>
          <p:cNvPicPr>
            <a:picLocks noGrp="1"/>
          </p:cNvPicPr>
          <p:nvPr>
            <p:ph idx="1"/>
          </p:nvPr>
        </p:nvPicPr>
        <p:blipFill>
          <a:blip r:embed="rId3" cstate="print"/>
          <a:srcRect/>
          <a:stretch>
            <a:fillRect/>
          </a:stretch>
        </p:blipFill>
        <p:spPr>
          <a:xfrm>
            <a:off x="468313" y="1125538"/>
            <a:ext cx="8229600" cy="4751387"/>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9792" y="188640"/>
            <a:ext cx="4968552"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4" name="内容占位符 3"/>
          <p:cNvGraphicFramePr>
            <a:graphicFrameLocks noGrp="1"/>
          </p:cNvGraphicFramePr>
          <p:nvPr>
            <p:ph idx="1"/>
          </p:nvPr>
        </p:nvGraphicFramePr>
        <p:xfrm>
          <a:off x="323528" y="908720"/>
          <a:ext cx="8352928" cy="5011461"/>
        </p:xfrm>
        <a:graphic>
          <a:graphicData uri="http://schemas.openxmlformats.org/drawingml/2006/table">
            <a:tbl>
              <a:tblPr/>
              <a:tblGrid>
                <a:gridCol w="1471964"/>
                <a:gridCol w="5217927"/>
                <a:gridCol w="1663037"/>
              </a:tblGrid>
              <a:tr h="230128">
                <a:tc>
                  <a:txBody>
                    <a:bodyPr/>
                    <a:lstStyle/>
                    <a:p>
                      <a:pPr algn="l" fontAlgn="ctr"/>
                      <a:r>
                        <a:rPr lang="zh-CN" altLang="en-US" sz="1000" b="1" i="0" u="none" strike="noStrike" dirty="0">
                          <a:latin typeface="宋体"/>
                        </a:rPr>
                        <a:t>校园</a:t>
                      </a:r>
                      <a:r>
                        <a:rPr lang="en-US" sz="1000" b="1" i="0" u="none" strike="noStrike" dirty="0">
                          <a:latin typeface="宋体"/>
                        </a:rPr>
                        <a:t>T7</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629">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!!!!!![3++0++1]++1++161069030++</a:t>
                      </a:r>
                      <a:r>
                        <a:rPr lang="zh-CN" altLang="en-US" sz="1000" b="0" i="0" u="none" strike="noStrike" dirty="0">
                          <a:latin typeface="宋体"/>
                        </a:rPr>
                        <a:t>测试</a:t>
                      </a:r>
                      <a:r>
                        <a:rPr lang="en-US" altLang="zh-CN" sz="1000" b="0" i="0" u="none" strike="noStrike" dirty="0">
                          <a:latin typeface="宋体"/>
                        </a:rPr>
                        <a:t>++</a:t>
                      </a:r>
                      <a:r>
                        <a:rPr lang="zh-CN" altLang="en-US" sz="1000" b="0" i="0" u="none" strike="noStrike" dirty="0">
                          <a:latin typeface="宋体"/>
                        </a:rPr>
                        <a:t>测试</a:t>
                      </a:r>
                      <a:r>
                        <a:rPr lang="en-US" altLang="zh-CN" sz="1000" b="0" i="0" u="none" strike="noStrike" dirty="0">
                          <a:latin typeface="宋体"/>
                        </a:rPr>
                        <a:t>++110000++22B++</a:t>
                      </a:r>
                      <a:r>
                        <a:rPr lang="zh-CN" altLang="en-US" sz="1000" b="0" i="0" u="none" strike="noStrike" dirty="0">
                          <a:latin typeface="宋体"/>
                        </a:rPr>
                        <a:t>测试</a:t>
                      </a:r>
                      <a:r>
                        <a:rPr lang="en-US" altLang="zh-CN" sz="1000" b="0" i="0" u="none" strike="noStrike" dirty="0">
                          <a:latin typeface="宋体"/>
                        </a:rPr>
                        <a:t>++1++450103197807260517++ ++ ++ ++ ++ ++ ++ ++ ++</a:t>
                      </a:r>
                      <a:r>
                        <a:rPr lang="zh-CN" altLang="en-US" sz="1000" b="0" i="0" u="none" strike="noStrike" dirty="0">
                          <a:latin typeface="宋体"/>
                        </a:rPr>
                        <a:t>测试</a:t>
                      </a:r>
                      <a:r>
                        <a:rPr lang="en-US" altLang="zh-CN" sz="1000" b="0" i="0" u="none" strike="noStrike" dirty="0">
                          <a:latin typeface="宋体"/>
                        </a:rPr>
                        <a:t>++18900009999++ ++18900009999++1++0++ ++2007-01-18++9999-12-30++0++</a:t>
                      </a:r>
                      <a:r>
                        <a:rPr lang="zh-CN" altLang="en-US" sz="1000" b="0" i="0" u="none" strike="noStrike" dirty="0">
                          <a:latin typeface="宋体"/>
                        </a:rPr>
                        <a:t>测试</a:t>
                      </a:r>
                      <a:r>
                        <a:rPr lang="en-US" altLang="zh-CN" sz="1000" b="0" i="0" u="none" strike="noStrike" dirty="0">
                          <a:latin typeface="宋体"/>
                        </a:rPr>
                        <a:t>++161069030++0++0++1++0++0++</a:t>
                      </a:r>
                      <a:r>
                        <a:rPr lang="en-US" altLang="zh-CN" sz="1000" b="0" i="0" u="none" strike="noStrike" dirty="0">
                          <a:solidFill>
                            <a:srgbClr val="FF0000"/>
                          </a:solidFill>
                          <a:latin typeface="宋体"/>
                        </a:rPr>
                        <a:t>1</a:t>
                      </a:r>
                      <a:r>
                        <a:rPr lang="en-US" altLang="zh-CN" sz="1000" b="0" i="0" u="none" strike="noStrike" dirty="0">
                          <a:latin typeface="宋体"/>
                        </a:rPr>
                        <a:t>++1++0++4++ ++ ++</a:t>
                      </a:r>
                      <a:r>
                        <a:rPr lang="en-US" altLang="zh-CN" sz="1000" b="0" i="0" u="none" strike="noStrike" dirty="0">
                          <a:solidFill>
                            <a:srgbClr val="FF0000"/>
                          </a:solidFill>
                          <a:latin typeface="宋体"/>
                        </a:rPr>
                        <a:t>10</a:t>
                      </a:r>
                      <a:r>
                        <a:rPr lang="en-US" altLang="zh-CN" sz="1000" b="0" i="0" u="none" strike="noStrike" dirty="0">
                          <a:latin typeface="宋体"/>
                        </a:rPr>
                        <a:t>++ ++0++1++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7464">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!!!!!![3++0++2]++2++161069030++</a:t>
                      </a:r>
                      <a:r>
                        <a:rPr lang="zh-CN" altLang="en-US" sz="1000" b="0" i="0" u="none" strike="noStrike">
                          <a:latin typeface="宋体"/>
                        </a:rPr>
                        <a:t>测试</a:t>
                      </a:r>
                      <a:r>
                        <a:rPr lang="en-US" altLang="zh-CN" sz="1000" b="0" i="0" u="none" strike="noStrike">
                          <a:latin typeface="宋体"/>
                        </a:rPr>
                        <a:t>++18900009999++1++81++0++1++110000++9999-12-30++0++</a:t>
                      </a:r>
                      <a:r>
                        <a:rPr lang="zh-CN" altLang="en-US" sz="1000" b="0" i="0" u="none" strike="noStrike">
                          <a:latin typeface="宋体"/>
                        </a:rPr>
                        <a:t>测试</a:t>
                      </a:r>
                      <a:r>
                        <a:rPr lang="en-US" altLang="zh-CN" sz="1000" b="0" i="0" u="none" strike="noStrike">
                          <a:latin typeface="宋体"/>
                        </a:rPr>
                        <a:t>++161069030++0++1++1++0++ ++0++4++ ++ ++10++ ++1++ ++1++ ++ ++ ++ ++301++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!!!!!![3++1++3]++3++161069030++</a:t>
                      </a:r>
                      <a:r>
                        <a:rPr lang="zh-CN" altLang="en-US" sz="1000" b="0" i="0" u="none" strike="noStrike">
                          <a:latin typeface="宋体"/>
                        </a:rPr>
                        <a:t>测试</a:t>
                      </a:r>
                      <a:r>
                        <a:rPr lang="en-US" altLang="zh-CN" sz="1000" b="0" i="0" u="none" strike="noStrike">
                          <a:latin typeface="宋体"/>
                        </a:rPr>
                        <a:t>++18900009999++1++123456++110000!!!!!!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再申请</a:t>
                      </a:r>
                      <a:r>
                        <a:rPr lang="en-US" altLang="zh-CN" sz="1000" b="0" i="0" u="none" strike="noStrike">
                          <a:latin typeface="宋体"/>
                        </a:rPr>
                        <a:t>T7)</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a:t>
                      </a:r>
                      <a:r>
                        <a:rPr lang="en-US" altLang="zh-CN" sz="1000" b="0" i="0" u="none" strike="noStrike" dirty="0">
                          <a:solidFill>
                            <a:srgbClr val="FF0000"/>
                          </a:solidFill>
                          <a:latin typeface="宋体"/>
                        </a:rPr>
                        <a:t>10</a:t>
                      </a:r>
                      <a:r>
                        <a:rPr lang="en-US" altLang="zh-CN" sz="1000" b="0" i="0" u="none" strike="noStrike" dirty="0">
                          <a:latin typeface="宋体"/>
                        </a:rPr>
                        <a:t>++107961101228++</a:t>
                      </a:r>
                      <a:r>
                        <a:rPr lang="zh-CN" altLang="en-US" sz="1000" b="0" i="0" u="none" strike="noStrike" dirty="0">
                          <a:latin typeface="宋体"/>
                        </a:rPr>
                        <a:t>测试</a:t>
                      </a:r>
                      <a:r>
                        <a:rPr lang="en-US" altLang="zh-CN" sz="1000" b="0" i="0" u="none" strike="noStrike" dirty="0">
                          <a:latin typeface="宋体"/>
                        </a:rPr>
                        <a:t>++18900009999++71++</a:t>
                      </a:r>
                      <a:r>
                        <a:rPr lang="en-US" altLang="zh-CN" sz="1000" b="0" i="0" u="none" strike="noStrike" dirty="0">
                          <a:solidFill>
                            <a:srgbClr val="FF0000"/>
                          </a:solidFill>
                          <a:latin typeface="宋体"/>
                        </a:rPr>
                        <a:t>9008</a:t>
                      </a:r>
                      <a:r>
                        <a:rPr lang="zh-CN" altLang="en-US" sz="1000" b="0" i="0" u="none" strike="noStrike" dirty="0">
                          <a:solidFill>
                            <a:srgbClr val="FF0000"/>
                          </a:solidFill>
                          <a:latin typeface="宋体"/>
                        </a:rPr>
                        <a:t>（学校代码）</a:t>
                      </a:r>
                      <a:r>
                        <a:rPr lang="en-US" altLang="zh-CN" sz="1000" b="0" i="0" u="none" strike="noStrike" dirty="0">
                          <a:latin typeface="宋体"/>
                        </a:rPr>
                        <a:t>++</a:t>
                      </a:r>
                      <a:r>
                        <a:rPr lang="en-US" altLang="zh-CN" sz="1000" b="0" i="0" u="none" strike="noStrike" dirty="0">
                          <a:solidFill>
                            <a:srgbClr val="FF0000"/>
                          </a:solidFill>
                          <a:latin typeface="宋体"/>
                        </a:rPr>
                        <a:t>1</a:t>
                      </a:r>
                      <a:r>
                        <a:rPr lang="en-US" altLang="zh-CN" sz="10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单停</a:t>
                      </a:r>
                      <a:r>
                        <a:rPr lang="en-US" altLang="zh-CN"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a:t>
                      </a:r>
                      <a:r>
                        <a:rPr lang="zh-CN" altLang="en-US" sz="1000" b="0" i="0" u="none" strike="noStrike" dirty="0">
                          <a:latin typeface="宋体"/>
                        </a:rPr>
                        <a:t>卿春艳</a:t>
                      </a:r>
                      <a:r>
                        <a:rPr lang="en-US" altLang="zh-CN" sz="1000" b="0" i="0" u="none" strike="noStrike" dirty="0">
                          <a:latin typeface="宋体"/>
                        </a:rPr>
                        <a:t>++18900009990</a:t>
                      </a:r>
                      <a:r>
                        <a:rPr lang="en-US" altLang="zh-CN" sz="1000" b="0" i="0" u="none" strike="noStrike" dirty="0" smtClean="0">
                          <a:latin typeface="宋体"/>
                        </a:rPr>
                        <a:t>++</a:t>
                      </a:r>
                      <a:r>
                        <a:rPr lang="en-US" sz="1000" b="0" i="0" u="none" strike="noStrike" dirty="0" smtClean="0">
                          <a:latin typeface="宋体"/>
                        </a:rPr>
                        <a:t>C+W++</a:t>
                      </a:r>
                      <a:r>
                        <a:rPr lang="en-US" sz="1000" b="0" i="0" u="none" strike="noStrike" dirty="0">
                          <a:latin typeface="宋体"/>
                        </a:rPr>
                        <a:t>2++SCH!!!!!!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单停</a:t>
                      </a:r>
                      <a:r>
                        <a:rPr lang="en-US" altLang="zh-CN"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C+W++1++SCH!!!!!!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单复</a:t>
                      </a:r>
                      <a:r>
                        <a:rPr lang="en-US"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C+W++0++SCH!!!!!!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单停固网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!!!!!![1++1++1]++5++413943415++</a:t>
                      </a:r>
                      <a:r>
                        <a:rPr lang="zh-CN" altLang="en-US" sz="1000" b="0" i="0" u="none" strike="noStrike" dirty="0">
                          <a:latin typeface="宋体"/>
                        </a:rPr>
                        <a:t>卿春艳</a:t>
                      </a:r>
                      <a:r>
                        <a:rPr lang="en-US" altLang="zh-CN" sz="1000" b="0" i="0" u="none" strike="noStrike" dirty="0">
                          <a:latin typeface="宋体"/>
                        </a:rPr>
                        <a:t>++18900009990++</a:t>
                      </a:r>
                      <a:r>
                        <a:rPr lang="en-US" sz="1000" b="0" i="0" u="none" strike="noStrike" dirty="0">
                          <a:latin typeface="宋体"/>
                        </a:rPr>
                        <a:t>SCH++2++SCH!!!!!!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单停固网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!!!!!![1++1++1]++5++413943415++</a:t>
                      </a:r>
                      <a:r>
                        <a:rPr lang="zh-CN" altLang="en-US" sz="1000" b="0" i="0" u="none" strike="noStrike" dirty="0">
                          <a:latin typeface="宋体"/>
                        </a:rPr>
                        <a:t>卿春艳</a:t>
                      </a:r>
                      <a:r>
                        <a:rPr lang="en-US" altLang="zh-CN" sz="1000" b="0" i="0" u="none" strike="noStrike" dirty="0">
                          <a:latin typeface="宋体"/>
                        </a:rPr>
                        <a:t>++18900009990++</a:t>
                      </a:r>
                      <a:r>
                        <a:rPr lang="en-US" sz="1000" b="0" i="0" u="none" strike="noStrike" dirty="0">
                          <a:latin typeface="宋体"/>
                        </a:rPr>
                        <a:t>SCH++1++SCH!!!!!!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单复固网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!!!!!![1++1++1]++5++413943415++</a:t>
                      </a:r>
                      <a:r>
                        <a:rPr lang="zh-CN" altLang="en-US" sz="1000" b="0" i="0" u="none" strike="noStrike" dirty="0">
                          <a:latin typeface="宋体"/>
                        </a:rPr>
                        <a:t>卿春艳</a:t>
                      </a:r>
                      <a:r>
                        <a:rPr lang="en-US" altLang="zh-CN" sz="1000" b="0" i="0" u="none" strike="noStrike" dirty="0">
                          <a:latin typeface="宋体"/>
                        </a:rPr>
                        <a:t>++18900009990++</a:t>
                      </a:r>
                      <a:r>
                        <a:rPr lang="en-US" sz="1000" b="0" i="0" u="none" strike="noStrike" dirty="0">
                          <a:latin typeface="宋体"/>
                        </a:rPr>
                        <a:t>SCH++1++SCH!!!!!!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停</a:t>
                      </a:r>
                      <a:r>
                        <a:rPr lang="en-US" altLang="zh-CN"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!!!!!![1++1++1]++5++413943415++</a:t>
                      </a:r>
                      <a:r>
                        <a:rPr lang="zh-CN" altLang="en-US" sz="1000" b="0" i="0" u="none" strike="noStrike" dirty="0">
                          <a:latin typeface="宋体"/>
                        </a:rPr>
                        <a:t>卿春艳</a:t>
                      </a:r>
                      <a:r>
                        <a:rPr lang="en-US" altLang="zh-CN" sz="1000" b="0" i="0" u="none" strike="noStrike" dirty="0">
                          <a:latin typeface="宋体"/>
                        </a:rPr>
                        <a:t>++18900009990++ ++2++</a:t>
                      </a:r>
                      <a:r>
                        <a:rPr lang="en-US" sz="1000" b="0" i="0" u="none" strike="noStrike" dirty="0">
                          <a:latin typeface="宋体"/>
                        </a:rPr>
                        <a:t>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停</a:t>
                      </a:r>
                      <a:r>
                        <a:rPr lang="en-US" altLang="zh-CN"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 ++1++</a:t>
                      </a:r>
                      <a:r>
                        <a:rPr lang="en-US" sz="1000" b="0" i="0" u="none" strike="noStrike">
                          <a:latin typeface="宋体"/>
                        </a:rPr>
                        <a:t>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复</a:t>
                      </a:r>
                      <a:r>
                        <a:rPr lang="en-US"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!!!!!![1++1++1]++5++413943415++</a:t>
                      </a:r>
                      <a:r>
                        <a:rPr lang="zh-CN" altLang="en-US" sz="1000" b="0" i="0" u="none" strike="noStrike" dirty="0">
                          <a:latin typeface="宋体"/>
                        </a:rPr>
                        <a:t>卿春艳</a:t>
                      </a:r>
                      <a:r>
                        <a:rPr lang="en-US" altLang="zh-CN" sz="1000" b="0" i="0" u="none" strike="noStrike" dirty="0">
                          <a:latin typeface="宋体"/>
                        </a:rPr>
                        <a:t>++18900009990++ ++0++</a:t>
                      </a:r>
                      <a:r>
                        <a:rPr lang="en-US" sz="1000" b="0" i="0" u="none" strike="noStrike" dirty="0">
                          <a:latin typeface="宋体"/>
                        </a:rPr>
                        <a:t>SCH!!!!!</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销户</a:t>
                      </a:r>
                      <a:r>
                        <a:rPr lang="en-US" altLang="zh-CN" sz="1000" b="0" i="0" u="none" strike="noStrike">
                          <a:latin typeface="宋体"/>
                        </a:rPr>
                        <a:t>(</a:t>
                      </a:r>
                      <a:r>
                        <a:rPr lang="zh-CN" altLang="en-US" sz="1000" b="0" i="0" u="none" strike="noStrike">
                          <a:latin typeface="宋体"/>
                        </a:rPr>
                        <a:t>固网</a:t>
                      </a:r>
                      <a:r>
                        <a:rPr lang="en-US" altLang="zh-CN" sz="1000" b="0" i="0" u="none" strike="noStrike">
                          <a:latin typeface="宋体"/>
                        </a:rPr>
                        <a:t>/WIFI</a:t>
                      </a:r>
                      <a:r>
                        <a:rPr lang="zh-CN" altLang="en-US" sz="1000" b="0" i="0" u="none" strike="noStrike">
                          <a:latin typeface="宋体"/>
                        </a:rPr>
                        <a:t>账号全销</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!!!!!![1++1++1]++5++724864++</a:t>
                      </a:r>
                      <a:r>
                        <a:rPr lang="zh-CN" altLang="en-US" sz="1000" b="0" i="0" u="none" strike="noStrike" dirty="0">
                          <a:latin typeface="宋体"/>
                        </a:rPr>
                        <a:t>工号</a:t>
                      </a:r>
                      <a:r>
                        <a:rPr lang="en-US" altLang="zh-CN" sz="1000" b="0" i="0" u="none" strike="noStrike" dirty="0">
                          <a:latin typeface="宋体"/>
                        </a:rPr>
                        <a:t>++18900009990++</a:t>
                      </a:r>
                      <a:r>
                        <a:rPr lang="en-US" sz="1000" b="0" i="0" u="none" strike="noStrike" dirty="0">
                          <a:solidFill>
                            <a:srgbClr val="FF0000"/>
                          </a:solidFill>
                          <a:latin typeface="宋体"/>
                        </a:rPr>
                        <a:t>WIFI</a:t>
                      </a:r>
                      <a:r>
                        <a:rPr lang="en-US" sz="1000" b="0" i="0" u="none" strike="noStrike" dirty="0">
                          <a:latin typeface="宋体"/>
                        </a:rPr>
                        <a:t>++</a:t>
                      </a:r>
                      <a:r>
                        <a:rPr lang="en-US" sz="1000" b="0" i="0" u="none" strike="noStrike" dirty="0">
                          <a:solidFill>
                            <a:srgbClr val="FF0000"/>
                          </a:solidFill>
                          <a:latin typeface="宋体"/>
                        </a:rPr>
                        <a:t>4</a:t>
                      </a:r>
                      <a:r>
                        <a:rPr lang="en-US" sz="1000" b="0" i="0" u="none" strike="noStrike" dirty="0">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0128">
                <a:tc>
                  <a:txBody>
                    <a:bodyPr/>
                    <a:lstStyle/>
                    <a:p>
                      <a:pPr algn="l" fontAlgn="ctr"/>
                      <a:r>
                        <a:rPr lang="zh-CN" altLang="en-US" sz="1000" b="0" i="0" u="none" strike="noStrike">
                          <a:latin typeface="宋体"/>
                        </a:rPr>
                        <a:t>销固网及校园网属性，保留</a:t>
                      </a:r>
                      <a:r>
                        <a:rPr lang="en-US"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a:t>
                      </a:r>
                      <a:r>
                        <a:rPr lang="en-US" sz="1000" b="0" i="0" u="none" strike="noStrike">
                          <a:solidFill>
                            <a:srgbClr val="FF0000"/>
                          </a:solidFill>
                          <a:latin typeface="宋体"/>
                        </a:rPr>
                        <a:t>CAMPUS</a:t>
                      </a:r>
                      <a:r>
                        <a:rPr lang="en-US" sz="1000" b="0" i="0" u="none" strike="noStrike">
                          <a:latin typeface="宋体"/>
                        </a:rPr>
                        <a:t>++</a:t>
                      </a:r>
                      <a:r>
                        <a:rPr lang="en-US" sz="1000" b="0" i="0" u="none" strike="noStrike">
                          <a:solidFill>
                            <a:srgbClr val="FF0000"/>
                          </a:solidFill>
                          <a:latin typeface="宋体"/>
                        </a:rPr>
                        <a:t>4</a:t>
                      </a:r>
                      <a:r>
                        <a:rPr lang="en-US" sz="1000" b="0" i="0" u="none" strike="noStrike">
                          <a:latin typeface="宋体"/>
                        </a:rPr>
                        <a:t>++</a:t>
                      </a:r>
                      <a:r>
                        <a:rPr lang="en-US" sz="1000" b="0" i="0" u="none" strike="noStrike">
                          <a:solidFill>
                            <a:srgbClr val="FF0000"/>
                          </a:solidFill>
                          <a:latin typeface="宋体"/>
                        </a:rPr>
                        <a:t>110000</a:t>
                      </a:r>
                      <a:r>
                        <a:rPr lang="en-US"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629">
                <a:tc>
                  <a:txBody>
                    <a:bodyPr/>
                    <a:lstStyle/>
                    <a:p>
                      <a:pPr algn="l" fontAlgn="ctr"/>
                      <a:r>
                        <a:rPr lang="zh-CN" altLang="en-US" sz="1000" b="0" i="0" u="none" strike="noStrike" dirty="0">
                          <a:latin typeface="宋体"/>
                        </a:rPr>
                        <a:t>修改密码类型</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!!!!!![1++1++1]++8++4137521541++</a:t>
                      </a:r>
                      <a:r>
                        <a:rPr lang="zh-CN" altLang="en-US" sz="1000" b="0" i="0" u="none" strike="noStrike" dirty="0">
                          <a:latin typeface="宋体"/>
                        </a:rPr>
                        <a:t>测试</a:t>
                      </a:r>
                      <a:r>
                        <a:rPr lang="en-US" altLang="zh-CN" sz="1000" b="0" i="0" u="none" strike="noStrike" dirty="0">
                          <a:latin typeface="宋体"/>
                        </a:rPr>
                        <a:t>++18900009990++1++110000++0++2007-01-18++9999-12-30++0++</a:t>
                      </a:r>
                      <a:r>
                        <a:rPr lang="zh-CN" altLang="en-US" sz="1000" b="0" i="0" u="none" strike="noStrike" dirty="0">
                          <a:latin typeface="宋体"/>
                        </a:rPr>
                        <a:t>测试</a:t>
                      </a:r>
                      <a:r>
                        <a:rPr lang="en-US" altLang="zh-CN" sz="1000" b="0" i="0" u="none" strike="noStrike" dirty="0">
                          <a:latin typeface="宋体"/>
                        </a:rPr>
                        <a:t>++41375215++0++0++1++0++0++1++0++4++ ++ ++</a:t>
                      </a:r>
                      <a:r>
                        <a:rPr lang="en-US" altLang="zh-CN" sz="1000" b="0" i="0" u="none" strike="noStrike" dirty="0">
                          <a:solidFill>
                            <a:srgbClr val="FF0000"/>
                          </a:solidFill>
                          <a:latin typeface="宋体"/>
                        </a:rPr>
                        <a:t>11</a:t>
                      </a:r>
                      <a:r>
                        <a:rPr lang="en-US" altLang="zh-CN" sz="1000" b="0" i="0" u="none" strike="noStrike" dirty="0">
                          <a:latin typeface="宋体"/>
                        </a:rPr>
                        <a:t>++ ++ ++ ++</a:t>
                      </a:r>
                      <a:r>
                        <a:rPr lang="en-US" altLang="zh-CN" sz="1000" b="0" i="0" u="none" strike="noStrike" dirty="0">
                          <a:solidFill>
                            <a:srgbClr val="00CCFF"/>
                          </a:solidFill>
                          <a:latin typeface="宋体"/>
                        </a:rPr>
                        <a:t>-1</a:t>
                      </a:r>
                      <a:r>
                        <a:rPr lang="en-US" altLang="zh-CN" sz="1000" b="0" i="0" u="none" strike="noStrike" dirty="0">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a:t>
                      </a:r>
                      <a:r>
                        <a:rPr lang="zh-CN" altLang="en-US" sz="1000" b="0" i="0" u="none" strike="noStrike" dirty="0">
                          <a:latin typeface="宋体"/>
                        </a:rPr>
                        <a:t>：静态，</a:t>
                      </a:r>
                      <a:r>
                        <a:rPr lang="en-US" altLang="zh-CN" sz="1000" b="0" i="0" u="none" strike="noStrike" dirty="0">
                          <a:latin typeface="宋体"/>
                        </a:rPr>
                        <a:t>10</a:t>
                      </a:r>
                      <a:r>
                        <a:rPr lang="zh-CN" altLang="en-US" sz="1000" b="0" i="0" u="none" strike="noStrike" dirty="0">
                          <a:latin typeface="宋体"/>
                        </a:rPr>
                        <a:t>：动态，指令中的蓝色‘</a:t>
                      </a:r>
                      <a:r>
                        <a:rPr lang="en-US" altLang="zh-CN" sz="1000" b="0" i="0" u="none" strike="noStrike" dirty="0">
                          <a:latin typeface="宋体"/>
                        </a:rPr>
                        <a:t>-1’</a:t>
                      </a:r>
                      <a:r>
                        <a:rPr lang="zh-CN" altLang="en-US" sz="1000" b="0" i="0" u="none" strike="noStrike" dirty="0">
                          <a:latin typeface="宋体"/>
                        </a:rPr>
                        <a:t>为</a:t>
                      </a:r>
                      <a:r>
                        <a:rPr lang="en-US" altLang="zh-CN" sz="1000" b="0" i="0" u="none" strike="noStrike" dirty="0">
                          <a:latin typeface="宋体"/>
                        </a:rPr>
                        <a:t>C+W</a:t>
                      </a:r>
                      <a:r>
                        <a:rPr lang="zh-CN" altLang="en-US" sz="1000" b="0" i="0" u="none" strike="noStrike" dirty="0">
                          <a:latin typeface="宋体"/>
                        </a:rPr>
                        <a:t>业务的固定值，以免改掉绿网属性</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5776" y="116632"/>
            <a:ext cx="4896544"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4" name="内容占位符 3"/>
          <p:cNvGraphicFramePr>
            <a:graphicFrameLocks noGrp="1"/>
          </p:cNvGraphicFramePr>
          <p:nvPr>
            <p:ph idx="1"/>
          </p:nvPr>
        </p:nvGraphicFramePr>
        <p:xfrm>
          <a:off x="251520" y="980728"/>
          <a:ext cx="8568952" cy="5265868"/>
        </p:xfrm>
        <a:graphic>
          <a:graphicData uri="http://schemas.openxmlformats.org/drawingml/2006/table">
            <a:tbl>
              <a:tblPr/>
              <a:tblGrid>
                <a:gridCol w="1510032"/>
                <a:gridCol w="5352873"/>
                <a:gridCol w="1706047"/>
              </a:tblGrid>
              <a:tr h="247831">
                <a:tc>
                  <a:txBody>
                    <a:bodyPr/>
                    <a:lstStyle/>
                    <a:p>
                      <a:pPr algn="l" fontAlgn="ctr"/>
                      <a:r>
                        <a:rPr lang="zh-CN" altLang="en-US" sz="1000" b="1" i="0" u="none" strike="noStrike" dirty="0">
                          <a:latin typeface="宋体"/>
                        </a:rPr>
                        <a:t>校园</a:t>
                      </a:r>
                      <a:r>
                        <a:rPr lang="en-US" altLang="zh-CN" sz="1000" b="1" i="0" u="none" strike="noStrike" dirty="0">
                          <a:latin typeface="宋体"/>
                        </a:rPr>
                        <a:t>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7600">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!!!!!![3++0++1]++1++161069030++</a:t>
                      </a:r>
                      <a:r>
                        <a:rPr lang="zh-CN" altLang="en-US" sz="1000" b="0" i="0" u="none" strike="noStrike" dirty="0">
                          <a:latin typeface="宋体"/>
                        </a:rPr>
                        <a:t>测试</a:t>
                      </a:r>
                      <a:r>
                        <a:rPr lang="en-US" altLang="zh-CN" sz="1000" b="0" i="0" u="none" strike="noStrike" dirty="0">
                          <a:latin typeface="宋体"/>
                        </a:rPr>
                        <a:t>++</a:t>
                      </a:r>
                      <a:r>
                        <a:rPr lang="zh-CN" altLang="en-US" sz="1000" b="0" i="0" u="none" strike="noStrike" dirty="0">
                          <a:latin typeface="宋体"/>
                        </a:rPr>
                        <a:t>测试</a:t>
                      </a:r>
                      <a:r>
                        <a:rPr lang="en-US" altLang="zh-CN" sz="1000" b="0" i="0" u="none" strike="noStrike" dirty="0">
                          <a:latin typeface="宋体"/>
                        </a:rPr>
                        <a:t>++110000++22B++</a:t>
                      </a:r>
                      <a:r>
                        <a:rPr lang="zh-CN" altLang="en-US" sz="1000" b="0" i="0" u="none" strike="noStrike" dirty="0">
                          <a:latin typeface="宋体"/>
                        </a:rPr>
                        <a:t>测试</a:t>
                      </a:r>
                      <a:r>
                        <a:rPr lang="en-US" altLang="zh-CN" sz="1000" b="0" i="0" u="none" strike="noStrike" dirty="0">
                          <a:latin typeface="宋体"/>
                        </a:rPr>
                        <a:t>++1++450103197807260517++ ++ ++ ++ ++ ++ ++ ++ ++</a:t>
                      </a:r>
                      <a:r>
                        <a:rPr lang="zh-CN" altLang="en-US" sz="1000" b="0" i="0" u="none" strike="noStrike" dirty="0">
                          <a:latin typeface="宋体"/>
                        </a:rPr>
                        <a:t>测试</a:t>
                      </a:r>
                      <a:r>
                        <a:rPr lang="en-US" altLang="zh-CN" sz="1000" b="0" i="0" u="none" strike="noStrike" dirty="0">
                          <a:latin typeface="宋体"/>
                        </a:rPr>
                        <a:t>++18900009999++ ++18900009999++1++0++ ++2007-01-18++9999-12-30++0++</a:t>
                      </a:r>
                      <a:r>
                        <a:rPr lang="zh-CN" altLang="en-US" sz="1000" b="0" i="0" u="none" strike="noStrike" dirty="0">
                          <a:latin typeface="宋体"/>
                        </a:rPr>
                        <a:t>测试</a:t>
                      </a:r>
                      <a:r>
                        <a:rPr lang="en-US" altLang="zh-CN" sz="1000" b="0" i="0" u="none" strike="noStrike" dirty="0">
                          <a:latin typeface="宋体"/>
                        </a:rPr>
                        <a:t>++161069030++0++0++1++0++0++</a:t>
                      </a:r>
                      <a:r>
                        <a:rPr lang="en-US" altLang="zh-CN" sz="1000" b="0" i="0" u="none" strike="noStrike" dirty="0">
                          <a:solidFill>
                            <a:srgbClr val="FF0000"/>
                          </a:solidFill>
                          <a:latin typeface="宋体"/>
                        </a:rPr>
                        <a:t>1</a:t>
                      </a:r>
                      <a:r>
                        <a:rPr lang="en-US" altLang="zh-CN" sz="1000" b="0" i="0" u="none" strike="noStrike" dirty="0">
                          <a:latin typeface="宋体"/>
                        </a:rPr>
                        <a:t>++</a:t>
                      </a:r>
                      <a:r>
                        <a:rPr lang="en-US" altLang="zh-CN" sz="1000" b="0" i="0" u="none" strike="noStrike" dirty="0" smtClean="0">
                          <a:latin typeface="宋体"/>
                        </a:rPr>
                        <a:t>1++</a:t>
                      </a:r>
                      <a:r>
                        <a:rPr lang="en-US" altLang="zh-CN" sz="1000" b="0" i="0" u="none" strike="noStrike" dirty="0">
                          <a:latin typeface="宋体"/>
                        </a:rPr>
                        <a:t>0++4++ ++ ++10++ ++0++1++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5731">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!!!!!![3++0++2]++2++161069030++</a:t>
                      </a:r>
                      <a:r>
                        <a:rPr lang="zh-CN" altLang="en-US" sz="1000" b="0" i="0" u="none" strike="noStrike">
                          <a:latin typeface="宋体"/>
                        </a:rPr>
                        <a:t>测试</a:t>
                      </a:r>
                      <a:r>
                        <a:rPr lang="en-US" altLang="zh-CN" sz="1000" b="0" i="0" u="none" strike="noStrike">
                          <a:latin typeface="宋体"/>
                        </a:rPr>
                        <a:t>++18900009999++1++81++0++1++110000++9999-12-30++0++</a:t>
                      </a:r>
                      <a:r>
                        <a:rPr lang="zh-CN" altLang="en-US" sz="1000" b="0" i="0" u="none" strike="noStrike">
                          <a:latin typeface="宋体"/>
                        </a:rPr>
                        <a:t>测试</a:t>
                      </a:r>
                      <a:r>
                        <a:rPr lang="en-US" altLang="zh-CN" sz="1000" b="0" i="0" u="none" strike="noStrike">
                          <a:latin typeface="宋体"/>
                        </a:rPr>
                        <a:t>++161069030++0++1++1++0++ ++0++4++ ++ ++10++ ++1++ ++1++ ++ ++ ++ ++301++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先开</a:t>
                      </a:r>
                      <a:r>
                        <a:rPr lang="en-US" altLang="zh-CN"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!!!!!![3++1++3]++3++161069030++</a:t>
                      </a:r>
                      <a:r>
                        <a:rPr lang="zh-CN" altLang="en-US" sz="1000" b="0" i="0" u="none" strike="noStrike">
                          <a:latin typeface="宋体"/>
                        </a:rPr>
                        <a:t>测试</a:t>
                      </a:r>
                      <a:r>
                        <a:rPr lang="en-US" altLang="zh-CN" sz="1000" b="0" i="0" u="none" strike="noStrike">
                          <a:latin typeface="宋体"/>
                        </a:rPr>
                        <a:t>++18900009999++1++123456++110000!!!!!!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再申请</a:t>
                      </a:r>
                      <a:r>
                        <a:rPr lang="en-US" altLang="zh-CN" sz="1000" b="0" i="0" u="none" strike="noStrike">
                          <a:latin typeface="宋体"/>
                        </a:rPr>
                        <a:t>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!!!!!![1++1++1]++10++107961101228++</a:t>
                      </a:r>
                      <a:r>
                        <a:rPr lang="zh-CN" altLang="en-US" sz="1000" b="0" i="0" u="none" strike="noStrike">
                          <a:latin typeface="宋体"/>
                        </a:rPr>
                        <a:t>测试</a:t>
                      </a:r>
                      <a:r>
                        <a:rPr lang="en-US" altLang="zh-CN" sz="1000" b="0" i="0" u="none" strike="noStrike">
                          <a:latin typeface="宋体"/>
                        </a:rPr>
                        <a:t>++18900009999++71++</a:t>
                      </a:r>
                      <a:r>
                        <a:rPr lang="en-US" altLang="zh-CN" sz="1000" b="0" i="0" u="none" strike="noStrike">
                          <a:solidFill>
                            <a:srgbClr val="FF0000"/>
                          </a:solidFill>
                          <a:latin typeface="宋体"/>
                        </a:rPr>
                        <a:t>110000</a:t>
                      </a:r>
                      <a:r>
                        <a:rPr lang="zh-CN" altLang="en-US" sz="1000" b="0" i="0" u="none" strike="noStrike">
                          <a:solidFill>
                            <a:srgbClr val="FF0000"/>
                          </a:solidFill>
                          <a:latin typeface="宋体"/>
                        </a:rPr>
                        <a:t>（节点编码）</a:t>
                      </a:r>
                      <a:r>
                        <a:rPr lang="en-US" altLang="zh-CN" sz="1000" b="0" i="0" u="none" strike="noStrike">
                          <a:latin typeface="宋体"/>
                        </a:rPr>
                        <a:t>++</a:t>
                      </a:r>
                      <a:r>
                        <a:rPr lang="en-US" altLang="zh-CN" sz="1000" b="0" i="0" u="none" strike="noStrike">
                          <a:solidFill>
                            <a:srgbClr val="FF0000"/>
                          </a:solidFill>
                          <a:latin typeface="宋体"/>
                        </a:rPr>
                        <a:t>2</a:t>
                      </a:r>
                      <a:r>
                        <a:rPr lang="en-US" altLang="zh-CN"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单停</a:t>
                      </a:r>
                      <a:r>
                        <a:rPr lang="en-US" altLang="zh-CN"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C+W++2++SCH201!!!!!!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单停</a:t>
                      </a:r>
                      <a:r>
                        <a:rPr lang="en-US" altLang="zh-CN"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C+W++1++SCH201!!!!!!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单复</a:t>
                      </a:r>
                      <a:r>
                        <a:rPr lang="en-US"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C+W++0++SCH201!!!!!!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单停固网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SCH201++2++SCH201!!!!!!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单停固网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SCH201++1++SCH201!!!!!!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单复固网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a:t>
                      </a:r>
                      <a:r>
                        <a:rPr lang="en-US" sz="1000" b="0" i="0" u="none" strike="noStrike">
                          <a:latin typeface="宋体"/>
                        </a:rPr>
                        <a:t>SCH201++1++SCH201!!!!!!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欠费停机</a:t>
                      </a:r>
                      <a:r>
                        <a:rPr lang="en-US" altLang="zh-CN" sz="1000" b="0" i="0" u="none" strike="noStrike">
                          <a:latin typeface="宋体"/>
                        </a:rPr>
                        <a:t>(</a:t>
                      </a:r>
                      <a:r>
                        <a:rPr lang="zh-CN" altLang="en-US" sz="1000" b="0" i="0" u="none" strike="noStrike">
                          <a:latin typeface="宋体"/>
                        </a:rPr>
                        <a:t>停</a:t>
                      </a:r>
                      <a:r>
                        <a:rPr lang="en-US" altLang="zh-CN"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 ++2++</a:t>
                      </a:r>
                      <a:r>
                        <a:rPr lang="en-US" sz="1000" b="0" i="0" u="none" strike="noStrike">
                          <a:latin typeface="宋体"/>
                        </a:rPr>
                        <a:t>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自报停机</a:t>
                      </a:r>
                      <a:r>
                        <a:rPr lang="en-US" altLang="zh-CN" sz="1000" b="0" i="0" u="none" strike="noStrike">
                          <a:latin typeface="宋体"/>
                        </a:rPr>
                        <a:t>(</a:t>
                      </a:r>
                      <a:r>
                        <a:rPr lang="zh-CN" altLang="en-US" sz="1000" b="0" i="0" u="none" strike="noStrike">
                          <a:latin typeface="宋体"/>
                        </a:rPr>
                        <a:t>停</a:t>
                      </a:r>
                      <a:r>
                        <a:rPr lang="en-US" altLang="zh-CN"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 ++1++</a:t>
                      </a:r>
                      <a:r>
                        <a:rPr lang="en-US" sz="1000" b="0" i="0" u="none" strike="noStrike">
                          <a:latin typeface="宋体"/>
                        </a:rPr>
                        <a:t>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复机</a:t>
                      </a:r>
                      <a:r>
                        <a:rPr lang="en-US" altLang="zh-CN" sz="1000" b="0" i="0" u="none" strike="noStrike">
                          <a:latin typeface="宋体"/>
                        </a:rPr>
                        <a:t>(</a:t>
                      </a:r>
                      <a:r>
                        <a:rPr lang="zh-CN" altLang="en-US" sz="1000" b="0" i="0" u="none" strike="noStrike">
                          <a:latin typeface="宋体"/>
                        </a:rPr>
                        <a:t>复</a:t>
                      </a:r>
                      <a:r>
                        <a:rPr lang="en-US" sz="1000" b="0" i="0" u="none" strike="noStrike">
                          <a:latin typeface="宋体"/>
                        </a:rPr>
                        <a:t>WIFI/</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 ++0++</a:t>
                      </a:r>
                      <a:r>
                        <a:rPr lang="en-US" sz="1000" b="0" i="0" u="none" strike="noStrike">
                          <a:latin typeface="宋体"/>
                        </a:rPr>
                        <a:t>SCH201!!!!!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销户</a:t>
                      </a:r>
                      <a:r>
                        <a:rPr lang="en-US" altLang="zh-CN" sz="1000" b="0" i="0" u="none" strike="noStrike">
                          <a:latin typeface="宋体"/>
                        </a:rPr>
                        <a:t>(</a:t>
                      </a:r>
                      <a:r>
                        <a:rPr lang="zh-CN" altLang="en-US" sz="1000" b="0" i="0" u="none" strike="noStrike">
                          <a:latin typeface="宋体"/>
                        </a:rPr>
                        <a:t>固网</a:t>
                      </a:r>
                      <a:r>
                        <a:rPr lang="en-US" altLang="zh-CN" sz="1000" b="0" i="0" u="none" strike="noStrike">
                          <a:latin typeface="宋体"/>
                        </a:rPr>
                        <a:t>/WIFI</a:t>
                      </a:r>
                      <a:r>
                        <a:rPr lang="zh-CN" altLang="en-US" sz="1000" b="0" i="0" u="none" strike="noStrike">
                          <a:latin typeface="宋体"/>
                        </a:rPr>
                        <a:t>账号全销</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a:t>
                      </a:r>
                      <a:r>
                        <a:rPr lang="zh-CN" altLang="en-US" sz="1000" b="0" i="0" u="none" strike="noStrike">
                          <a:latin typeface="宋体"/>
                        </a:rPr>
                        <a:t>工号</a:t>
                      </a:r>
                      <a:r>
                        <a:rPr lang="en-US" altLang="zh-CN" sz="1000" b="0" i="0" u="none" strike="noStrike">
                          <a:latin typeface="宋体"/>
                        </a:rPr>
                        <a:t>++18900009990++</a:t>
                      </a:r>
                      <a:r>
                        <a:rPr lang="en-US" sz="1000" b="0" i="0" u="none" strike="noStrike">
                          <a:solidFill>
                            <a:srgbClr val="FF0000"/>
                          </a:solidFill>
                          <a:latin typeface="宋体"/>
                        </a:rPr>
                        <a:t>WIFI</a:t>
                      </a:r>
                      <a:r>
                        <a:rPr lang="en-US" sz="1000" b="0" i="0" u="none" strike="noStrike">
                          <a:latin typeface="宋体"/>
                        </a:rPr>
                        <a:t>++</a:t>
                      </a:r>
                      <a:r>
                        <a:rPr lang="en-US" sz="1000" b="0" i="0" u="none" strike="noStrike">
                          <a:solidFill>
                            <a:srgbClr val="FF0000"/>
                          </a:solidFill>
                          <a:latin typeface="宋体"/>
                        </a:rPr>
                        <a:t>4</a:t>
                      </a:r>
                      <a:r>
                        <a:rPr lang="en-US" sz="1000" b="0" i="0" u="none" strike="noStrike">
                          <a:latin typeface="宋体"/>
                        </a:rPr>
                        <a:t>++110000!!!!!!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31">
                <a:tc>
                  <a:txBody>
                    <a:bodyPr/>
                    <a:lstStyle/>
                    <a:p>
                      <a:pPr algn="l" fontAlgn="ctr"/>
                      <a:r>
                        <a:rPr lang="zh-CN" altLang="en-US" sz="1000" b="0" i="0" u="none" strike="noStrike">
                          <a:latin typeface="宋体"/>
                        </a:rPr>
                        <a:t>销固网及校园网属性，保留</a:t>
                      </a:r>
                      <a:r>
                        <a:rPr lang="en-US"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!!!!!![1++1++1]++5++413943415++</a:t>
                      </a:r>
                      <a:r>
                        <a:rPr lang="zh-CN" altLang="en-US" sz="1000" b="0" i="0" u="none" strike="noStrike">
                          <a:latin typeface="宋体"/>
                        </a:rPr>
                        <a:t>卿春艳</a:t>
                      </a:r>
                      <a:r>
                        <a:rPr lang="en-US" altLang="zh-CN" sz="1000" b="0" i="0" u="none" strike="noStrike">
                          <a:latin typeface="宋体"/>
                        </a:rPr>
                        <a:t>++18900009990++</a:t>
                      </a:r>
                      <a:r>
                        <a:rPr lang="en-US" sz="1000" b="0" i="0" u="none" strike="noStrike">
                          <a:solidFill>
                            <a:srgbClr val="FF0000"/>
                          </a:solidFill>
                          <a:latin typeface="宋体"/>
                        </a:rPr>
                        <a:t>CAMPUS</a:t>
                      </a:r>
                      <a:r>
                        <a:rPr lang="en-US" sz="1000" b="0" i="0" u="none" strike="noStrike">
                          <a:latin typeface="宋体"/>
                        </a:rPr>
                        <a:t>++</a:t>
                      </a:r>
                      <a:r>
                        <a:rPr lang="en-US" sz="1000" b="0" i="0" u="none" strike="noStrike">
                          <a:solidFill>
                            <a:srgbClr val="FF0000"/>
                          </a:solidFill>
                          <a:latin typeface="宋体"/>
                        </a:rPr>
                        <a:t>4</a:t>
                      </a:r>
                      <a:r>
                        <a:rPr lang="en-US" sz="1000" b="0" i="0" u="none" strike="noStrike">
                          <a:latin typeface="宋体"/>
                        </a:rPr>
                        <a:t>++</a:t>
                      </a:r>
                      <a:r>
                        <a:rPr lang="en-US" sz="1000" b="0" i="0" u="none" strike="noStrike">
                          <a:solidFill>
                            <a:srgbClr val="FF0000"/>
                          </a:solidFill>
                          <a:latin typeface="宋体"/>
                        </a:rPr>
                        <a:t>11000</a:t>
                      </a:r>
                      <a:r>
                        <a:rPr lang="en-US" sz="1000" b="0" i="0" u="none" strike="noStrike">
                          <a:latin typeface="宋体"/>
                        </a:rPr>
                        <a:t>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7600">
                <a:tc>
                  <a:txBody>
                    <a:bodyPr/>
                    <a:lstStyle/>
                    <a:p>
                      <a:pPr algn="l" fontAlgn="ctr"/>
                      <a:r>
                        <a:rPr lang="zh-CN" altLang="en-US" sz="1000" b="0" i="0" u="none" strike="noStrike">
                          <a:latin typeface="宋体"/>
                        </a:rPr>
                        <a:t>修改密码类型</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!!!!!![1++1++1]++8++4137521541++</a:t>
                      </a:r>
                      <a:r>
                        <a:rPr lang="zh-CN" altLang="en-US" sz="1000" b="0" i="0" u="none" strike="noStrike">
                          <a:latin typeface="宋体"/>
                        </a:rPr>
                        <a:t>测试</a:t>
                      </a:r>
                      <a:r>
                        <a:rPr lang="en-US" altLang="zh-CN" sz="1000" b="0" i="0" u="none" strike="noStrike">
                          <a:latin typeface="宋体"/>
                        </a:rPr>
                        <a:t>++18900009990++1++110000++0++2007-01-18++9999-12-30++0++</a:t>
                      </a:r>
                      <a:r>
                        <a:rPr lang="zh-CN" altLang="en-US" sz="1000" b="0" i="0" u="none" strike="noStrike">
                          <a:latin typeface="宋体"/>
                        </a:rPr>
                        <a:t>测试</a:t>
                      </a:r>
                      <a:r>
                        <a:rPr lang="en-US" altLang="zh-CN" sz="1000" b="0" i="0" u="none" strike="noStrike">
                          <a:latin typeface="宋体"/>
                        </a:rPr>
                        <a:t>++41375215++0++0++1++0++0++1++0++4++ ++ ++</a:t>
                      </a:r>
                      <a:r>
                        <a:rPr lang="en-US" altLang="zh-CN" sz="1000" b="0" i="0" u="none" strike="noStrike">
                          <a:solidFill>
                            <a:srgbClr val="FF0000"/>
                          </a:solidFill>
                          <a:latin typeface="宋体"/>
                        </a:rPr>
                        <a:t>11</a:t>
                      </a:r>
                      <a:r>
                        <a:rPr lang="en-US" altLang="zh-CN" sz="1000" b="0" i="0" u="none" strike="noStrike">
                          <a:latin typeface="宋体"/>
                        </a:rPr>
                        <a:t>++ ++ ++ ++</a:t>
                      </a:r>
                      <a:r>
                        <a:rPr lang="en-US" altLang="zh-CN" sz="1000" b="0" i="0" u="none" strike="noStrike">
                          <a:solidFill>
                            <a:srgbClr val="00CCFF"/>
                          </a:solidFill>
                          <a:latin typeface="宋体"/>
                        </a:rPr>
                        <a:t>-1</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11</a:t>
                      </a:r>
                      <a:r>
                        <a:rPr lang="zh-CN" altLang="en-US" sz="1000" b="0" i="0" u="none" strike="noStrike" dirty="0">
                          <a:latin typeface="宋体"/>
                        </a:rPr>
                        <a:t>：静态，</a:t>
                      </a:r>
                      <a:r>
                        <a:rPr lang="en-US" altLang="zh-CN" sz="1000" b="0" i="0" u="none" strike="noStrike" dirty="0">
                          <a:latin typeface="宋体"/>
                        </a:rPr>
                        <a:t>10</a:t>
                      </a:r>
                      <a:r>
                        <a:rPr lang="zh-CN" altLang="en-US" sz="1000" b="0" i="0" u="none" strike="noStrike" dirty="0">
                          <a:latin typeface="宋体"/>
                        </a:rPr>
                        <a:t>：动态，指令中的蓝色‘</a:t>
                      </a:r>
                      <a:r>
                        <a:rPr lang="en-US" altLang="zh-CN" sz="1000" b="0" i="0" u="none" strike="noStrike" dirty="0">
                          <a:latin typeface="宋体"/>
                        </a:rPr>
                        <a:t>-1’</a:t>
                      </a:r>
                      <a:r>
                        <a:rPr lang="zh-CN" altLang="en-US" sz="1000" b="0" i="0" u="none" strike="noStrike" dirty="0">
                          <a:latin typeface="宋体"/>
                        </a:rPr>
                        <a:t>为</a:t>
                      </a:r>
                      <a:r>
                        <a:rPr lang="en-US" altLang="zh-CN" sz="1000" b="0" i="0" u="none" strike="noStrike" dirty="0">
                          <a:latin typeface="宋体"/>
                        </a:rPr>
                        <a:t>C+W</a:t>
                      </a:r>
                      <a:r>
                        <a:rPr lang="zh-CN" altLang="en-US" sz="1000" b="0" i="0" u="none" strike="noStrike" dirty="0">
                          <a:latin typeface="宋体"/>
                        </a:rPr>
                        <a:t>业务的固定值，以免改掉绿网属性</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428860" y="0"/>
            <a:ext cx="5676910"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smtClean="0"/>
          </a:p>
        </p:txBody>
      </p:sp>
      <p:graphicFrame>
        <p:nvGraphicFramePr>
          <p:cNvPr id="4" name="内容占位符 3"/>
          <p:cNvGraphicFramePr>
            <a:graphicFrameLocks noGrp="1"/>
          </p:cNvGraphicFramePr>
          <p:nvPr>
            <p:ph idx="1"/>
          </p:nvPr>
        </p:nvGraphicFramePr>
        <p:xfrm>
          <a:off x="107504" y="1124744"/>
          <a:ext cx="8784976" cy="4968553"/>
        </p:xfrm>
        <a:graphic>
          <a:graphicData uri="http://schemas.openxmlformats.org/drawingml/2006/table">
            <a:tbl>
              <a:tblPr/>
              <a:tblGrid>
                <a:gridCol w="1548100"/>
                <a:gridCol w="5487820"/>
                <a:gridCol w="1749056"/>
              </a:tblGrid>
              <a:tr h="293381">
                <a:tc>
                  <a:txBody>
                    <a:bodyPr/>
                    <a:lstStyle/>
                    <a:p>
                      <a:pPr algn="l" fontAlgn="ctr"/>
                      <a:r>
                        <a:rPr lang="zh-CN" altLang="en-US" sz="1000" b="1" i="0" u="none" strike="noStrike" dirty="0">
                          <a:latin typeface="宋体"/>
                        </a:rPr>
                        <a:t>天翼套餐普通用户</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95598">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!!!!!![3++0++1]++1++177555099++</a:t>
                      </a:r>
                      <a:r>
                        <a:rPr lang="zh-CN" altLang="en-US" sz="1000" b="0" i="0" u="none" strike="noStrike">
                          <a:latin typeface="宋体"/>
                        </a:rPr>
                        <a:t>测试</a:t>
                      </a:r>
                      <a:r>
                        <a:rPr lang="en-US" altLang="zh-CN" sz="1000" b="0" i="0" u="none" strike="noStrike">
                          <a:latin typeface="宋体"/>
                        </a:rPr>
                        <a:t>++</a:t>
                      </a:r>
                      <a:r>
                        <a:rPr lang="zh-CN" altLang="en-US" sz="1000" b="0" i="0" u="none" strike="noStrike">
                          <a:latin typeface="宋体"/>
                        </a:rPr>
                        <a:t>测试</a:t>
                      </a:r>
                      <a:r>
                        <a:rPr lang="en-US" altLang="zh-CN" sz="1000" b="0" i="0" u="none" strike="noStrike">
                          <a:latin typeface="宋体"/>
                        </a:rPr>
                        <a:t>++110000++22B++</a:t>
                      </a:r>
                      <a:r>
                        <a:rPr lang="zh-CN" altLang="en-US" sz="1000" b="0" i="0" u="none" strike="noStrike">
                          <a:latin typeface="宋体"/>
                        </a:rPr>
                        <a:t>测试</a:t>
                      </a:r>
                      <a:r>
                        <a:rPr lang="en-US" altLang="zh-CN" sz="1000" b="0" i="0" u="none" strike="noStrike">
                          <a:latin typeface="宋体"/>
                        </a:rPr>
                        <a:t>++1++450103197807260517++ ++ ++ ++ ++ ++ ++ ++ ++</a:t>
                      </a:r>
                      <a:r>
                        <a:rPr lang="zh-CN" altLang="en-US" sz="1000" b="0" i="0" u="none" strike="noStrike">
                          <a:latin typeface="宋体"/>
                        </a:rPr>
                        <a:t>测试</a:t>
                      </a:r>
                      <a:r>
                        <a:rPr lang="en-US" altLang="zh-CN" sz="1000" b="0" i="0" u="none" strike="noStrike">
                          <a:latin typeface="宋体"/>
                        </a:rPr>
                        <a:t>++13517880929++ ++18900009999++1++0++ ++2007-01-18++9999-12-30++0++</a:t>
                      </a:r>
                      <a:r>
                        <a:rPr lang="zh-CN" altLang="en-US" sz="1000" b="0" i="0" u="none" strike="noStrike">
                          <a:latin typeface="宋体"/>
                        </a:rPr>
                        <a:t>测试</a:t>
                      </a:r>
                      <a:r>
                        <a:rPr lang="en-US" altLang="zh-CN" sz="1000" b="0" i="0" u="none" strike="noStrike">
                          <a:latin typeface="宋体"/>
                        </a:rPr>
                        <a:t>++177555099++0++0++1++0++0++</a:t>
                      </a:r>
                      <a:r>
                        <a:rPr lang="en-US" altLang="zh-CN" sz="1000" b="0" i="0" u="none" strike="noStrike">
                          <a:solidFill>
                            <a:srgbClr val="FF0000"/>
                          </a:solidFill>
                          <a:latin typeface="宋体"/>
                        </a:rPr>
                        <a:t>0</a:t>
                      </a:r>
                      <a:r>
                        <a:rPr lang="en-US" altLang="zh-CN" sz="1000" b="0" i="0" u="none" strike="noStrike">
                          <a:latin typeface="宋体"/>
                        </a:rPr>
                        <a:t>++1++0++4++ ++ ++ ++ ++ ++1++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0</a:t>
                      </a:r>
                      <a:r>
                        <a:rPr lang="zh-CN" altLang="en-US" sz="1000" b="0" i="0" u="none" strike="noStrike">
                          <a:latin typeface="宋体"/>
                        </a:rPr>
                        <a:t>表示天翼宽带，</a:t>
                      </a:r>
                      <a:r>
                        <a:rPr lang="en-US" altLang="zh-CN" sz="1000" b="0" i="0" u="none" strike="noStrike">
                          <a:latin typeface="宋体"/>
                        </a:rPr>
                        <a:t>1</a:t>
                      </a:r>
                      <a:r>
                        <a:rPr lang="zh-CN" altLang="en-US" sz="1000" b="0" i="0" u="none" strike="noStrike">
                          <a:latin typeface="宋体"/>
                        </a:rPr>
                        <a:t>表示</a:t>
                      </a:r>
                      <a:r>
                        <a:rPr lang="en-US" sz="1000" b="0" i="0" u="none" strike="noStrike">
                          <a:latin typeface="宋体"/>
                        </a:rPr>
                        <a:t>C+W</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8464">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!!!!!![3++0++2]++2++177555099++</a:t>
                      </a:r>
                      <a:r>
                        <a:rPr lang="zh-CN" altLang="en-US" sz="1000" b="0" i="0" u="none" strike="noStrike">
                          <a:latin typeface="宋体"/>
                        </a:rPr>
                        <a:t>测试</a:t>
                      </a:r>
                      <a:r>
                        <a:rPr lang="en-US" altLang="zh-CN" sz="1000" b="0" i="0" u="none" strike="noStrike">
                          <a:latin typeface="宋体"/>
                        </a:rPr>
                        <a:t>++18900009999++1++81++0++1++110000++9999-12-30++0++</a:t>
                      </a:r>
                      <a:r>
                        <a:rPr lang="zh-CN" altLang="en-US" sz="1000" b="0" i="0" u="none" strike="noStrike">
                          <a:latin typeface="宋体"/>
                        </a:rPr>
                        <a:t>测试</a:t>
                      </a:r>
                      <a:r>
                        <a:rPr lang="en-US" altLang="zh-CN" sz="1000" b="0" i="0" u="none" strike="noStrike">
                          <a:latin typeface="宋体"/>
                        </a:rPr>
                        <a:t>++177555099++0++0++1++0++ ++0++4++ ++ ++ ++ ++1++ ++1++ ++ ++ ++ ++301++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zh-CN" altLang="en-US" sz="1000" b="0" i="0" u="none" strike="noStrike">
                          <a:latin typeface="宋体"/>
                        </a:rPr>
                        <a:t>固网</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!!!!!![3++1++3]++3++177555099++</a:t>
                      </a:r>
                      <a:r>
                        <a:rPr lang="zh-CN" altLang="en-US" sz="1000" b="0" i="0" u="none" strike="noStrike">
                          <a:latin typeface="宋体"/>
                        </a:rPr>
                        <a:t>测试</a:t>
                      </a:r>
                      <a:r>
                        <a:rPr lang="en-US" altLang="zh-CN" sz="1000" b="0" i="0" u="none" strike="noStrike">
                          <a:latin typeface="宋体"/>
                        </a:rPr>
                        <a:t>++18900009999++1++30174324++110000!!!!!!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95598">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en-US"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!!!!!![3++0++1]++1++161069030++</a:t>
                      </a:r>
                      <a:r>
                        <a:rPr lang="zh-CN" altLang="en-US" sz="1000" b="0" i="0" u="none" strike="noStrike" dirty="0">
                          <a:latin typeface="宋体"/>
                        </a:rPr>
                        <a:t>测试</a:t>
                      </a:r>
                      <a:r>
                        <a:rPr lang="en-US" altLang="zh-CN" sz="1000" b="0" i="0" u="none" strike="noStrike" dirty="0">
                          <a:latin typeface="宋体"/>
                        </a:rPr>
                        <a:t>++</a:t>
                      </a:r>
                      <a:r>
                        <a:rPr lang="zh-CN" altLang="en-US" sz="1000" b="0" i="0" u="none" strike="noStrike" dirty="0">
                          <a:latin typeface="宋体"/>
                        </a:rPr>
                        <a:t>测试</a:t>
                      </a:r>
                      <a:r>
                        <a:rPr lang="en-US" altLang="zh-CN" sz="1000" b="0" i="0" u="none" strike="noStrike" dirty="0">
                          <a:latin typeface="宋体"/>
                        </a:rPr>
                        <a:t>++110000++22B++</a:t>
                      </a:r>
                      <a:r>
                        <a:rPr lang="zh-CN" altLang="en-US" sz="1000" b="0" i="0" u="none" strike="noStrike" dirty="0">
                          <a:latin typeface="宋体"/>
                        </a:rPr>
                        <a:t>测试</a:t>
                      </a:r>
                      <a:r>
                        <a:rPr lang="en-US" altLang="zh-CN" sz="1000" b="0" i="0" u="none" strike="noStrike" dirty="0">
                          <a:latin typeface="宋体"/>
                        </a:rPr>
                        <a:t>++1++450103197807260517++ ++ ++ ++ ++ ++ ++ ++ ++</a:t>
                      </a:r>
                      <a:r>
                        <a:rPr lang="zh-CN" altLang="en-US" sz="1000" b="0" i="0" u="none" strike="noStrike" dirty="0">
                          <a:latin typeface="宋体"/>
                        </a:rPr>
                        <a:t>测试</a:t>
                      </a:r>
                      <a:r>
                        <a:rPr lang="en-US" altLang="zh-CN" sz="1000" b="0" i="0" u="none" strike="noStrike" dirty="0">
                          <a:latin typeface="宋体"/>
                        </a:rPr>
                        <a:t>++18900009999++ ++18900009999++1++0++ ++2007-01-18++9999-12-30++0++</a:t>
                      </a:r>
                      <a:r>
                        <a:rPr lang="zh-CN" altLang="en-US" sz="1000" b="0" i="0" u="none" strike="noStrike" dirty="0">
                          <a:latin typeface="宋体"/>
                        </a:rPr>
                        <a:t>测试</a:t>
                      </a:r>
                      <a:r>
                        <a:rPr lang="en-US" altLang="zh-CN" sz="1000" b="0" i="0" u="none" strike="noStrike" dirty="0">
                          <a:latin typeface="宋体"/>
                        </a:rPr>
                        <a:t>++161069030++0++0++1++0++0++</a:t>
                      </a:r>
                      <a:r>
                        <a:rPr lang="en-US" altLang="zh-CN" sz="1000" b="0" i="0" u="none" strike="noStrike" dirty="0">
                          <a:solidFill>
                            <a:srgbClr val="FF0000"/>
                          </a:solidFill>
                          <a:latin typeface="宋体"/>
                        </a:rPr>
                        <a:t>1</a:t>
                      </a:r>
                      <a:r>
                        <a:rPr lang="en-US" altLang="zh-CN" sz="1000" b="0" i="0" u="none" strike="noStrike" dirty="0">
                          <a:latin typeface="宋体"/>
                        </a:rPr>
                        <a:t>++1++0++4++ ++ ++</a:t>
                      </a:r>
                      <a:r>
                        <a:rPr lang="en-US" altLang="zh-CN" sz="1000" b="0" i="0" u="none" strike="noStrike" dirty="0">
                          <a:solidFill>
                            <a:srgbClr val="FF0000"/>
                          </a:solidFill>
                          <a:latin typeface="宋体"/>
                        </a:rPr>
                        <a:t>10</a:t>
                      </a:r>
                      <a:r>
                        <a:rPr lang="en-US" altLang="zh-CN" sz="1000" b="0" i="0" u="none" strike="noStrike" dirty="0">
                          <a:latin typeface="宋体"/>
                        </a:rPr>
                        <a:t>++ ++</a:t>
                      </a:r>
                      <a:r>
                        <a:rPr lang="en-US" altLang="zh-CN" sz="1000" b="0" i="0" u="none" strike="noStrike" dirty="0">
                          <a:solidFill>
                            <a:srgbClr val="FF0000"/>
                          </a:solidFill>
                          <a:latin typeface="宋体"/>
                        </a:rPr>
                        <a:t>0</a:t>
                      </a:r>
                      <a:r>
                        <a:rPr lang="en-US" altLang="zh-CN" sz="1000" b="0" i="0" u="none" strike="noStrike" dirty="0">
                          <a:latin typeface="宋体"/>
                        </a:rPr>
                        <a:t>++1++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68464">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en-US"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a:latin typeface="宋体"/>
                        </a:rPr>
                        <a:t>!!!!!![3++0++2]++2++161069030++</a:t>
                      </a:r>
                      <a:r>
                        <a:rPr lang="zh-CN" altLang="en-US" sz="1000" b="0" i="0" u="none" strike="noStrike" dirty="0">
                          <a:latin typeface="宋体"/>
                        </a:rPr>
                        <a:t>测试</a:t>
                      </a:r>
                      <a:r>
                        <a:rPr lang="en-US" altLang="zh-CN" sz="1000" b="0" i="0" u="none" strike="noStrike" dirty="0">
                          <a:latin typeface="宋体"/>
                        </a:rPr>
                        <a:t>++18900009999++1++81++0++1++110000++9999-12-30++0++</a:t>
                      </a:r>
                      <a:r>
                        <a:rPr lang="zh-CN" altLang="en-US" sz="1000" b="0" i="0" u="none" strike="noStrike" dirty="0">
                          <a:latin typeface="宋体"/>
                        </a:rPr>
                        <a:t>测试</a:t>
                      </a:r>
                      <a:r>
                        <a:rPr lang="en-US" altLang="zh-CN" sz="1000" b="0" i="0" u="none" strike="noStrike" dirty="0">
                          <a:latin typeface="宋体"/>
                        </a:rPr>
                        <a:t>++161069030++0++1++1++0++ ++0++4++ ++ ++10++ ++1++ ++1++ ++ ++ ++ ++301++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a:latin typeface="宋体"/>
                        </a:rPr>
                        <a:t>开户指令组</a:t>
                      </a:r>
                      <a:r>
                        <a:rPr lang="en-US" altLang="zh-CN" sz="1000" b="0" i="0" u="none" strike="noStrike">
                          <a:latin typeface="宋体"/>
                        </a:rPr>
                        <a:t>(</a:t>
                      </a:r>
                      <a:r>
                        <a:rPr lang="en-US" sz="1000" b="0" i="0" u="none" strike="noStrike">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!!!!!![3++1++3]++3++161069030++</a:t>
                      </a:r>
                      <a:r>
                        <a:rPr lang="zh-CN" altLang="en-US" sz="1000" b="0" i="0" u="none" strike="noStrike">
                          <a:latin typeface="宋体"/>
                        </a:rPr>
                        <a:t>测试</a:t>
                      </a:r>
                      <a:r>
                        <a:rPr lang="en-US" altLang="zh-CN" sz="1000" b="0" i="0" u="none" strike="noStrike">
                          <a:latin typeface="宋体"/>
                        </a:rPr>
                        <a:t>++18900009999++1++123456++110000!!!!!!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欠费停机</a:t>
                      </a:r>
                      <a:r>
                        <a:rPr lang="en-US" altLang="zh-CN" sz="1000" b="0" i="0" u="none" strike="noStrike" dirty="0">
                          <a:latin typeface="宋体"/>
                        </a:rPr>
                        <a:t>(</a:t>
                      </a:r>
                      <a:r>
                        <a:rPr lang="en-US" sz="1000" b="0" i="0" u="none" strike="noStrike" dirty="0">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a:t>
                      </a:r>
                      <a:r>
                        <a:rPr lang="zh-CN" altLang="en-US" sz="1000" b="0" i="0" u="none" strike="noStrike">
                          <a:latin typeface="宋体"/>
                        </a:rPr>
                        <a:t>工号</a:t>
                      </a:r>
                      <a:r>
                        <a:rPr lang="en-US" altLang="zh-CN" sz="1000" b="0" i="0" u="none" strike="noStrike">
                          <a:latin typeface="宋体"/>
                        </a:rPr>
                        <a:t>++18900009999++</a:t>
                      </a:r>
                      <a:r>
                        <a:rPr lang="en-US" sz="1000" b="0" i="0" u="none" strike="noStrike">
                          <a:latin typeface="宋体"/>
                        </a:rPr>
                        <a:t>WIFI++2++110000!!!!!!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自报停机</a:t>
                      </a:r>
                      <a:r>
                        <a:rPr lang="en-US" altLang="zh-CN" sz="1000" b="0" i="0" u="none" strike="noStrike" dirty="0">
                          <a:latin typeface="宋体"/>
                        </a:rPr>
                        <a:t>(</a:t>
                      </a:r>
                      <a:r>
                        <a:rPr lang="en-US" sz="1000" b="0" i="0" u="none" strike="noStrike" dirty="0">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a:t>
                      </a:r>
                      <a:r>
                        <a:rPr lang="zh-CN" altLang="en-US" sz="1000" b="0" i="0" u="none" strike="noStrike">
                          <a:latin typeface="宋体"/>
                        </a:rPr>
                        <a:t>工号</a:t>
                      </a:r>
                      <a:r>
                        <a:rPr lang="en-US" altLang="zh-CN" sz="1000" b="0" i="0" u="none" strike="noStrike">
                          <a:latin typeface="宋体"/>
                        </a:rPr>
                        <a:t>++18900009999++</a:t>
                      </a:r>
                      <a:r>
                        <a:rPr lang="en-US" sz="1000" b="0" i="0" u="none" strike="noStrike">
                          <a:latin typeface="宋体"/>
                        </a:rPr>
                        <a:t>WIFI++1++110000!!!!!!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欠费停机</a:t>
                      </a:r>
                      <a:r>
                        <a:rPr lang="en-US" altLang="zh-CN" sz="1000" b="0" i="0" u="none" strike="noStrike" dirty="0">
                          <a:latin typeface="宋体"/>
                        </a:rPr>
                        <a:t>(</a:t>
                      </a:r>
                      <a:r>
                        <a:rPr lang="zh-CN" altLang="en-US" sz="1000" b="0" i="0" u="none" strike="noStrike" dirty="0">
                          <a:latin typeface="宋体"/>
                        </a:rPr>
                        <a:t>固网</a:t>
                      </a:r>
                      <a:r>
                        <a:rPr lang="en-US" altLang="zh-CN" sz="1000" b="0" i="0" u="none" strike="noStrike" dirty="0">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!!!!!![1++1++1]++5++724864930++</a:t>
                      </a:r>
                      <a:r>
                        <a:rPr lang="zh-CN" altLang="en-US" sz="1000" b="0" i="0" u="none" strike="noStrike">
                          <a:latin typeface="宋体"/>
                        </a:rPr>
                        <a:t>工号</a:t>
                      </a:r>
                      <a:r>
                        <a:rPr lang="en-US" altLang="zh-CN" sz="1000" b="0" i="0" u="none" strike="noStrike">
                          <a:latin typeface="宋体"/>
                        </a:rPr>
                        <a:t>++18900009999++1++2++110000!!!!!!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自报停机</a:t>
                      </a:r>
                      <a:r>
                        <a:rPr lang="en-US" altLang="zh-CN" sz="1000" b="0" i="0" u="none" strike="noStrike" dirty="0">
                          <a:latin typeface="宋体"/>
                        </a:rPr>
                        <a:t>(</a:t>
                      </a:r>
                      <a:r>
                        <a:rPr lang="zh-CN" altLang="en-US" sz="1000" b="0" i="0" u="none" strike="noStrike" dirty="0">
                          <a:latin typeface="宋体"/>
                        </a:rPr>
                        <a:t>固网</a:t>
                      </a:r>
                      <a:r>
                        <a:rPr lang="en-US" altLang="zh-CN" sz="1000" b="0" i="0" u="none" strike="noStrike" dirty="0">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!!!!!![1++1++1]++5++724864930++</a:t>
                      </a:r>
                      <a:r>
                        <a:rPr lang="zh-CN" altLang="en-US" sz="1000" b="0" i="0" u="none" strike="noStrike">
                          <a:latin typeface="宋体"/>
                        </a:rPr>
                        <a:t>工号</a:t>
                      </a:r>
                      <a:r>
                        <a:rPr lang="en-US" altLang="zh-CN" sz="1000" b="0" i="0" u="none" strike="noStrike">
                          <a:latin typeface="宋体"/>
                        </a:rPr>
                        <a:t>++18900009999++1++1++110000!!!!!!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销户</a:t>
                      </a:r>
                      <a:r>
                        <a:rPr lang="en-US" altLang="zh-CN" sz="1000" b="0" i="0" u="none" strike="noStrike" dirty="0">
                          <a:latin typeface="宋体"/>
                        </a:rPr>
                        <a:t>(</a:t>
                      </a:r>
                      <a:r>
                        <a:rPr lang="zh-CN" altLang="en-US" sz="1000" b="0" i="0" u="none" strike="noStrike" dirty="0">
                          <a:latin typeface="宋体"/>
                        </a:rPr>
                        <a:t>销</a:t>
                      </a:r>
                      <a:r>
                        <a:rPr lang="en-US" sz="1000" b="0" i="0" u="none" strike="noStrike" dirty="0">
                          <a:latin typeface="宋体"/>
                        </a:rPr>
                        <a:t>WIFI)</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!!!!!![1++1++1]++5++724864930++</a:t>
                      </a:r>
                      <a:r>
                        <a:rPr lang="zh-CN" altLang="en-US" sz="1000" b="0" i="0" u="none" strike="noStrike">
                          <a:latin typeface="宋体"/>
                        </a:rPr>
                        <a:t>工号</a:t>
                      </a:r>
                      <a:r>
                        <a:rPr lang="en-US" altLang="zh-CN" sz="1000" b="0" i="0" u="none" strike="noStrike">
                          <a:latin typeface="宋体"/>
                        </a:rPr>
                        <a:t>++18900009999++</a:t>
                      </a:r>
                      <a:r>
                        <a:rPr lang="en-US" sz="1000" b="0" i="0" u="none" strike="noStrike">
                          <a:latin typeface="宋体"/>
                        </a:rPr>
                        <a:t>WIFI++4++110000!!!!!!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381">
                <a:tc>
                  <a:txBody>
                    <a:bodyPr/>
                    <a:lstStyle/>
                    <a:p>
                      <a:pPr algn="l" fontAlgn="ctr"/>
                      <a:r>
                        <a:rPr lang="zh-CN" altLang="en-US" sz="1000" b="0" i="0" u="none" strike="noStrike" dirty="0">
                          <a:latin typeface="宋体"/>
                        </a:rPr>
                        <a:t>销户</a:t>
                      </a:r>
                      <a:r>
                        <a:rPr lang="en-US" altLang="zh-CN" sz="1000" b="0" i="0" u="none" strike="noStrike" dirty="0">
                          <a:latin typeface="宋体"/>
                        </a:rPr>
                        <a:t>(</a:t>
                      </a:r>
                      <a:r>
                        <a:rPr lang="zh-CN" altLang="en-US" sz="1000" b="0" i="0" u="none" strike="noStrike" dirty="0">
                          <a:latin typeface="宋体"/>
                        </a:rPr>
                        <a:t>销固</a:t>
                      </a:r>
                      <a:r>
                        <a:rPr lang="zh-CN" altLang="en-US" sz="1000" b="0" i="0" u="none" strike="noStrike" dirty="0" smtClean="0">
                          <a:latin typeface="宋体"/>
                        </a:rPr>
                        <a:t>网和</a:t>
                      </a:r>
                      <a:r>
                        <a:rPr lang="en-US" altLang="zh-CN" sz="1000" b="0" i="0" u="none" strike="noStrike" dirty="0" smtClean="0">
                          <a:latin typeface="宋体"/>
                        </a:rPr>
                        <a:t>WIFI)</a:t>
                      </a:r>
                      <a:endParaRPr lang="en-US" altLang="zh-CN" sz="1000" b="0" i="0" u="none" strike="noStrike" dirty="0">
                        <a:latin typeface="宋体"/>
                      </a:endParaRP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dirty="0" smtClean="0">
                          <a:latin typeface="宋体"/>
                        </a:rPr>
                        <a:t>!!!!!![1++1++1]++5++724864930++</a:t>
                      </a:r>
                      <a:r>
                        <a:rPr lang="zh-CN" altLang="en-US" sz="1000" b="0" i="0" u="none" strike="noStrike" dirty="0" smtClean="0">
                          <a:latin typeface="宋体"/>
                        </a:rPr>
                        <a:t>工号</a:t>
                      </a:r>
                      <a:r>
                        <a:rPr lang="en-US" altLang="zh-CN" sz="1000" b="0" i="0" u="none" strike="noStrike" dirty="0" smtClean="0">
                          <a:latin typeface="宋体"/>
                        </a:rPr>
                        <a:t>++18900009999++1++4++110000!!!!!!</a:t>
                      </a:r>
                      <a:endParaRPr lang="en-US" altLang="zh-CN" sz="1000" b="0" i="0" u="none" strike="noStrike" dirty="0">
                        <a:latin typeface="宋体"/>
                      </a:endParaRP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714612" y="214290"/>
            <a:ext cx="4248150"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smtClean="0"/>
          </a:p>
        </p:txBody>
      </p:sp>
      <p:sp>
        <p:nvSpPr>
          <p:cNvPr id="52227" name="内容占位符 2"/>
          <p:cNvSpPr>
            <a:spLocks noGrp="1"/>
          </p:cNvSpPr>
          <p:nvPr>
            <p:ph idx="1"/>
          </p:nvPr>
        </p:nvSpPr>
        <p:spPr>
          <a:xfrm>
            <a:off x="468313" y="1125538"/>
            <a:ext cx="8229600" cy="5375296"/>
          </a:xfrm>
        </p:spPr>
        <p:txBody>
          <a:bodyPr/>
          <a:lstStyle/>
          <a:p>
            <a:pPr>
              <a:buNone/>
            </a:pPr>
            <a:endParaRPr lang="zh-CN" altLang="zh-CN" sz="1600" dirty="0" smtClean="0"/>
          </a:p>
          <a:p>
            <a:pPr>
              <a:buNone/>
            </a:pPr>
            <a:endParaRPr lang="zh-CN" dirty="0" smtClean="0">
              <a:solidFill>
                <a:schemeClr val="tx1"/>
              </a:solidFill>
              <a:latin typeface="+mn-lt"/>
              <a:ea typeface="+mn-ea"/>
              <a:cs typeface="+mn-cs"/>
            </a:endParaRPr>
          </a:p>
          <a:p>
            <a:pPr>
              <a:buFontTx/>
              <a:buNone/>
            </a:pPr>
            <a:endParaRPr lang="zh-CN" altLang="zh-CN" dirty="0" smtClean="0"/>
          </a:p>
          <a:p>
            <a:endParaRPr lang="zh-CN" altLang="en-US" dirty="0" smtClean="0"/>
          </a:p>
        </p:txBody>
      </p:sp>
      <p:graphicFrame>
        <p:nvGraphicFramePr>
          <p:cNvPr id="5" name="表格 4"/>
          <p:cNvGraphicFramePr>
            <a:graphicFrameLocks noGrp="1"/>
          </p:cNvGraphicFramePr>
          <p:nvPr/>
        </p:nvGraphicFramePr>
        <p:xfrm>
          <a:off x="539552" y="1844824"/>
          <a:ext cx="7848873" cy="1872208"/>
        </p:xfrm>
        <a:graphic>
          <a:graphicData uri="http://schemas.openxmlformats.org/drawingml/2006/table">
            <a:tbl>
              <a:tblPr/>
              <a:tblGrid>
                <a:gridCol w="1368152"/>
                <a:gridCol w="5401864"/>
                <a:gridCol w="1078857"/>
              </a:tblGrid>
              <a:tr h="164402">
                <a:tc>
                  <a:txBody>
                    <a:bodyPr/>
                    <a:lstStyle/>
                    <a:p>
                      <a:pPr algn="l" fontAlgn="ctr"/>
                      <a:r>
                        <a:rPr lang="zh-CN" altLang="en-US" sz="1000" b="1" i="0" u="none" strike="noStrike" dirty="0">
                          <a:latin typeface="宋体"/>
                        </a:rPr>
                        <a:t>普通</a:t>
                      </a:r>
                      <a:r>
                        <a:rPr lang="en-US" sz="1000" b="1" i="0" u="none" strike="noStrike" dirty="0">
                          <a:latin typeface="宋体"/>
                        </a:rPr>
                        <a:t>VPDN</a:t>
                      </a:r>
                      <a:r>
                        <a:rPr lang="zh-CN" altLang="en-US" sz="1000" b="1" i="0" u="none" strike="noStrike" dirty="0">
                          <a:latin typeface="宋体"/>
                        </a:rPr>
                        <a:t>业务</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业务说明</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34827">
                <a:tc rowSpan="3">
                  <a:txBody>
                    <a:bodyPr/>
                    <a:lstStyle/>
                    <a:p>
                      <a:pPr algn="l" fontAlgn="ctr"/>
                      <a:r>
                        <a:rPr lang="zh-CN" altLang="en-US" sz="1000" b="0" i="0" u="none" strike="noStrike">
                          <a:latin typeface="宋体"/>
                        </a:rPr>
                        <a:t>开户指令组</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!!!!!![3++0++1]++1++49045792222++</a:t>
                      </a:r>
                      <a:r>
                        <a:rPr lang="zh-CN" altLang="en-US" sz="1000" b="0" i="0" u="none" strike="noStrike">
                          <a:latin typeface="宋体"/>
                        </a:rPr>
                        <a:t>何丽仙</a:t>
                      </a:r>
                      <a:r>
                        <a:rPr lang="en-US" altLang="zh-CN" sz="1000" b="0" i="0" u="none" strike="noStrike">
                          <a:latin typeface="宋体"/>
                        </a:rPr>
                        <a:t>++</a:t>
                      </a:r>
                      <a:r>
                        <a:rPr lang="zh-CN" altLang="en-US" sz="1000" b="0" i="0" u="none" strike="noStrike">
                          <a:latin typeface="宋体"/>
                        </a:rPr>
                        <a:t>南宁市柳沙学校</a:t>
                      </a:r>
                      <a:r>
                        <a:rPr lang="en-US" altLang="zh-CN" sz="1000" b="0" i="0" u="none" strike="noStrike">
                          <a:latin typeface="宋体"/>
                        </a:rPr>
                        <a:t>++110000++22B++</a:t>
                      </a:r>
                      <a:r>
                        <a:rPr lang="zh-CN" altLang="en-US" sz="1000" b="0" i="0" u="none" strike="noStrike">
                          <a:latin typeface="宋体"/>
                        </a:rPr>
                        <a:t>南宁市柳沙学校</a:t>
                      </a:r>
                      <a:r>
                        <a:rPr lang="en-US" altLang="zh-CN" sz="1000" b="0" i="0" u="none" strike="noStrike">
                          <a:latin typeface="宋体"/>
                        </a:rPr>
                        <a:t>++8++5318100++ ++ ++ ++ ++ ++ ++ ++ ++</a:t>
                      </a:r>
                      <a:r>
                        <a:rPr lang="zh-CN" altLang="en-US" sz="1000" b="0" i="0" u="none" strike="noStrike">
                          <a:latin typeface="宋体"/>
                        </a:rPr>
                        <a:t>南宁市柳沙学校</a:t>
                      </a:r>
                      <a:r>
                        <a:rPr lang="en-US" altLang="zh-CN" sz="1000" b="0" i="0" u="none" strike="noStrike">
                          <a:latin typeface="宋体"/>
                        </a:rPr>
                        <a:t>++5318100++ ++NNSLSXX</a:t>
                      </a:r>
                      <a:r>
                        <a:rPr lang="en-US" altLang="zh-CN" sz="1000" b="0" i="0" u="none" strike="noStrike">
                          <a:solidFill>
                            <a:srgbClr val="FF0000"/>
                          </a:solidFill>
                          <a:latin typeface="宋体"/>
                        </a:rPr>
                        <a:t>@20113</a:t>
                      </a:r>
                      <a:r>
                        <a:rPr lang="en-US" altLang="zh-CN" sz="1000" b="0" i="0" u="none" strike="noStrike">
                          <a:latin typeface="宋体"/>
                        </a:rPr>
                        <a:t>++1++0++ ++2007-01-18++9999-12-30++0++</a:t>
                      </a:r>
                      <a:r>
                        <a:rPr lang="zh-CN" altLang="en-US" sz="1000" b="0" i="0" u="none" strike="noStrike">
                          <a:latin typeface="宋体"/>
                        </a:rPr>
                        <a:t>何丽仙</a:t>
                      </a:r>
                      <a:r>
                        <a:rPr lang="en-US" altLang="zh-CN" sz="1000" b="0" i="0" u="none" strike="noStrike">
                          <a:latin typeface="宋体"/>
                        </a:rPr>
                        <a:t>++49045792++0++0++1++0++0++0++1++0++4++ ++ ++ ++ ++ ++1++ ++ ++0++ ++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sng" strike="noStrike">
                          <a:solidFill>
                            <a:srgbClr val="0000FF"/>
                          </a:solidFill>
                          <a:latin typeface="宋体"/>
                          <a:hlinkClick r:id="rId2"/>
                        </a:rPr>
                        <a:t>用户账号只能存在一个</a:t>
                      </a:r>
                      <a:r>
                        <a:rPr lang="en-US" altLang="zh-CN" sz="1000" b="0" i="0" u="sng" strike="noStrike">
                          <a:solidFill>
                            <a:srgbClr val="0000FF"/>
                          </a:solidFill>
                          <a:latin typeface="宋体"/>
                          <a:hlinkClick r:id="rId2"/>
                        </a:rPr>
                        <a:t>@</a:t>
                      </a:r>
                      <a:r>
                        <a:rPr lang="zh-CN" altLang="en-US" sz="1000" b="0" i="0" u="sng" strike="noStrike">
                          <a:solidFill>
                            <a:srgbClr val="0000FF"/>
                          </a:solidFill>
                          <a:latin typeface="宋体"/>
                          <a:hlinkClick r:id="rId2"/>
                        </a:rPr>
                        <a:t>符号，且</a:t>
                      </a:r>
                      <a:r>
                        <a:rPr lang="en-US" altLang="zh-CN" sz="1000" b="0" i="0" u="sng" strike="noStrike">
                          <a:solidFill>
                            <a:srgbClr val="0000FF"/>
                          </a:solidFill>
                          <a:latin typeface="宋体"/>
                          <a:hlinkClick r:id="rId2"/>
                        </a:rPr>
                        <a:t>@</a:t>
                      </a:r>
                      <a:r>
                        <a:rPr lang="zh-CN" altLang="en-US" sz="1000" b="0" i="0" u="sng" strike="noStrike">
                          <a:solidFill>
                            <a:srgbClr val="0000FF"/>
                          </a:solidFill>
                          <a:latin typeface="宋体"/>
                          <a:hlinkClick r:id="rId2"/>
                        </a:rPr>
                        <a:t>符号后面必须是域</a:t>
                      </a:r>
                      <a:r>
                        <a:rPr lang="en-US" sz="1000" b="0" i="0" u="sng" strike="noStrike">
                          <a:solidFill>
                            <a:srgbClr val="0000FF"/>
                          </a:solidFill>
                          <a:latin typeface="宋体"/>
                          <a:hlinkClick r:id="rId2"/>
                        </a:rPr>
                        <a:t>ID，</a:t>
                      </a:r>
                      <a:r>
                        <a:rPr lang="zh-CN" altLang="en-US" sz="1000" b="0" i="0" u="sng" strike="noStrike">
                          <a:solidFill>
                            <a:srgbClr val="0000FF"/>
                          </a:solidFill>
                          <a:latin typeface="宋体"/>
                          <a:hlinkClick r:id="rId2"/>
                        </a:rPr>
                        <a:t>而不是域名。</a:t>
                      </a:r>
                      <a:endParaRPr lang="zh-CN" altLang="en-US" sz="1000" b="0" i="0" u="sng" strike="noStrike">
                        <a:solidFill>
                          <a:srgbClr val="0000FF"/>
                        </a:solidFill>
                        <a:latin typeface="宋体"/>
                      </a:endParaRP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3586">
                <a:tc vMerge="1">
                  <a:txBody>
                    <a:bodyPr/>
                    <a:lstStyle/>
                    <a:p>
                      <a:endParaRPr lang="zh-CN" altLang="en-US"/>
                    </a:p>
                  </a:txBody>
                  <a:tcPr/>
                </a:tc>
                <a:tc>
                  <a:txBody>
                    <a:bodyPr/>
                    <a:lstStyle/>
                    <a:p>
                      <a:pPr algn="l" fontAlgn="ctr"/>
                      <a:r>
                        <a:rPr lang="en-US" altLang="zh-CN" sz="1000" b="0" i="0" u="none" strike="noStrike">
                          <a:latin typeface="宋体"/>
                        </a:rPr>
                        <a:t>!!!!!![3++0++2]++2++49045792222++</a:t>
                      </a:r>
                      <a:r>
                        <a:rPr lang="zh-CN" altLang="en-US" sz="1000" b="0" i="0" u="none" strike="noStrike">
                          <a:latin typeface="宋体"/>
                        </a:rPr>
                        <a:t>何丽仙</a:t>
                      </a:r>
                      <a:r>
                        <a:rPr lang="en-US" altLang="zh-CN" sz="1000" b="0" i="0" u="none" strike="noStrike">
                          <a:latin typeface="宋体"/>
                        </a:rPr>
                        <a:t>++</a:t>
                      </a:r>
                      <a:r>
                        <a:rPr lang="en-US" sz="1000" b="0" i="0" u="none" strike="noStrike">
                          <a:latin typeface="宋体"/>
                        </a:rPr>
                        <a:t>NNSLSXX</a:t>
                      </a:r>
                      <a:r>
                        <a:rPr lang="en-US" sz="1000" b="0" i="0" u="none" strike="noStrike">
                          <a:solidFill>
                            <a:srgbClr val="FF0000"/>
                          </a:solidFill>
                          <a:latin typeface="宋体"/>
                        </a:rPr>
                        <a:t>@20113</a:t>
                      </a:r>
                      <a:r>
                        <a:rPr lang="en-US" sz="1000" b="0" i="0" u="none" strike="noStrike">
                          <a:latin typeface="宋体"/>
                        </a:rPr>
                        <a:t>++1++81++0++1++110000++9999-12-30++0++</a:t>
                      </a:r>
                      <a:r>
                        <a:rPr lang="zh-CN" altLang="en-US" sz="1000" b="0" i="0" u="none" strike="noStrike">
                          <a:latin typeface="宋体"/>
                        </a:rPr>
                        <a:t>何丽仙</a:t>
                      </a:r>
                      <a:r>
                        <a:rPr lang="en-US" altLang="zh-CN" sz="1000" b="0" i="0" u="none" strike="noStrike">
                          <a:latin typeface="宋体"/>
                        </a:rPr>
                        <a:t>++49045792++0++0++1++0++ ++0++4++ ++ ++ ++ ++1++ ++0++ ++ ++ ++ ++52++ ++ ++0000000++1!!!!!!</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589">
                <a:tc vMerge="1">
                  <a:txBody>
                    <a:bodyPr/>
                    <a:lstStyle/>
                    <a:p>
                      <a:endParaRPr lang="zh-CN" altLang="en-US"/>
                    </a:p>
                  </a:txBody>
                  <a:tcPr/>
                </a:tc>
                <a:tc>
                  <a:txBody>
                    <a:bodyPr/>
                    <a:lstStyle/>
                    <a:p>
                      <a:pPr algn="l" fontAlgn="ctr"/>
                      <a:r>
                        <a:rPr lang="en-US" altLang="zh-CN" sz="1000" b="0" i="0" u="none" strike="noStrike">
                          <a:latin typeface="宋体"/>
                        </a:rPr>
                        <a:t>!!!!!![3++1++3]++3++49045792222++</a:t>
                      </a:r>
                      <a:r>
                        <a:rPr lang="zh-CN" altLang="en-US" sz="1000" b="0" i="0" u="none" strike="noStrike">
                          <a:latin typeface="宋体"/>
                        </a:rPr>
                        <a:t>何丽仙</a:t>
                      </a:r>
                      <a:r>
                        <a:rPr lang="en-US" altLang="zh-CN" sz="1000" b="0" i="0" u="none" strike="noStrike">
                          <a:latin typeface="宋体"/>
                        </a:rPr>
                        <a:t>++</a:t>
                      </a:r>
                      <a:r>
                        <a:rPr lang="en-US" sz="1000" b="0" i="0" u="none" strike="noStrike">
                          <a:latin typeface="宋体"/>
                        </a:rPr>
                        <a:t>NNSLSXX</a:t>
                      </a:r>
                      <a:r>
                        <a:rPr lang="en-US" sz="1000" b="0" i="0" u="none" strike="noStrike">
                          <a:solidFill>
                            <a:srgbClr val="FF0000"/>
                          </a:solidFill>
                          <a:latin typeface="宋体"/>
                        </a:rPr>
                        <a:t>@20113</a:t>
                      </a:r>
                      <a:r>
                        <a:rPr lang="en-US" sz="1000" b="0" i="0" u="none" strike="noStrike">
                          <a:latin typeface="宋体"/>
                        </a:rPr>
                        <a:t>++1++11111111++110000!!!!!!</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4402">
                <a:tc>
                  <a:txBody>
                    <a:bodyPr/>
                    <a:lstStyle/>
                    <a:p>
                      <a:pPr algn="l" fontAlgn="ctr"/>
                      <a:r>
                        <a:rPr lang="zh-CN" altLang="en-US" sz="1000" b="0" i="0" u="none" strike="noStrike">
                          <a:latin typeface="宋体"/>
                        </a:rPr>
                        <a:t>停机</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!!!!!![1++1++1]++5++2865343103++</a:t>
                      </a:r>
                      <a:r>
                        <a:rPr lang="zh-CN" altLang="en-US" sz="1000" b="0" i="0" u="none" strike="noStrike">
                          <a:latin typeface="宋体"/>
                        </a:rPr>
                        <a:t>系统工号</a:t>
                      </a:r>
                      <a:r>
                        <a:rPr lang="en-US" altLang="zh-CN" sz="1000" b="0" i="0" u="none" strike="noStrike">
                          <a:latin typeface="宋体"/>
                        </a:rPr>
                        <a:t>++</a:t>
                      </a:r>
                      <a:r>
                        <a:rPr lang="en-US" sz="1000" b="0" i="0" u="none" strike="noStrike">
                          <a:latin typeface="宋体"/>
                        </a:rPr>
                        <a:t>NNSLSXX</a:t>
                      </a:r>
                      <a:r>
                        <a:rPr lang="en-US" sz="1000" b="0" i="0" u="none" strike="noStrike">
                          <a:solidFill>
                            <a:srgbClr val="FF0000"/>
                          </a:solidFill>
                          <a:latin typeface="宋体"/>
                        </a:rPr>
                        <a:t>@20113</a:t>
                      </a:r>
                      <a:r>
                        <a:rPr lang="en-US" sz="1000" b="0" i="0" u="none" strike="noStrike">
                          <a:latin typeface="宋体"/>
                        </a:rPr>
                        <a:t>++1++2++180000!!!!!!</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4402">
                <a:tc>
                  <a:txBody>
                    <a:bodyPr/>
                    <a:lstStyle/>
                    <a:p>
                      <a:pPr algn="l" fontAlgn="ctr"/>
                      <a:r>
                        <a:rPr lang="zh-CN" altLang="en-US" sz="1000" b="0" i="0" u="none" strike="noStrike" dirty="0">
                          <a:latin typeface="宋体"/>
                        </a:rPr>
                        <a:t>销户</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!!!!!![1++1++1]++5++10679131++</a:t>
                      </a:r>
                      <a:r>
                        <a:rPr lang="zh-CN" altLang="en-US" sz="1000" b="0" i="0" u="none" strike="noStrike">
                          <a:latin typeface="宋体"/>
                        </a:rPr>
                        <a:t>李凤</a:t>
                      </a:r>
                      <a:r>
                        <a:rPr lang="en-US" altLang="zh-CN" sz="1000" b="0" i="0" u="none" strike="noStrike">
                          <a:latin typeface="宋体"/>
                        </a:rPr>
                        <a:t>++</a:t>
                      </a:r>
                      <a:r>
                        <a:rPr lang="en-US" sz="1000" b="0" i="0" u="none" strike="noStrike">
                          <a:latin typeface="宋体"/>
                        </a:rPr>
                        <a:t>WIRELESSVPDN4</a:t>
                      </a:r>
                      <a:r>
                        <a:rPr lang="en-US" sz="1000" b="0" i="0" u="none" strike="noStrike">
                          <a:solidFill>
                            <a:srgbClr val="FF0000"/>
                          </a:solidFill>
                          <a:latin typeface="宋体"/>
                        </a:rPr>
                        <a:t>@20123</a:t>
                      </a:r>
                      <a:r>
                        <a:rPr lang="en-US" sz="1000" b="0" i="0" u="none" strike="noStrike">
                          <a:latin typeface="宋体"/>
                        </a:rPr>
                        <a:t>++1++4++110000!!!!!!</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latin typeface="宋体"/>
                        </a:rPr>
                        <a:t>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39552" y="3717032"/>
          <a:ext cx="7848873" cy="462366"/>
        </p:xfrm>
        <a:graphic>
          <a:graphicData uri="http://schemas.openxmlformats.org/drawingml/2006/table">
            <a:tbl>
              <a:tblPr/>
              <a:tblGrid>
                <a:gridCol w="1383139"/>
                <a:gridCol w="5385613"/>
                <a:gridCol w="1080121"/>
              </a:tblGrid>
              <a:tr h="288032">
                <a:tc>
                  <a:txBody>
                    <a:bodyPr/>
                    <a:lstStyle/>
                    <a:p>
                      <a:pPr algn="l" fontAlgn="ctr"/>
                      <a:r>
                        <a:rPr lang="zh-CN" altLang="en-US" sz="1000" b="0" i="0" u="none" strike="noStrike">
                          <a:latin typeface="宋体"/>
                        </a:rPr>
                        <a:t>修改</a:t>
                      </a:r>
                      <a:r>
                        <a:rPr lang="en-US" sz="1000" b="0" i="0" u="none" strike="noStrike">
                          <a:latin typeface="宋体"/>
                        </a:rPr>
                        <a:t>IMSI</a:t>
                      </a:r>
                      <a:r>
                        <a:rPr lang="zh-CN" altLang="en-US" sz="1000" b="0" i="0" u="none" strike="noStrike">
                          <a:latin typeface="宋体"/>
                        </a:rPr>
                        <a:t>号</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!!!!!![1++1++1]++8++5244448141++</a:t>
                      </a:r>
                      <a:r>
                        <a:rPr lang="zh-CN" altLang="en-US" sz="1000" b="0" i="0" u="none" strike="noStrike">
                          <a:latin typeface="宋体"/>
                        </a:rPr>
                        <a:t>周晓锋</a:t>
                      </a:r>
                      <a:r>
                        <a:rPr lang="en-US" altLang="zh-CN" sz="1000" b="0" i="0" u="none" strike="noStrike">
                          <a:latin typeface="宋体"/>
                        </a:rPr>
                        <a:t>++</a:t>
                      </a:r>
                      <a:r>
                        <a:rPr lang="en-US" sz="1000" b="0" i="0" u="none" strike="noStrike">
                          <a:latin typeface="宋体"/>
                        </a:rPr>
                        <a:t>test022701</a:t>
                      </a:r>
                      <a:r>
                        <a:rPr lang="en-US" sz="1000" b="0" i="0" u="none" strike="noStrike">
                          <a:solidFill>
                            <a:srgbClr val="FF0000"/>
                          </a:solidFill>
                          <a:latin typeface="宋体"/>
                        </a:rPr>
                        <a:t>@20123</a:t>
                      </a:r>
                      <a:r>
                        <a:rPr lang="en-US" sz="1000" b="0" i="0" u="none" strike="noStrike">
                          <a:latin typeface="宋体"/>
                        </a:rPr>
                        <a:t>++1++110000++0++2007-01-18++9999-12-30++0++</a:t>
                      </a:r>
                      <a:r>
                        <a:rPr lang="zh-CN" altLang="en-US" sz="1000" b="0" i="0" u="none" strike="noStrike">
                          <a:latin typeface="宋体"/>
                        </a:rPr>
                        <a:t>周晓锋</a:t>
                      </a:r>
                      <a:r>
                        <a:rPr lang="en-US" altLang="zh-CN" sz="1000" b="0" i="0" u="none" strike="noStrike">
                          <a:latin typeface="宋体"/>
                        </a:rPr>
                        <a:t>++52444481++0++0++1++</a:t>
                      </a:r>
                      <a:r>
                        <a:rPr lang="en-US" altLang="zh-CN" sz="1000" b="0" i="0" u="none" strike="noStrike">
                          <a:solidFill>
                            <a:srgbClr val="FF0000"/>
                          </a:solidFill>
                          <a:latin typeface="宋体"/>
                        </a:rPr>
                        <a:t>460036771194314</a:t>
                      </a:r>
                      <a:r>
                        <a:rPr lang="en-US" altLang="zh-CN" sz="1000" b="0" i="0" u="none" strike="noStrike">
                          <a:latin typeface="宋体"/>
                        </a:rPr>
                        <a:t>++0++1++0++4++ ++ ++ ++ ++ ++ ++0!!!!!!</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latin typeface="宋体"/>
                        </a:rPr>
                        <a:t>　</a:t>
                      </a:r>
                    </a:p>
                  </a:txBody>
                  <a:tcPr marL="5166" marR="5166" marT="516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214290"/>
            <a:ext cx="5462348" cy="692150"/>
          </a:xfrm>
        </p:spPr>
        <p:txBody>
          <a:bodyPr/>
          <a:lstStyle/>
          <a:p>
            <a:r>
              <a:rPr lang="en-US" altLang="zh-CN" dirty="0" smtClean="0">
                <a:solidFill>
                  <a:srgbClr val="C00000"/>
                </a:solidFill>
              </a:rPr>
              <a:t>2.5 BIMS</a:t>
            </a:r>
            <a:r>
              <a:rPr lang="zh-CN" altLang="en-US" dirty="0" smtClean="0">
                <a:solidFill>
                  <a:srgbClr val="C00000"/>
                </a:solidFill>
              </a:rPr>
              <a:t>与营帐自动工单接口</a:t>
            </a:r>
            <a:endParaRPr lang="zh-CN" altLang="en-US" dirty="0"/>
          </a:p>
        </p:txBody>
      </p:sp>
      <p:graphicFrame>
        <p:nvGraphicFramePr>
          <p:cNvPr id="4" name="内容占位符 3"/>
          <p:cNvGraphicFramePr>
            <a:graphicFrameLocks noGrp="1"/>
          </p:cNvGraphicFramePr>
          <p:nvPr>
            <p:ph idx="1"/>
          </p:nvPr>
        </p:nvGraphicFramePr>
        <p:xfrm>
          <a:off x="107504" y="1052736"/>
          <a:ext cx="8928992" cy="4968554"/>
        </p:xfrm>
        <a:graphic>
          <a:graphicData uri="http://schemas.openxmlformats.org/drawingml/2006/table">
            <a:tbl>
              <a:tblPr/>
              <a:tblGrid>
                <a:gridCol w="1573479"/>
                <a:gridCol w="5577784"/>
                <a:gridCol w="1777729"/>
              </a:tblGrid>
              <a:tr h="372491">
                <a:tc>
                  <a:txBody>
                    <a:bodyPr/>
                    <a:lstStyle/>
                    <a:p>
                      <a:pPr algn="l" fontAlgn="ctr"/>
                      <a:r>
                        <a:rPr lang="en-US" sz="1000" b="1" i="0" u="none" strike="noStrike">
                          <a:latin typeface="宋体"/>
                        </a:rPr>
                        <a:t>IPTV</a:t>
                      </a:r>
                      <a:r>
                        <a:rPr lang="zh-CN" altLang="en-US" sz="1000" b="1" i="0" u="none" strike="noStrike">
                          <a:latin typeface="宋体"/>
                        </a:rPr>
                        <a:t>业务</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指令</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1"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83166">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!!!!!![3++0++1]++501++42552667++</a:t>
                      </a:r>
                      <a:r>
                        <a:rPr lang="zh-CN" altLang="en-US" sz="1000" b="0" i="0" u="none" strike="noStrike">
                          <a:latin typeface="宋体"/>
                        </a:rPr>
                        <a:t>李凤</a:t>
                      </a:r>
                      <a:r>
                        <a:rPr lang="en-US" altLang="zh-CN" sz="1000" b="0" i="0" u="none" strike="noStrike">
                          <a:latin typeface="宋体"/>
                        </a:rPr>
                        <a:t>++</a:t>
                      </a:r>
                      <a:r>
                        <a:rPr lang="zh-CN" altLang="en-US" sz="1000" b="0" i="0" u="none" strike="noStrike">
                          <a:latin typeface="宋体"/>
                        </a:rPr>
                        <a:t>谭月</a:t>
                      </a:r>
                      <a:r>
                        <a:rPr lang="en-US" altLang="zh-CN" sz="1000" b="0" i="0" u="none" strike="noStrike">
                          <a:latin typeface="宋体"/>
                        </a:rPr>
                        <a:t>++110000++22B++</a:t>
                      </a:r>
                      <a:r>
                        <a:rPr lang="zh-CN" altLang="en-US" sz="1000" b="0" i="0" u="none" strike="noStrike">
                          <a:latin typeface="宋体"/>
                        </a:rPr>
                        <a:t>广西来宾市兴宾区桥巩乡桥巩村委合龙村</a:t>
                      </a:r>
                      <a:r>
                        <a:rPr lang="en-US" altLang="zh-CN" sz="1000" b="0" i="0" u="none" strike="noStrike">
                          <a:latin typeface="宋体"/>
                        </a:rPr>
                        <a:t>164</a:t>
                      </a:r>
                      <a:r>
                        <a:rPr lang="zh-CN" altLang="en-US" sz="1000" b="0" i="0" u="none" strike="noStrike">
                          <a:latin typeface="宋体"/>
                        </a:rPr>
                        <a:t>号</a:t>
                      </a:r>
                      <a:r>
                        <a:rPr lang="en-US" altLang="zh-CN" sz="1000" b="0" i="0" u="none" strike="noStrike">
                          <a:latin typeface="宋体"/>
                        </a:rPr>
                        <a:t>++1++452226198608092422++ ++ ++ ++ ++ ++ ++ ++ ++</a:t>
                      </a:r>
                      <a:r>
                        <a:rPr lang="zh-CN" altLang="en-US" sz="1000" b="0" i="0" u="none" strike="noStrike">
                          <a:latin typeface="宋体"/>
                        </a:rPr>
                        <a:t>谭月</a:t>
                      </a:r>
                      <a:r>
                        <a:rPr lang="en-US" altLang="zh-CN" sz="1000" b="0" i="0" u="none" strike="noStrike">
                          <a:latin typeface="宋体"/>
                        </a:rPr>
                        <a:t>++13977159879++ ++ghca2010@IPTV.GX++1++0++ ++2007-01-18++9999-12-30++0++</a:t>
                      </a:r>
                      <a:r>
                        <a:rPr lang="zh-CN" altLang="en-US" sz="1000" b="0" i="0" u="none" strike="noStrike">
                          <a:latin typeface="宋体"/>
                        </a:rPr>
                        <a:t>李凤</a:t>
                      </a:r>
                      <a:r>
                        <a:rPr lang="en-US" altLang="zh-CN" sz="1000" b="0" i="0" u="none" strike="noStrike">
                          <a:latin typeface="宋体"/>
                        </a:rPr>
                        <a:t>++42552667++0++0++1++0++0++0++1++0++4++ ++ ++ ++ ++ ++1++ ++ ++0++ ++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4785">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!!!!!![3++0++2]++502++42552667++</a:t>
                      </a:r>
                      <a:r>
                        <a:rPr lang="zh-CN" altLang="en-US" sz="1000" b="0" i="0" u="none" strike="noStrike">
                          <a:latin typeface="宋体"/>
                        </a:rPr>
                        <a:t>李凤</a:t>
                      </a:r>
                      <a:r>
                        <a:rPr lang="en-US" altLang="zh-CN" sz="1000" b="0" i="0" u="none" strike="noStrike">
                          <a:latin typeface="宋体"/>
                        </a:rPr>
                        <a:t>++</a:t>
                      </a:r>
                      <a:r>
                        <a:rPr lang="en-US" sz="1000" b="0" i="0" u="none" strike="noStrike">
                          <a:latin typeface="宋体"/>
                        </a:rPr>
                        <a:t>ghca2010@IPTV.GX++1++81++0++1++110000++9999-12-30++0++</a:t>
                      </a:r>
                      <a:r>
                        <a:rPr lang="zh-CN" altLang="en-US" sz="1000" b="0" i="0" u="none" strike="noStrike">
                          <a:latin typeface="宋体"/>
                        </a:rPr>
                        <a:t>李凤</a:t>
                      </a:r>
                      <a:r>
                        <a:rPr lang="en-US" altLang="zh-CN" sz="1000" b="0" i="0" u="none" strike="noStrike">
                          <a:latin typeface="宋体"/>
                        </a:rPr>
                        <a:t>++42552667++0++0++1++0++ ++0++4++ ++ ++ ++ ++1++ ++1++ ++ ++ ++ ++81++ ++ ++0000000++1!!!!!!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开户指令组</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!!!!!![3++1++3]++503++42552667++</a:t>
                      </a:r>
                      <a:r>
                        <a:rPr lang="zh-CN" altLang="en-US" sz="1000" b="0" i="0" u="none" strike="noStrike">
                          <a:latin typeface="宋体"/>
                        </a:rPr>
                        <a:t>李凤</a:t>
                      </a:r>
                      <a:r>
                        <a:rPr lang="en-US" altLang="zh-CN" sz="1000" b="0" i="0" u="none" strike="noStrike">
                          <a:latin typeface="宋体"/>
                        </a:rPr>
                        <a:t>++</a:t>
                      </a:r>
                      <a:r>
                        <a:rPr lang="en-US" sz="1000" b="0" i="0" u="none" strike="noStrike">
                          <a:latin typeface="宋体"/>
                        </a:rPr>
                        <a:t>ghca2010@IPTV.GX++1++08092422++110000!!!!!!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销户</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!!!!!![1++1++1]++505++1067759131++</a:t>
                      </a:r>
                      <a:r>
                        <a:rPr lang="zh-CN" altLang="en-US" sz="1000" b="0" i="0" u="none" strike="noStrike">
                          <a:latin typeface="宋体"/>
                        </a:rPr>
                        <a:t>温海萍</a:t>
                      </a:r>
                      <a:r>
                        <a:rPr lang="en-US" altLang="zh-CN" sz="1000" b="0" i="0" u="none" strike="noStrike">
                          <a:latin typeface="宋体"/>
                        </a:rPr>
                        <a:t>++</a:t>
                      </a:r>
                      <a:r>
                        <a:rPr lang="en-US" sz="1000" b="0" i="0" u="none" strike="noStrike">
                          <a:latin typeface="宋体"/>
                        </a:rPr>
                        <a:t>ghca2010@IPTV.GX++1++4++200000!!!!!!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停机</a:t>
                      </a:r>
                      <a:r>
                        <a:rPr lang="en-US" altLang="zh-CN" sz="1000" b="0" i="0" u="none" strike="noStrike">
                          <a:latin typeface="宋体"/>
                        </a:rPr>
                        <a:t>(</a:t>
                      </a:r>
                      <a:r>
                        <a:rPr lang="zh-CN" altLang="en-US" sz="1000" b="0" i="0" u="none" strike="noStrike">
                          <a:latin typeface="宋体"/>
                        </a:rPr>
                        <a:t>自报停</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!!!!!![1++1++1]++505++724864930++</a:t>
                      </a:r>
                      <a:r>
                        <a:rPr lang="zh-CN" altLang="en-US" sz="1000" b="0" i="0" u="none" strike="noStrike">
                          <a:latin typeface="宋体"/>
                        </a:rPr>
                        <a:t>系统工号</a:t>
                      </a:r>
                      <a:r>
                        <a:rPr lang="en-US" altLang="zh-CN" sz="1000" b="0" i="0" u="none" strike="noStrike">
                          <a:latin typeface="宋体"/>
                        </a:rPr>
                        <a:t>++</a:t>
                      </a:r>
                      <a:r>
                        <a:rPr lang="en-US" sz="1000" b="0" i="0" u="none" strike="noStrike">
                          <a:latin typeface="宋体"/>
                        </a:rPr>
                        <a:t>ghca2010@IPTV.GX++1++1++110000!!!!!!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停机</a:t>
                      </a:r>
                      <a:r>
                        <a:rPr lang="en-US" altLang="zh-CN" sz="1000" b="0" i="0" u="none" strike="noStrike">
                          <a:latin typeface="宋体"/>
                        </a:rPr>
                        <a:t>(</a:t>
                      </a:r>
                      <a:r>
                        <a:rPr lang="zh-CN" altLang="en-US" sz="1000" b="0" i="0" u="none" strike="noStrike">
                          <a:latin typeface="宋体"/>
                        </a:rPr>
                        <a:t>欠费停</a:t>
                      </a:r>
                      <a:r>
                        <a:rPr lang="en-US" altLang="zh-CN" sz="1000" b="0" i="0" u="none" strike="noStrike">
                          <a:latin typeface="宋体"/>
                        </a:rPr>
                        <a:t>)</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!!!!!![1++1++1]++505++724864930++</a:t>
                      </a:r>
                      <a:r>
                        <a:rPr lang="zh-CN" altLang="en-US" sz="1000" b="0" i="0" u="none" strike="noStrike">
                          <a:latin typeface="宋体"/>
                        </a:rPr>
                        <a:t>系统工号</a:t>
                      </a:r>
                      <a:r>
                        <a:rPr lang="en-US" altLang="zh-CN" sz="1000" b="0" i="0" u="none" strike="noStrike">
                          <a:latin typeface="宋体"/>
                        </a:rPr>
                        <a:t>++</a:t>
                      </a:r>
                      <a:r>
                        <a:rPr lang="en-US" sz="1000" b="0" i="0" u="none" strike="noStrike">
                          <a:latin typeface="宋体"/>
                        </a:rPr>
                        <a:t>ghca2010@IPTV.GX++1++2++110000!!!!!!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复机</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!!!!!![1++1++1]++505++724864930++</a:t>
                      </a:r>
                      <a:r>
                        <a:rPr lang="zh-CN" altLang="en-US" sz="1000" b="0" i="0" u="none" strike="noStrike">
                          <a:latin typeface="宋体"/>
                        </a:rPr>
                        <a:t>系统工号</a:t>
                      </a:r>
                      <a:r>
                        <a:rPr lang="en-US" altLang="zh-CN" sz="1000" b="0" i="0" u="none" strike="noStrike">
                          <a:latin typeface="宋体"/>
                        </a:rPr>
                        <a:t>++</a:t>
                      </a:r>
                      <a:r>
                        <a:rPr lang="en-US" sz="1000" b="0" i="0" u="none" strike="noStrike">
                          <a:latin typeface="宋体"/>
                        </a:rPr>
                        <a:t>ghca2010@IPTV.GX++1++0++110000!!!!!!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83166">
                <a:tc>
                  <a:txBody>
                    <a:bodyPr/>
                    <a:lstStyle/>
                    <a:p>
                      <a:pPr algn="l" fontAlgn="ctr"/>
                      <a:r>
                        <a:rPr lang="zh-CN" altLang="en-US" sz="1000" b="0" i="0" u="none" strike="noStrike">
                          <a:latin typeface="宋体"/>
                        </a:rPr>
                        <a:t>改速率</a:t>
                      </a:r>
                      <a:r>
                        <a:rPr lang="en-US" altLang="zh-CN" sz="1000" b="0" i="0" u="none" strike="noStrike">
                          <a:latin typeface="宋体"/>
                        </a:rPr>
                        <a:t>/</a:t>
                      </a:r>
                      <a:r>
                        <a:rPr lang="zh-CN" altLang="en-US" sz="1000" b="0" i="0" u="none" strike="noStrike">
                          <a:latin typeface="宋体"/>
                        </a:rPr>
                        <a:t>改资料</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latin typeface="宋体"/>
                        </a:rPr>
                        <a:t>!!!!!![1++1++1]++509++3069683142++nfdx++ghca2010@IPTV.GX++1++81++0++110000++9999-12-30++0++nfdx++30696831++0++0++1++0++ ++4++ ++ ++ ++ ++ ++0++ ++ ++ ++ ++55++ ++</a:t>
                      </a:r>
                      <a:r>
                        <a:rPr lang="zh-CN" altLang="en-US" sz="1000" b="0" i="0" u="none" strike="noStrike">
                          <a:latin typeface="宋体"/>
                        </a:rPr>
                        <a:t>邕宁县区蒲庙镇华康村石康坡</a:t>
                      </a:r>
                      <a:r>
                        <a:rPr lang="en-US" altLang="zh-CN" sz="1000" b="0" i="0" u="none" strike="noStrike">
                          <a:latin typeface="宋体"/>
                        </a:rPr>
                        <a:t>17</a:t>
                      </a:r>
                      <a:r>
                        <a:rPr lang="zh-CN" altLang="en-US" sz="1000" b="0" i="0" u="none" strike="noStrike">
                          <a:latin typeface="宋体"/>
                        </a:rPr>
                        <a:t>队</a:t>
                      </a:r>
                      <a:r>
                        <a:rPr lang="en-US" altLang="zh-CN" sz="1000" b="0" i="0" u="none" strike="noStrike">
                          <a:latin typeface="宋体"/>
                        </a:rPr>
                        <a:t>++0000000!!!!!!</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2491">
                <a:tc>
                  <a:txBody>
                    <a:bodyPr/>
                    <a:lstStyle/>
                    <a:p>
                      <a:pPr algn="l" fontAlgn="ctr"/>
                      <a:r>
                        <a:rPr lang="zh-CN" altLang="en-US" sz="1000" b="0" i="0" u="none" strike="noStrike">
                          <a:latin typeface="宋体"/>
                        </a:rPr>
                        <a:t>改密码</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latin typeface="宋体"/>
                        </a:rPr>
                        <a:t>!!!!!![1++1++1]++503++61677743++779220017++ghca2010@IPTV.GX++1++12345678++200001!!!!!!</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latin typeface="宋体"/>
                        </a:rPr>
                        <a:t>　</a:t>
                      </a:r>
                    </a:p>
                  </a:txBody>
                  <a:tcPr marL="6974" marR="6974" marT="6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214290"/>
            <a:ext cx="3890712" cy="692150"/>
          </a:xfrm>
        </p:spPr>
        <p:txBody>
          <a:bodyPr/>
          <a:lstStyle/>
          <a:p>
            <a:r>
              <a:rPr lang="en-US" dirty="0" smtClean="0">
                <a:solidFill>
                  <a:srgbClr val="C00000"/>
                </a:solidFill>
              </a:rPr>
              <a:t>2.6 VPDN</a:t>
            </a:r>
            <a:r>
              <a:rPr lang="zh-CN" altLang="en-US" dirty="0" smtClean="0">
                <a:solidFill>
                  <a:srgbClr val="C00000"/>
                </a:solidFill>
              </a:rPr>
              <a:t>业务介绍</a:t>
            </a:r>
            <a:endParaRPr lang="zh-CN" altLang="en-US" dirty="0">
              <a:solidFill>
                <a:srgbClr val="C00000"/>
              </a:solidFill>
            </a:endParaRPr>
          </a:p>
        </p:txBody>
      </p:sp>
      <p:sp>
        <p:nvSpPr>
          <p:cNvPr id="3" name="内容占位符 2"/>
          <p:cNvSpPr>
            <a:spLocks noGrp="1"/>
          </p:cNvSpPr>
          <p:nvPr>
            <p:ph idx="1"/>
          </p:nvPr>
        </p:nvSpPr>
        <p:spPr>
          <a:xfrm>
            <a:off x="468313" y="1125538"/>
            <a:ext cx="8229600" cy="5375296"/>
          </a:xfrm>
        </p:spPr>
        <p:txBody>
          <a:bodyPr/>
          <a:lstStyle/>
          <a:p>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接入基本原理：</a:t>
            </a:r>
            <a:endParaRPr lang="en-US" altLang="zh-CN" dirty="0" smtClean="0">
              <a:solidFill>
                <a:schemeClr val="tx1"/>
              </a:solidFill>
              <a:latin typeface="+mn-lt"/>
              <a:ea typeface="+mn-ea"/>
              <a:cs typeface="+mn-cs"/>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pPr lvl="0"/>
            <a:r>
              <a:rPr lang="zh-CN" sz="1800" dirty="0" smtClean="0">
                <a:solidFill>
                  <a:schemeClr val="tx1"/>
                </a:solidFill>
                <a:latin typeface="+mn-lt"/>
                <a:ea typeface="+mn-ea"/>
                <a:cs typeface="+mn-cs"/>
              </a:rPr>
              <a:t>在</a:t>
            </a:r>
            <a:r>
              <a:rPr lang="en-US" sz="1800" dirty="0" smtClean="0">
                <a:solidFill>
                  <a:schemeClr val="tx1"/>
                </a:solidFill>
                <a:latin typeface="+mn-lt"/>
                <a:ea typeface="+mn-ea"/>
                <a:cs typeface="+mn-cs"/>
              </a:rPr>
              <a:t>LAC</a:t>
            </a:r>
            <a:r>
              <a:rPr lang="zh-CN" sz="1800" dirty="0" smtClean="0">
                <a:solidFill>
                  <a:schemeClr val="tx1"/>
                </a:solidFill>
                <a:latin typeface="+mn-lt"/>
                <a:ea typeface="+mn-ea"/>
                <a:cs typeface="+mn-cs"/>
              </a:rPr>
              <a:t>和</a:t>
            </a:r>
            <a:r>
              <a:rPr lang="en-US" sz="1800" dirty="0" smtClean="0">
                <a:solidFill>
                  <a:schemeClr val="tx1"/>
                </a:solidFill>
                <a:latin typeface="+mn-lt"/>
                <a:ea typeface="+mn-ea"/>
                <a:cs typeface="+mn-cs"/>
              </a:rPr>
              <a:t>LNS</a:t>
            </a:r>
            <a:r>
              <a:rPr lang="zh-CN" sz="1800" dirty="0" smtClean="0">
                <a:solidFill>
                  <a:schemeClr val="tx1"/>
                </a:solidFill>
                <a:latin typeface="+mn-lt"/>
                <a:ea typeface="+mn-ea"/>
                <a:cs typeface="+mn-cs"/>
              </a:rPr>
              <a:t>之间使用了一种称之为</a:t>
            </a:r>
            <a:r>
              <a:rPr lang="en-US" sz="1800" dirty="0" smtClean="0">
                <a:solidFill>
                  <a:schemeClr val="tx1"/>
                </a:solidFill>
                <a:latin typeface="+mn-lt"/>
                <a:ea typeface="+mn-ea"/>
                <a:cs typeface="+mn-cs"/>
              </a:rPr>
              <a:t>Tunneling</a:t>
            </a:r>
            <a:r>
              <a:rPr lang="zh-CN" sz="1800" dirty="0" smtClean="0">
                <a:solidFill>
                  <a:schemeClr val="tx1"/>
                </a:solidFill>
                <a:latin typeface="+mn-lt"/>
                <a:ea typeface="+mn-ea"/>
                <a:cs typeface="+mn-cs"/>
              </a:rPr>
              <a:t>的技术</a:t>
            </a:r>
            <a:r>
              <a:rPr lang="en-US" sz="1800" dirty="0" smtClean="0">
                <a:solidFill>
                  <a:schemeClr val="tx1"/>
                </a:solidFill>
                <a:latin typeface="+mn-lt"/>
                <a:ea typeface="+mn-ea"/>
                <a:cs typeface="+mn-cs"/>
              </a:rPr>
              <a:t>.</a:t>
            </a:r>
            <a:endParaRPr lang="zh-CN" sz="1800" dirty="0" smtClean="0">
              <a:solidFill>
                <a:schemeClr val="tx1"/>
              </a:solidFill>
              <a:latin typeface="+mn-lt"/>
              <a:ea typeface="+mn-ea"/>
              <a:cs typeface="+mn-cs"/>
            </a:endParaRPr>
          </a:p>
          <a:p>
            <a:pPr lvl="0"/>
            <a:r>
              <a:rPr lang="en-US" sz="1800" dirty="0" smtClean="0">
                <a:solidFill>
                  <a:schemeClr val="tx1"/>
                </a:solidFill>
                <a:latin typeface="+mn-lt"/>
                <a:ea typeface="+mn-ea"/>
                <a:cs typeface="+mn-cs"/>
              </a:rPr>
              <a:t>LAS</a:t>
            </a:r>
            <a:r>
              <a:rPr lang="zh-CN" sz="1800" dirty="0" smtClean="0">
                <a:solidFill>
                  <a:schemeClr val="tx1"/>
                </a:solidFill>
                <a:latin typeface="+mn-lt"/>
                <a:ea typeface="+mn-ea"/>
                <a:cs typeface="+mn-cs"/>
              </a:rPr>
              <a:t>和</a:t>
            </a:r>
            <a:r>
              <a:rPr lang="en-US" sz="1800" dirty="0" smtClean="0">
                <a:solidFill>
                  <a:schemeClr val="tx1"/>
                </a:solidFill>
                <a:latin typeface="+mn-lt"/>
                <a:ea typeface="+mn-ea"/>
                <a:cs typeface="+mn-cs"/>
              </a:rPr>
              <a:t>LNS</a:t>
            </a:r>
            <a:r>
              <a:rPr lang="zh-CN" sz="1800" dirty="0" smtClean="0">
                <a:solidFill>
                  <a:schemeClr val="tx1"/>
                </a:solidFill>
                <a:latin typeface="+mn-lt"/>
                <a:ea typeface="+mn-ea"/>
                <a:cs typeface="+mn-cs"/>
              </a:rPr>
              <a:t>之间可以协商加密传输，专门为用户开辟了虚拟隧道，其它用户无法看到所传输的数据信息，因此安全性可以得到保证。</a:t>
            </a:r>
          </a:p>
          <a:p>
            <a:pPr lvl="0"/>
            <a:r>
              <a:rPr lang="en-US" sz="1800" dirty="0" smtClean="0">
                <a:solidFill>
                  <a:schemeClr val="tx1"/>
                </a:solidFill>
                <a:latin typeface="+mn-lt"/>
                <a:ea typeface="+mn-ea"/>
                <a:cs typeface="+mn-cs"/>
              </a:rPr>
              <a:t>LAC</a:t>
            </a:r>
            <a:r>
              <a:rPr lang="zh-CN" sz="1800" dirty="0" smtClean="0">
                <a:solidFill>
                  <a:schemeClr val="tx1"/>
                </a:solidFill>
                <a:latin typeface="+mn-lt"/>
                <a:ea typeface="+mn-ea"/>
                <a:cs typeface="+mn-cs"/>
              </a:rPr>
              <a:t>和</a:t>
            </a:r>
            <a:r>
              <a:rPr lang="en-US" sz="1800" dirty="0" smtClean="0">
                <a:solidFill>
                  <a:schemeClr val="tx1"/>
                </a:solidFill>
                <a:latin typeface="+mn-lt"/>
                <a:ea typeface="+mn-ea"/>
                <a:cs typeface="+mn-cs"/>
              </a:rPr>
              <a:t>LNS</a:t>
            </a:r>
            <a:r>
              <a:rPr lang="zh-CN" sz="1800" dirty="0" smtClean="0">
                <a:solidFill>
                  <a:schemeClr val="tx1"/>
                </a:solidFill>
                <a:latin typeface="+mn-lt"/>
                <a:ea typeface="+mn-ea"/>
                <a:cs typeface="+mn-cs"/>
              </a:rPr>
              <a:t>之间采用支持</a:t>
            </a:r>
            <a:r>
              <a:rPr lang="en-US" sz="1800" dirty="0" smtClean="0">
                <a:solidFill>
                  <a:schemeClr val="tx1"/>
                </a:solidFill>
                <a:latin typeface="+mn-lt"/>
                <a:ea typeface="+mn-ea"/>
                <a:cs typeface="+mn-cs"/>
              </a:rPr>
              <a:t>Tunneling</a:t>
            </a:r>
            <a:r>
              <a:rPr lang="zh-CN" sz="1800" dirty="0" smtClean="0">
                <a:solidFill>
                  <a:schemeClr val="tx1"/>
                </a:solidFill>
                <a:latin typeface="+mn-lt"/>
                <a:ea typeface="+mn-ea"/>
                <a:cs typeface="+mn-cs"/>
              </a:rPr>
              <a:t>技术的协议</a:t>
            </a:r>
            <a:r>
              <a:rPr lang="en-US" sz="1800" dirty="0" smtClean="0">
                <a:solidFill>
                  <a:schemeClr val="tx1"/>
                </a:solidFill>
                <a:latin typeface="+mn-lt"/>
                <a:ea typeface="+mn-ea"/>
                <a:cs typeface="+mn-cs"/>
              </a:rPr>
              <a:t>L2TP</a:t>
            </a:r>
            <a:r>
              <a:rPr lang="zh-CN" sz="1800" dirty="0" smtClean="0">
                <a:solidFill>
                  <a:schemeClr val="tx1"/>
                </a:solidFill>
                <a:latin typeface="+mn-lt"/>
                <a:ea typeface="+mn-ea"/>
                <a:cs typeface="+mn-cs"/>
              </a:rPr>
              <a:t>的隧道协议。</a:t>
            </a:r>
          </a:p>
          <a:p>
            <a:pPr lvl="0"/>
            <a:r>
              <a:rPr lang="zh-CN" sz="1800" dirty="0" smtClean="0">
                <a:solidFill>
                  <a:schemeClr val="tx1"/>
                </a:solidFill>
                <a:latin typeface="+mn-lt"/>
                <a:ea typeface="+mn-ea"/>
                <a:cs typeface="+mn-cs"/>
              </a:rPr>
              <a:t>在</a:t>
            </a:r>
            <a:r>
              <a:rPr lang="en-US" sz="1800" dirty="0" smtClean="0">
                <a:solidFill>
                  <a:schemeClr val="tx1"/>
                </a:solidFill>
                <a:latin typeface="+mn-lt"/>
                <a:ea typeface="+mn-ea"/>
                <a:cs typeface="+mn-cs"/>
              </a:rPr>
              <a:t>LAC(L2TP Access </a:t>
            </a:r>
            <a:r>
              <a:rPr lang="en-US" sz="1800" dirty="0" err="1" smtClean="0">
                <a:solidFill>
                  <a:schemeClr val="tx1"/>
                </a:solidFill>
                <a:latin typeface="+mn-lt"/>
                <a:ea typeface="+mn-ea"/>
                <a:cs typeface="+mn-cs"/>
              </a:rPr>
              <a:t>Consentrator</a:t>
            </a:r>
            <a:r>
              <a:rPr lang="en-US" sz="1800" dirty="0" smtClean="0">
                <a:solidFill>
                  <a:schemeClr val="tx1"/>
                </a:solidFill>
                <a:latin typeface="+mn-lt"/>
                <a:ea typeface="+mn-ea"/>
                <a:cs typeface="+mn-cs"/>
              </a:rPr>
              <a:t> </a:t>
            </a:r>
            <a:r>
              <a:rPr lang="zh-CN" sz="1800" dirty="0" smtClean="0">
                <a:solidFill>
                  <a:schemeClr val="tx1"/>
                </a:solidFill>
                <a:latin typeface="+mn-lt"/>
                <a:ea typeface="+mn-ea"/>
                <a:cs typeface="+mn-cs"/>
              </a:rPr>
              <a:t>为隧道的发起端</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侧为宽带接入服务器，</a:t>
            </a:r>
            <a:r>
              <a:rPr lang="en-US" sz="1800" dirty="0" smtClean="0">
                <a:solidFill>
                  <a:schemeClr val="tx1"/>
                </a:solidFill>
                <a:latin typeface="+mn-lt"/>
                <a:ea typeface="+mn-ea"/>
                <a:cs typeface="+mn-cs"/>
              </a:rPr>
              <a:t>LNS(L2TP Network Server </a:t>
            </a:r>
            <a:r>
              <a:rPr lang="zh-CN" sz="1800" dirty="0" smtClean="0">
                <a:solidFill>
                  <a:schemeClr val="tx1"/>
                </a:solidFill>
                <a:latin typeface="+mn-lt"/>
                <a:ea typeface="+mn-ea"/>
                <a:cs typeface="+mn-cs"/>
              </a:rPr>
              <a:t>为隧道的另一端</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侧为支持</a:t>
            </a:r>
            <a:r>
              <a:rPr lang="en-US" sz="1800" dirty="0" smtClean="0">
                <a:solidFill>
                  <a:schemeClr val="tx1"/>
                </a:solidFill>
                <a:latin typeface="+mn-lt"/>
                <a:ea typeface="+mn-ea"/>
                <a:cs typeface="+mn-cs"/>
              </a:rPr>
              <a:t>VPDN</a:t>
            </a:r>
            <a:r>
              <a:rPr lang="zh-CN" sz="1800" dirty="0" smtClean="0">
                <a:solidFill>
                  <a:schemeClr val="tx1"/>
                </a:solidFill>
                <a:latin typeface="+mn-lt"/>
                <a:ea typeface="+mn-ea"/>
                <a:cs typeface="+mn-cs"/>
              </a:rPr>
              <a:t>的路由器。</a:t>
            </a:r>
          </a:p>
          <a:p>
            <a:pPr lvl="0"/>
            <a:r>
              <a:rPr lang="zh-CN" sz="1800" dirty="0" smtClean="0">
                <a:solidFill>
                  <a:schemeClr val="tx1"/>
                </a:solidFill>
                <a:latin typeface="+mn-lt"/>
                <a:ea typeface="+mn-ea"/>
                <a:cs typeface="+mn-cs"/>
              </a:rPr>
              <a:t>采用二次认证功能。首先对企业所使用的域名进行验证，然后对域名前的用户名再进行认证。</a:t>
            </a:r>
          </a:p>
          <a:p>
            <a:endParaRPr lang="zh-CN" altLang="en-US" dirty="0"/>
          </a:p>
        </p:txBody>
      </p:sp>
      <p:pic>
        <p:nvPicPr>
          <p:cNvPr id="4" name="图片 3"/>
          <p:cNvPicPr/>
          <p:nvPr/>
        </p:nvPicPr>
        <p:blipFill>
          <a:blip r:embed="rId2" cstate="print"/>
          <a:srcRect/>
          <a:stretch>
            <a:fillRect/>
          </a:stretch>
        </p:blipFill>
        <p:spPr bwMode="auto">
          <a:xfrm>
            <a:off x="714348" y="1500174"/>
            <a:ext cx="7786742" cy="2357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0"/>
            <a:ext cx="4390778" cy="692150"/>
          </a:xfrm>
        </p:spPr>
        <p:txBody>
          <a:bodyPr/>
          <a:lstStyle/>
          <a:p>
            <a:r>
              <a:rPr lang="en-US" dirty="0" smtClean="0">
                <a:solidFill>
                  <a:srgbClr val="C00000"/>
                </a:solidFill>
              </a:rPr>
              <a:t>2.6 VPDN</a:t>
            </a:r>
            <a:r>
              <a:rPr lang="zh-CN" altLang="en-US" dirty="0" smtClean="0">
                <a:solidFill>
                  <a:srgbClr val="C00000"/>
                </a:solidFill>
              </a:rPr>
              <a:t>业务介绍</a:t>
            </a:r>
            <a:endParaRPr lang="zh-CN" altLang="en-US" dirty="0"/>
          </a:p>
        </p:txBody>
      </p:sp>
      <p:sp>
        <p:nvSpPr>
          <p:cNvPr id="3" name="内容占位符 2"/>
          <p:cNvSpPr>
            <a:spLocks noGrp="1"/>
          </p:cNvSpPr>
          <p:nvPr>
            <p:ph idx="1"/>
          </p:nvPr>
        </p:nvSpPr>
        <p:spPr>
          <a:xfrm>
            <a:off x="428596" y="785794"/>
            <a:ext cx="8229600" cy="5715040"/>
          </a:xfrm>
        </p:spPr>
        <p:txBody>
          <a:bodyPr/>
          <a:lstStyle/>
          <a:p>
            <a:pPr>
              <a:buNone/>
            </a:pPr>
            <a:r>
              <a:rPr lang="zh-CN" b="1" dirty="0" smtClean="0">
                <a:solidFill>
                  <a:schemeClr val="tx1"/>
                </a:solidFill>
                <a:latin typeface="+mn-lt"/>
                <a:ea typeface="+mn-ea"/>
                <a:cs typeface="+mn-cs"/>
              </a:rPr>
              <a:t>新增</a:t>
            </a:r>
            <a:r>
              <a:rPr lang="en-US" b="1" dirty="0" smtClean="0">
                <a:solidFill>
                  <a:schemeClr val="tx1"/>
                </a:solidFill>
                <a:latin typeface="+mn-lt"/>
                <a:ea typeface="+mn-ea"/>
                <a:cs typeface="+mn-cs"/>
              </a:rPr>
              <a:t>VPDN</a:t>
            </a:r>
            <a:r>
              <a:rPr lang="zh-CN" b="1" dirty="0" smtClean="0">
                <a:solidFill>
                  <a:schemeClr val="tx1"/>
                </a:solidFill>
                <a:latin typeface="+mn-lt"/>
                <a:ea typeface="+mn-ea"/>
                <a:cs typeface="+mn-cs"/>
              </a:rPr>
              <a:t>域流程</a:t>
            </a:r>
            <a:endParaRPr lang="en-US" altLang="zh-CN" b="1" dirty="0" smtClean="0">
              <a:solidFill>
                <a:schemeClr val="tx1"/>
              </a:solidFill>
              <a:latin typeface="+mn-lt"/>
              <a:ea typeface="+mn-ea"/>
              <a:cs typeface="+mn-cs"/>
            </a:endParaRPr>
          </a:p>
          <a:p>
            <a:pPr>
              <a:buNone/>
            </a:pPr>
            <a:r>
              <a:rPr lang="zh-CN" b="1" dirty="0" smtClean="0">
                <a:solidFill>
                  <a:schemeClr val="tx1"/>
                </a:solidFill>
                <a:latin typeface="+mn-lt"/>
                <a:ea typeface="+mn-ea"/>
                <a:cs typeface="+mn-cs"/>
              </a:rPr>
              <a:t>分公司侧：</a:t>
            </a:r>
          </a:p>
          <a:p>
            <a:pPr lvl="0"/>
            <a:r>
              <a:rPr lang="zh-CN" sz="1800" dirty="0" smtClean="0">
                <a:solidFill>
                  <a:schemeClr val="tx1"/>
                </a:solidFill>
                <a:latin typeface="+mn-lt"/>
                <a:ea typeface="+mn-ea"/>
                <a:cs typeface="+mn-cs"/>
              </a:rPr>
              <a:t>填写</a:t>
            </a:r>
            <a:r>
              <a:rPr lang="en-US" sz="1800" dirty="0" smtClean="0">
                <a:solidFill>
                  <a:schemeClr val="tx1"/>
                </a:solidFill>
                <a:latin typeface="+mn-lt"/>
                <a:ea typeface="+mn-ea"/>
                <a:cs typeface="+mn-cs"/>
              </a:rPr>
              <a:t>VPDN</a:t>
            </a:r>
            <a:r>
              <a:rPr lang="zh-CN" sz="1800" dirty="0" smtClean="0">
                <a:solidFill>
                  <a:schemeClr val="tx1"/>
                </a:solidFill>
                <a:latin typeface="+mn-lt"/>
                <a:ea typeface="+mn-ea"/>
                <a:cs typeface="+mn-cs"/>
              </a:rPr>
              <a:t>业务申请表；</a:t>
            </a:r>
          </a:p>
          <a:p>
            <a:pPr lvl="0"/>
            <a:r>
              <a:rPr lang="zh-CN" sz="1800" dirty="0" smtClean="0">
                <a:solidFill>
                  <a:schemeClr val="tx1"/>
                </a:solidFill>
                <a:latin typeface="+mn-lt"/>
                <a:ea typeface="+mn-ea"/>
                <a:cs typeface="+mn-cs"/>
              </a:rPr>
              <a:t>通过综保单向区</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数据组提交申请。</a:t>
            </a:r>
          </a:p>
          <a:p>
            <a:pPr lvl="0"/>
            <a:r>
              <a:rPr lang="zh-CN" sz="1800" dirty="0" smtClean="0">
                <a:solidFill>
                  <a:schemeClr val="tx1"/>
                </a:solidFill>
                <a:latin typeface="+mn-lt"/>
                <a:ea typeface="+mn-ea"/>
                <a:cs typeface="+mn-cs"/>
              </a:rPr>
              <a:t>区</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数据组配置</a:t>
            </a:r>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页面、后台数据和</a:t>
            </a:r>
            <a:r>
              <a:rPr lang="en-US" sz="1800" dirty="0" smtClean="0">
                <a:solidFill>
                  <a:schemeClr val="tx1"/>
                </a:solidFill>
                <a:latin typeface="+mn-lt"/>
                <a:ea typeface="+mn-ea"/>
                <a:cs typeface="+mn-cs"/>
              </a:rPr>
              <a:t>CRM</a:t>
            </a:r>
            <a:r>
              <a:rPr lang="zh-CN" sz="1800" dirty="0" smtClean="0">
                <a:solidFill>
                  <a:schemeClr val="tx1"/>
                </a:solidFill>
                <a:latin typeface="+mn-lt"/>
                <a:ea typeface="+mn-ea"/>
                <a:cs typeface="+mn-cs"/>
              </a:rPr>
              <a:t>相关配置。</a:t>
            </a:r>
          </a:p>
          <a:p>
            <a:pPr lvl="0"/>
            <a:r>
              <a:rPr lang="zh-CN" sz="1800" dirty="0" smtClean="0">
                <a:solidFill>
                  <a:schemeClr val="tx1"/>
                </a:solidFill>
                <a:latin typeface="+mn-lt"/>
                <a:ea typeface="+mn-ea"/>
                <a:cs typeface="+mn-cs"/>
              </a:rPr>
              <a:t>区</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城域网组配置</a:t>
            </a:r>
            <a:r>
              <a:rPr lang="en-US" sz="1800" dirty="0" smtClean="0">
                <a:solidFill>
                  <a:schemeClr val="tx1"/>
                </a:solidFill>
                <a:latin typeface="+mn-lt"/>
                <a:ea typeface="+mn-ea"/>
                <a:cs typeface="+mn-cs"/>
              </a:rPr>
              <a:t>BAS</a:t>
            </a:r>
            <a:r>
              <a:rPr lang="zh-CN" sz="1800" dirty="0" smtClean="0">
                <a:solidFill>
                  <a:schemeClr val="tx1"/>
                </a:solidFill>
                <a:latin typeface="+mn-lt"/>
                <a:ea typeface="+mn-ea"/>
                <a:cs typeface="+mn-cs"/>
              </a:rPr>
              <a:t>侧数据。</a:t>
            </a:r>
          </a:p>
          <a:p>
            <a:pPr lvl="0"/>
            <a:r>
              <a:rPr lang="zh-CN" sz="1800" dirty="0" smtClean="0">
                <a:solidFill>
                  <a:schemeClr val="tx1"/>
                </a:solidFill>
                <a:latin typeface="+mn-lt"/>
                <a:ea typeface="+mn-ea"/>
                <a:cs typeface="+mn-cs"/>
              </a:rPr>
              <a:t>分公司联系用户配置</a:t>
            </a:r>
            <a:r>
              <a:rPr lang="en-US" sz="1800" dirty="0" smtClean="0">
                <a:solidFill>
                  <a:schemeClr val="tx1"/>
                </a:solidFill>
                <a:latin typeface="+mn-lt"/>
                <a:ea typeface="+mn-ea"/>
                <a:cs typeface="+mn-cs"/>
              </a:rPr>
              <a:t>LNS</a:t>
            </a:r>
            <a:r>
              <a:rPr lang="zh-CN" sz="1800" dirty="0" smtClean="0">
                <a:solidFill>
                  <a:schemeClr val="tx1"/>
                </a:solidFill>
                <a:latin typeface="+mn-lt"/>
                <a:ea typeface="+mn-ea"/>
                <a:cs typeface="+mn-cs"/>
              </a:rPr>
              <a:t>侧数据。</a:t>
            </a:r>
          </a:p>
          <a:p>
            <a:pPr lvl="0"/>
            <a:r>
              <a:rPr lang="zh-CN" sz="1800" dirty="0" smtClean="0">
                <a:solidFill>
                  <a:schemeClr val="tx1"/>
                </a:solidFill>
                <a:latin typeface="+mn-lt"/>
                <a:ea typeface="+mn-ea"/>
                <a:cs typeface="+mn-cs"/>
              </a:rPr>
              <a:t>分公司进行账号受理、竣工、拨测。</a:t>
            </a:r>
          </a:p>
          <a:p>
            <a:r>
              <a:rPr lang="zh-CN" sz="1800" dirty="0" smtClean="0">
                <a:solidFill>
                  <a:schemeClr val="tx1"/>
                </a:solidFill>
                <a:latin typeface="+mn-lt"/>
                <a:ea typeface="+mn-ea"/>
                <a:cs typeface="+mn-cs"/>
              </a:rPr>
              <a:t>拨测正常后，交付给用户使用。</a:t>
            </a:r>
            <a:endParaRPr lang="en-US" altLang="zh-CN" sz="1800" dirty="0" smtClean="0">
              <a:solidFill>
                <a:schemeClr val="tx1"/>
              </a:solidFill>
              <a:latin typeface="+mn-lt"/>
              <a:ea typeface="+mn-ea"/>
              <a:cs typeface="+mn-cs"/>
            </a:endParaRPr>
          </a:p>
          <a:p>
            <a:pPr>
              <a:buNone/>
            </a:pPr>
            <a:r>
              <a:rPr lang="zh-CN" altLang="en-US" b="1" dirty="0" smtClean="0"/>
              <a:t>区公司侧：</a:t>
            </a:r>
            <a:endParaRPr lang="en-US" altLang="zh-CN" b="1" dirty="0" smtClean="0"/>
          </a:p>
          <a:p>
            <a:pPr lvl="0"/>
            <a:r>
              <a:rPr lang="zh-CN" sz="1800" dirty="0" smtClean="0"/>
              <a:t>通过</a:t>
            </a:r>
            <a:r>
              <a:rPr lang="en-US" sz="1800" dirty="0" smtClean="0"/>
              <a:t>BIMS</a:t>
            </a:r>
            <a:r>
              <a:rPr lang="zh-CN" sz="1800" dirty="0" smtClean="0"/>
              <a:t>系统“</a:t>
            </a:r>
            <a:r>
              <a:rPr lang="en-US" sz="1800" dirty="0" smtClean="0"/>
              <a:t>VPDN</a:t>
            </a:r>
            <a:r>
              <a:rPr lang="zh-CN" sz="1800" dirty="0" smtClean="0"/>
              <a:t>域名及参数管理”建立新域，配置域的属性参数</a:t>
            </a:r>
            <a:r>
              <a:rPr lang="zh-CN" altLang="en-US" sz="1800" dirty="0" smtClean="0"/>
              <a:t>。</a:t>
            </a:r>
            <a:endParaRPr lang="en-US" altLang="zh-CN" sz="1800" dirty="0" smtClean="0"/>
          </a:p>
          <a:p>
            <a:r>
              <a:rPr lang="zh-CN" sz="1800" dirty="0" smtClean="0">
                <a:solidFill>
                  <a:schemeClr val="tx1"/>
                </a:solidFill>
                <a:latin typeface="+mn-lt"/>
                <a:ea typeface="+mn-ea"/>
                <a:cs typeface="+mn-cs"/>
              </a:rPr>
              <a:t>通过</a:t>
            </a:r>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系统“系统参数维护”</a:t>
            </a:r>
            <a:r>
              <a:rPr lang="en-US" sz="1800" dirty="0" smtClean="0">
                <a:solidFill>
                  <a:schemeClr val="tx1"/>
                </a:solidFill>
                <a:latin typeface="+mn-lt"/>
                <a:ea typeface="+mn-ea"/>
                <a:cs typeface="+mn-cs"/>
                <a:sym typeface="Wingdings"/>
              </a:rPr>
              <a:t></a:t>
            </a:r>
            <a:r>
              <a:rPr lang="zh-CN" sz="1800" dirty="0" smtClean="0">
                <a:solidFill>
                  <a:schemeClr val="tx1"/>
                </a:solidFill>
                <a:latin typeface="+mn-lt"/>
                <a:ea typeface="+mn-ea"/>
                <a:cs typeface="+mn-cs"/>
              </a:rPr>
              <a:t>“连接参数配置方案”新增新的特殊属性模板，注：“特殊属性模板”要与域名一致</a:t>
            </a:r>
            <a:r>
              <a:rPr lang="zh-CN" altLang="en-US" sz="1800" dirty="0" smtClean="0">
                <a:solidFill>
                  <a:schemeClr val="tx1"/>
                </a:solidFill>
                <a:latin typeface="+mn-lt"/>
                <a:ea typeface="+mn-ea"/>
                <a:cs typeface="+mn-cs"/>
              </a:rPr>
              <a:t>。</a:t>
            </a:r>
            <a:endParaRPr lang="en-US" altLang="zh-CN" sz="1800" dirty="0" smtClean="0">
              <a:solidFill>
                <a:schemeClr val="tx1"/>
              </a:solidFill>
              <a:latin typeface="+mn-lt"/>
              <a:ea typeface="+mn-ea"/>
              <a:cs typeface="+mn-cs"/>
            </a:endParaRPr>
          </a:p>
          <a:p>
            <a:pPr lvl="0"/>
            <a:r>
              <a:rPr lang="zh-CN" sz="1800" dirty="0" smtClean="0">
                <a:solidFill>
                  <a:schemeClr val="tx1"/>
                </a:solidFill>
                <a:latin typeface="+mn-lt"/>
                <a:ea typeface="+mn-ea"/>
                <a:cs typeface="+mn-cs"/>
              </a:rPr>
              <a:t>由</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在</a:t>
            </a:r>
            <a:r>
              <a:rPr lang="en-US" sz="1800" dirty="0" smtClean="0">
                <a:solidFill>
                  <a:schemeClr val="tx1"/>
                </a:solidFill>
                <a:latin typeface="+mn-lt"/>
                <a:ea typeface="+mn-ea"/>
                <a:cs typeface="+mn-cs"/>
              </a:rPr>
              <a:t>CRM</a:t>
            </a:r>
            <a:r>
              <a:rPr lang="zh-CN" sz="1800" dirty="0" smtClean="0">
                <a:solidFill>
                  <a:schemeClr val="tx1"/>
                </a:solidFill>
                <a:latin typeface="+mn-lt"/>
                <a:ea typeface="+mn-ea"/>
                <a:cs typeface="+mn-cs"/>
              </a:rPr>
              <a:t>中添加新域</a:t>
            </a:r>
            <a:r>
              <a:rPr lang="en-US" sz="1800" dirty="0" smtClean="0">
                <a:solidFill>
                  <a:schemeClr val="tx1"/>
                </a:solidFill>
                <a:latin typeface="+mn-lt"/>
                <a:ea typeface="+mn-ea"/>
                <a:cs typeface="+mn-cs"/>
              </a:rPr>
              <a:t>ID</a:t>
            </a:r>
            <a:r>
              <a:rPr lang="zh-CN" sz="1800" dirty="0" smtClean="0">
                <a:solidFill>
                  <a:schemeClr val="tx1"/>
                </a:solidFill>
                <a:latin typeface="+mn-lt"/>
                <a:ea typeface="+mn-ea"/>
                <a:cs typeface="+mn-cs"/>
              </a:rPr>
              <a:t>的映射关系</a:t>
            </a:r>
          </a:p>
          <a:p>
            <a:pPr lvl="0"/>
            <a:r>
              <a:rPr lang="zh-CN" sz="1800" dirty="0" smtClean="0">
                <a:solidFill>
                  <a:schemeClr val="tx1"/>
                </a:solidFill>
                <a:latin typeface="+mn-lt"/>
                <a:ea typeface="+mn-ea"/>
                <a:cs typeface="+mn-cs"/>
              </a:rPr>
              <a:t>根据建立的域所属地区更新相应</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服务器的</a:t>
            </a:r>
            <a:r>
              <a:rPr lang="en-US" sz="1800" dirty="0" smtClean="0">
                <a:solidFill>
                  <a:schemeClr val="tx1"/>
                </a:solidFill>
                <a:latin typeface="+mn-lt"/>
                <a:ea typeface="+mn-ea"/>
                <a:cs typeface="+mn-cs"/>
              </a:rPr>
              <a:t>radius.xml</a:t>
            </a:r>
            <a:r>
              <a:rPr lang="zh-CN" sz="1800" dirty="0" smtClean="0">
                <a:solidFill>
                  <a:schemeClr val="tx1"/>
                </a:solidFill>
                <a:latin typeface="+mn-lt"/>
                <a:ea typeface="+mn-ea"/>
                <a:cs typeface="+mn-cs"/>
              </a:rPr>
              <a:t>配置文件，重启</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程序，新增的域即可生效。</a:t>
            </a:r>
          </a:p>
          <a:p>
            <a:endParaRPr lang="zh-CN" dirty="0" smtClean="0">
              <a:solidFill>
                <a:schemeClr val="tx1"/>
              </a:solidFill>
              <a:latin typeface="+mn-lt"/>
              <a:ea typeface="+mn-ea"/>
              <a:cs typeface="+mn-cs"/>
            </a:endParaRPr>
          </a:p>
          <a:p>
            <a:pPr lvl="0"/>
            <a:endParaRPr lang="zh-CN" dirty="0" smtClean="0"/>
          </a:p>
          <a:p>
            <a:pPr>
              <a:buNone/>
            </a:pPr>
            <a:endParaRPr lang="zh-CN" altLang="en-US"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488" y="214290"/>
            <a:ext cx="4462216" cy="692150"/>
          </a:xfrm>
        </p:spPr>
        <p:txBody>
          <a:bodyPr/>
          <a:lstStyle/>
          <a:p>
            <a:r>
              <a:rPr lang="en-US" dirty="0" smtClean="0">
                <a:solidFill>
                  <a:srgbClr val="C00000"/>
                </a:solidFill>
              </a:rPr>
              <a:t>2.6 VPDN</a:t>
            </a:r>
            <a:r>
              <a:rPr lang="zh-CN" altLang="en-US" dirty="0" smtClean="0">
                <a:solidFill>
                  <a:srgbClr val="C00000"/>
                </a:solidFill>
              </a:rPr>
              <a:t>业务介绍</a:t>
            </a:r>
            <a:endParaRPr lang="zh-CN" altLang="en-US" dirty="0"/>
          </a:p>
        </p:txBody>
      </p:sp>
      <p:sp>
        <p:nvSpPr>
          <p:cNvPr id="3" name="内容占位符 2"/>
          <p:cNvSpPr>
            <a:spLocks noGrp="1"/>
          </p:cNvSpPr>
          <p:nvPr>
            <p:ph idx="1"/>
          </p:nvPr>
        </p:nvSpPr>
        <p:spPr>
          <a:xfrm>
            <a:off x="468313" y="857232"/>
            <a:ext cx="8229600" cy="4794268"/>
          </a:xfrm>
        </p:spPr>
        <p:txBody>
          <a:bodyPr/>
          <a:lstStyle/>
          <a:p>
            <a:pPr>
              <a:buNone/>
            </a:pPr>
            <a:r>
              <a:rPr lang="en-US" b="1" dirty="0" smtClean="0">
                <a:solidFill>
                  <a:schemeClr val="tx1"/>
                </a:solidFill>
                <a:latin typeface="+mn-lt"/>
                <a:ea typeface="+mn-ea"/>
                <a:cs typeface="+mn-cs"/>
              </a:rPr>
              <a:t>VPDN</a:t>
            </a:r>
            <a:r>
              <a:rPr lang="zh-CN" b="1" dirty="0" smtClean="0">
                <a:solidFill>
                  <a:schemeClr val="tx1"/>
                </a:solidFill>
                <a:latin typeface="+mn-lt"/>
                <a:ea typeface="+mn-ea"/>
                <a:cs typeface="+mn-cs"/>
              </a:rPr>
              <a:t>域</a:t>
            </a:r>
            <a:r>
              <a:rPr lang="zh-CN" altLang="en-US" b="1" dirty="0" smtClean="0"/>
              <a:t>的两种维护方式</a:t>
            </a:r>
            <a:endParaRPr lang="en-US" altLang="zh-CN" b="1" dirty="0" smtClean="0"/>
          </a:p>
          <a:p>
            <a:pPr lvl="0">
              <a:buNone/>
            </a:pPr>
            <a:r>
              <a:rPr lang="en-US" altLang="zh-CN" b="1" dirty="0" smtClean="0">
                <a:solidFill>
                  <a:schemeClr val="tx1"/>
                </a:solidFill>
                <a:latin typeface="+mn-lt"/>
                <a:ea typeface="+mn-ea"/>
                <a:cs typeface="+mn-cs"/>
              </a:rPr>
              <a:t>1</a:t>
            </a:r>
            <a:r>
              <a:rPr lang="zh-CN" altLang="en-US" b="1" dirty="0" smtClean="0">
                <a:solidFill>
                  <a:schemeClr val="tx1"/>
                </a:solidFill>
                <a:latin typeface="+mn-lt"/>
                <a:ea typeface="+mn-ea"/>
                <a:cs typeface="+mn-cs"/>
              </a:rPr>
              <a:t>、</a:t>
            </a:r>
            <a:r>
              <a:rPr lang="zh-CN" b="1" dirty="0" smtClean="0">
                <a:solidFill>
                  <a:schemeClr val="tx1"/>
                </a:solidFill>
                <a:latin typeface="+mn-lt"/>
                <a:ea typeface="+mn-ea"/>
                <a:cs typeface="+mn-cs"/>
              </a:rPr>
              <a:t>代维方式</a:t>
            </a:r>
            <a:endParaRPr lang="zh-CN" dirty="0" smtClean="0">
              <a:solidFill>
                <a:schemeClr val="tx1"/>
              </a:solidFill>
              <a:latin typeface="+mn-lt"/>
              <a:ea typeface="+mn-ea"/>
              <a:cs typeface="+mn-cs"/>
            </a:endParaRPr>
          </a:p>
          <a:p>
            <a:pPr marL="0" indent="449263">
              <a:buNone/>
            </a:pPr>
            <a:r>
              <a:rPr lang="zh-CN" dirty="0" smtClean="0">
                <a:solidFill>
                  <a:schemeClr val="tx1"/>
                </a:solidFill>
                <a:latin typeface="+mn-lt"/>
                <a:ea typeface="+mn-ea"/>
                <a:cs typeface="+mn-cs"/>
              </a:rPr>
              <a:t>对于代维</a:t>
            </a:r>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管理该域下具体的</a:t>
            </a:r>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个人帐号，用户在拨号时请求</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会验证用户的用户名密码，通过认证则给</a:t>
            </a:r>
            <a:r>
              <a:rPr lang="en-US" dirty="0" smtClean="0">
                <a:solidFill>
                  <a:schemeClr val="tx1"/>
                </a:solidFill>
                <a:latin typeface="+mn-lt"/>
                <a:ea typeface="+mn-ea"/>
                <a:cs typeface="+mn-cs"/>
              </a:rPr>
              <a:t>BRAS</a:t>
            </a:r>
            <a:r>
              <a:rPr lang="zh-CN" dirty="0" smtClean="0">
                <a:solidFill>
                  <a:schemeClr val="tx1"/>
                </a:solidFill>
                <a:latin typeface="+mn-lt"/>
                <a:ea typeface="+mn-ea"/>
                <a:cs typeface="+mn-cs"/>
              </a:rPr>
              <a:t>返回认证通过消息，同时返回</a:t>
            </a:r>
            <a:r>
              <a:rPr lang="en-US" dirty="0" smtClean="0">
                <a:solidFill>
                  <a:schemeClr val="tx1"/>
                </a:solidFill>
                <a:latin typeface="+mn-lt"/>
                <a:ea typeface="+mn-ea"/>
                <a:cs typeface="+mn-cs"/>
              </a:rPr>
              <a:t>L2TP</a:t>
            </a:r>
            <a:r>
              <a:rPr lang="zh-CN" dirty="0" smtClean="0">
                <a:solidFill>
                  <a:schemeClr val="tx1"/>
                </a:solidFill>
                <a:latin typeface="+mn-lt"/>
                <a:ea typeface="+mn-ea"/>
                <a:cs typeface="+mn-cs"/>
              </a:rPr>
              <a:t>隧道参数，</a:t>
            </a:r>
            <a:r>
              <a:rPr lang="en-US" dirty="0" smtClean="0">
                <a:solidFill>
                  <a:schemeClr val="tx1"/>
                </a:solidFill>
                <a:latin typeface="+mn-lt"/>
                <a:ea typeface="+mn-ea"/>
                <a:cs typeface="+mn-cs"/>
              </a:rPr>
              <a:t>BRAS</a:t>
            </a:r>
            <a:r>
              <a:rPr lang="zh-CN" dirty="0" smtClean="0">
                <a:solidFill>
                  <a:schemeClr val="tx1"/>
                </a:solidFill>
                <a:latin typeface="+mn-lt"/>
                <a:ea typeface="+mn-ea"/>
                <a:cs typeface="+mn-cs"/>
              </a:rPr>
              <a:t>根据收到的</a:t>
            </a:r>
            <a:r>
              <a:rPr lang="en-US" dirty="0" smtClean="0">
                <a:solidFill>
                  <a:schemeClr val="tx1"/>
                </a:solidFill>
                <a:latin typeface="+mn-lt"/>
                <a:ea typeface="+mn-ea"/>
                <a:cs typeface="+mn-cs"/>
              </a:rPr>
              <a:t>L2TP</a:t>
            </a:r>
            <a:r>
              <a:rPr lang="zh-CN" dirty="0" smtClean="0">
                <a:solidFill>
                  <a:schemeClr val="tx1"/>
                </a:solidFill>
                <a:latin typeface="+mn-lt"/>
                <a:ea typeface="+mn-ea"/>
                <a:cs typeface="+mn-cs"/>
              </a:rPr>
              <a:t>隧道参数，发起到</a:t>
            </a:r>
            <a:r>
              <a:rPr lang="en-US" dirty="0" smtClean="0">
                <a:solidFill>
                  <a:schemeClr val="tx1"/>
                </a:solidFill>
                <a:latin typeface="+mn-lt"/>
                <a:ea typeface="+mn-ea"/>
                <a:cs typeface="+mn-cs"/>
              </a:rPr>
              <a:t>LNS</a:t>
            </a:r>
            <a:r>
              <a:rPr lang="zh-CN" dirty="0" smtClean="0">
                <a:solidFill>
                  <a:schemeClr val="tx1"/>
                </a:solidFill>
                <a:latin typeface="+mn-lt"/>
                <a:ea typeface="+mn-ea"/>
                <a:cs typeface="+mn-cs"/>
              </a:rPr>
              <a:t>服务器的隧道建立请求，无需再做认证。</a:t>
            </a:r>
          </a:p>
          <a:p>
            <a:pPr lvl="0">
              <a:buNone/>
            </a:pPr>
            <a:endParaRPr lang="en-US" altLang="zh-CN" b="1" dirty="0" smtClean="0">
              <a:solidFill>
                <a:schemeClr val="tx1"/>
              </a:solidFill>
              <a:latin typeface="+mn-lt"/>
              <a:ea typeface="+mn-ea"/>
              <a:cs typeface="+mn-cs"/>
            </a:endParaRPr>
          </a:p>
          <a:p>
            <a:pPr lvl="0">
              <a:buNone/>
            </a:pPr>
            <a:r>
              <a:rPr lang="en-US" altLang="zh-CN" b="1" dirty="0" smtClean="0"/>
              <a:t>2</a:t>
            </a:r>
            <a:r>
              <a:rPr lang="zh-CN" altLang="en-US" b="1" dirty="0" smtClean="0"/>
              <a:t>、</a:t>
            </a:r>
            <a:r>
              <a:rPr lang="zh-CN" b="1" dirty="0" smtClean="0">
                <a:solidFill>
                  <a:schemeClr val="tx1"/>
                </a:solidFill>
                <a:latin typeface="+mn-lt"/>
                <a:ea typeface="+mn-ea"/>
                <a:cs typeface="+mn-cs"/>
              </a:rPr>
              <a:t>自维方式</a:t>
            </a:r>
            <a:endParaRPr lang="en-US" altLang="zh-CN" b="1" dirty="0" smtClean="0"/>
          </a:p>
          <a:p>
            <a:pPr marL="0" lvl="0" indent="536575">
              <a:buNone/>
            </a:pPr>
            <a:r>
              <a:rPr lang="en-US" altLang="zh-CN" b="1" dirty="0" smtClean="0">
                <a:solidFill>
                  <a:schemeClr val="tx1"/>
                </a:solidFill>
                <a:latin typeface="+mn-lt"/>
                <a:ea typeface="+mn-ea"/>
                <a:cs typeface="+mn-cs"/>
              </a:rPr>
              <a:t>  </a:t>
            </a:r>
            <a:r>
              <a:rPr lang="zh-CN" dirty="0" smtClean="0">
                <a:solidFill>
                  <a:schemeClr val="tx1"/>
                </a:solidFill>
                <a:latin typeface="+mn-lt"/>
                <a:ea typeface="+mn-ea"/>
                <a:cs typeface="+mn-cs"/>
              </a:rPr>
              <a:t>对于自维</a:t>
            </a:r>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（例：中石化</a:t>
            </a:r>
            <a:r>
              <a:rPr lang="en-US" dirty="0" smtClean="0">
                <a:solidFill>
                  <a:schemeClr val="tx1"/>
                </a:solidFill>
                <a:latin typeface="+mn-lt"/>
                <a:ea typeface="+mn-ea"/>
                <a:cs typeface="+mn-cs"/>
              </a:rPr>
              <a:t>VPDN @SINOPECGX.GX</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中不会管理该域下具体的</a:t>
            </a:r>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个人帐号，只会管理一个总的域名帐号（例：</a:t>
            </a:r>
            <a:r>
              <a:rPr lang="en-US" dirty="0" smtClean="0">
                <a:solidFill>
                  <a:schemeClr val="tx1"/>
                </a:solidFill>
                <a:latin typeface="+mn-lt"/>
                <a:ea typeface="+mn-ea"/>
                <a:cs typeface="+mn-cs"/>
                <a:hlinkClick r:id="rId2"/>
              </a:rPr>
              <a:t>@SINOPECGX.GX</a:t>
            </a:r>
            <a:r>
              <a:rPr lang="zh-CN" dirty="0" smtClean="0">
                <a:solidFill>
                  <a:schemeClr val="tx1"/>
                </a:solidFill>
                <a:latin typeface="+mn-lt"/>
                <a:ea typeface="+mn-ea"/>
                <a:cs typeface="+mn-cs"/>
              </a:rPr>
              <a:t>域名帐号）。</a:t>
            </a:r>
          </a:p>
          <a:p>
            <a:pPr marL="0" indent="536575">
              <a:buNone/>
            </a:pPr>
            <a:r>
              <a:rPr lang="zh-CN" dirty="0" smtClean="0">
                <a:solidFill>
                  <a:schemeClr val="tx1"/>
                </a:solidFill>
                <a:latin typeface="+mn-lt"/>
                <a:ea typeface="+mn-ea"/>
                <a:cs typeface="+mn-cs"/>
              </a:rPr>
              <a:t>自维</a:t>
            </a:r>
            <a:r>
              <a:rPr lang="en-US" dirty="0" smtClean="0">
                <a:solidFill>
                  <a:schemeClr val="tx1"/>
                </a:solidFill>
                <a:latin typeface="+mn-lt"/>
                <a:ea typeface="+mn-ea"/>
                <a:cs typeface="+mn-cs"/>
              </a:rPr>
              <a:t>VPDN</a:t>
            </a:r>
            <a:r>
              <a:rPr lang="zh-CN" dirty="0" smtClean="0">
                <a:solidFill>
                  <a:schemeClr val="tx1"/>
                </a:solidFill>
                <a:latin typeface="+mn-lt"/>
                <a:ea typeface="+mn-ea"/>
                <a:cs typeface="+mn-cs"/>
              </a:rPr>
              <a:t>用户拨号时，需进行两次认证，其流程如下图所示：</a:t>
            </a:r>
            <a:endParaRPr lang="en-US" altLang="zh-CN" b="1" dirty="0" smtClean="0">
              <a:solidFill>
                <a:schemeClr val="tx1"/>
              </a:solidFill>
              <a:latin typeface="+mn-lt"/>
              <a:ea typeface="+mn-ea"/>
              <a:cs typeface="+mn-cs"/>
            </a:endParaRPr>
          </a:p>
          <a:p>
            <a:pPr>
              <a:buNone/>
            </a:pPr>
            <a:endParaRPr lang="zh-CN" b="1" dirty="0" smtClean="0">
              <a:solidFill>
                <a:schemeClr val="tx1"/>
              </a:solidFill>
              <a:latin typeface="+mn-lt"/>
              <a:ea typeface="+mn-ea"/>
              <a:cs typeface="+mn-cs"/>
            </a:endParaRP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3174" y="0"/>
            <a:ext cx="5105158" cy="692150"/>
          </a:xfrm>
        </p:spPr>
        <p:txBody>
          <a:bodyPr/>
          <a:lstStyle/>
          <a:p>
            <a:r>
              <a:rPr lang="en-US" dirty="0" smtClean="0">
                <a:solidFill>
                  <a:srgbClr val="C00000"/>
                </a:solidFill>
              </a:rPr>
              <a:t>2.6 VPDN</a:t>
            </a:r>
            <a:r>
              <a:rPr lang="zh-CN" altLang="en-US" dirty="0" smtClean="0">
                <a:solidFill>
                  <a:srgbClr val="C00000"/>
                </a:solidFill>
              </a:rPr>
              <a:t>业务介绍</a:t>
            </a:r>
            <a:endParaRPr lang="zh-CN" altLang="en-US" dirty="0"/>
          </a:p>
        </p:txBody>
      </p:sp>
      <p:sp>
        <p:nvSpPr>
          <p:cNvPr id="3" name="内容占位符 2"/>
          <p:cNvSpPr>
            <a:spLocks noGrp="1"/>
          </p:cNvSpPr>
          <p:nvPr>
            <p:ph idx="1"/>
          </p:nvPr>
        </p:nvSpPr>
        <p:spPr>
          <a:xfrm>
            <a:off x="500034" y="785794"/>
            <a:ext cx="8229600" cy="4525962"/>
          </a:xfrm>
        </p:spPr>
        <p:txBody>
          <a:bodyPr/>
          <a:lstStyle/>
          <a:p>
            <a:pPr lvl="0">
              <a:buNone/>
            </a:pPr>
            <a:r>
              <a:rPr lang="en-US" altLang="zh-CN" sz="1600" dirty="0" smtClean="0">
                <a:solidFill>
                  <a:schemeClr val="tx1"/>
                </a:solidFill>
                <a:latin typeface="+mn-lt"/>
                <a:ea typeface="+mn-ea"/>
                <a:cs typeface="+mn-cs"/>
              </a:rPr>
              <a:t>1</a:t>
            </a:r>
            <a:r>
              <a:rPr lang="zh-CN" alt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中石化</a:t>
            </a:r>
            <a:r>
              <a:rPr lang="en-US" sz="1600" dirty="0" smtClean="0">
                <a:solidFill>
                  <a:schemeClr val="tx1"/>
                </a:solidFill>
                <a:latin typeface="+mn-lt"/>
                <a:ea typeface="+mn-ea"/>
                <a:cs typeface="+mn-cs"/>
              </a:rPr>
              <a:t>VPDN</a:t>
            </a:r>
            <a:r>
              <a:rPr lang="zh-CN" sz="1600" dirty="0" smtClean="0">
                <a:solidFill>
                  <a:schemeClr val="tx1"/>
                </a:solidFill>
                <a:latin typeface="+mn-lt"/>
                <a:ea typeface="+mn-ea"/>
                <a:cs typeface="+mn-cs"/>
              </a:rPr>
              <a:t>用户拨号（例：帐号：</a:t>
            </a:r>
            <a:r>
              <a:rPr lang="en-US" sz="1600" dirty="0" smtClean="0">
                <a:solidFill>
                  <a:schemeClr val="tx1"/>
                </a:solidFill>
                <a:latin typeface="+mn-lt"/>
                <a:ea typeface="+mn-ea"/>
                <a:cs typeface="+mn-cs"/>
              </a:rPr>
              <a:t>123</a:t>
            </a:r>
            <a:r>
              <a:rPr lang="en-US" sz="1600" dirty="0" smtClean="0">
                <a:solidFill>
                  <a:schemeClr val="tx1"/>
                </a:solidFill>
                <a:latin typeface="+mn-lt"/>
                <a:ea typeface="+mn-ea"/>
                <a:cs typeface="+mn-cs"/>
                <a:hlinkClick r:id="rId2"/>
              </a:rPr>
              <a:t>@SINOPECGX.GX</a:t>
            </a:r>
            <a:r>
              <a:rPr lang="zh-CN" sz="1600" dirty="0" smtClean="0">
                <a:solidFill>
                  <a:schemeClr val="tx1"/>
                </a:solidFill>
                <a:latin typeface="+mn-lt"/>
                <a:ea typeface="+mn-ea"/>
                <a:cs typeface="+mn-cs"/>
              </a:rPr>
              <a:t>，密码：</a:t>
            </a:r>
            <a:r>
              <a:rPr lang="en-US" sz="1600" dirty="0" smtClean="0">
                <a:solidFill>
                  <a:schemeClr val="tx1"/>
                </a:solidFill>
                <a:latin typeface="+mn-lt"/>
                <a:ea typeface="+mn-ea"/>
                <a:cs typeface="+mn-cs"/>
              </a:rPr>
              <a:t>123</a:t>
            </a:r>
            <a:r>
              <a:rPr lang="zh-CN" sz="1600" dirty="0" smtClean="0">
                <a:solidFill>
                  <a:schemeClr val="tx1"/>
                </a:solidFill>
                <a:latin typeface="+mn-lt"/>
                <a:ea typeface="+mn-ea"/>
                <a:cs typeface="+mn-cs"/>
              </a:rPr>
              <a:t>）</a:t>
            </a:r>
          </a:p>
          <a:p>
            <a:pPr lvl="0">
              <a:buNone/>
            </a:pPr>
            <a:r>
              <a:rPr lang="en-US" sz="1600" dirty="0" smtClean="0">
                <a:solidFill>
                  <a:schemeClr val="tx1"/>
                </a:solidFill>
                <a:latin typeface="+mn-lt"/>
                <a:ea typeface="+mn-ea"/>
                <a:cs typeface="+mn-cs"/>
              </a:rPr>
              <a:t>2</a:t>
            </a:r>
            <a:r>
              <a:rPr lang="zh-CN" altLang="en-US" sz="1600" dirty="0" smtClean="0">
                <a:solidFill>
                  <a:schemeClr val="tx1"/>
                </a:solidFill>
                <a:latin typeface="+mn-lt"/>
                <a:ea typeface="+mn-ea"/>
                <a:cs typeface="+mn-cs"/>
              </a:rPr>
              <a:t>、</a:t>
            </a:r>
            <a:r>
              <a:rPr lang="en-US" sz="1600" dirty="0" smtClean="0">
                <a:solidFill>
                  <a:schemeClr val="tx1"/>
                </a:solidFill>
                <a:latin typeface="+mn-lt"/>
                <a:ea typeface="+mn-ea"/>
                <a:cs typeface="+mn-cs"/>
              </a:rPr>
              <a:t>BRAS</a:t>
            </a:r>
            <a:r>
              <a:rPr lang="zh-CN" sz="1600" dirty="0" smtClean="0">
                <a:solidFill>
                  <a:schemeClr val="tx1"/>
                </a:solidFill>
                <a:latin typeface="+mn-lt"/>
                <a:ea typeface="+mn-ea"/>
                <a:cs typeface="+mn-cs"/>
              </a:rPr>
              <a:t>向</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发起认证请求，</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作</a:t>
            </a:r>
            <a:r>
              <a:rPr lang="en-US" sz="1600" dirty="0" smtClean="0">
                <a:solidFill>
                  <a:schemeClr val="tx1"/>
                </a:solidFill>
                <a:latin typeface="+mn-lt"/>
                <a:ea typeface="+mn-ea"/>
                <a:cs typeface="+mn-cs"/>
              </a:rPr>
              <a:t>VPDN</a:t>
            </a:r>
            <a:r>
              <a:rPr lang="zh-CN" sz="1600" dirty="0" smtClean="0">
                <a:solidFill>
                  <a:schemeClr val="tx1"/>
                </a:solidFill>
                <a:latin typeface="+mn-lt"/>
                <a:ea typeface="+mn-ea"/>
                <a:cs typeface="+mn-cs"/>
              </a:rPr>
              <a:t>一次认证：</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仅检查用户的域名是否正确，即仅检查</a:t>
            </a:r>
            <a:r>
              <a:rPr lang="en-US" sz="1600" dirty="0" smtClean="0">
                <a:solidFill>
                  <a:schemeClr val="tx1"/>
                </a:solidFill>
                <a:latin typeface="+mn-lt"/>
                <a:ea typeface="+mn-ea"/>
                <a:cs typeface="+mn-cs"/>
                <a:hlinkClick r:id="rId2"/>
              </a:rPr>
              <a:t>@SINOPECGX.GX</a:t>
            </a:r>
            <a:r>
              <a:rPr lang="zh-CN" sz="1600" dirty="0" smtClean="0">
                <a:solidFill>
                  <a:schemeClr val="tx1"/>
                </a:solidFill>
                <a:latin typeface="+mn-lt"/>
                <a:ea typeface="+mn-ea"/>
                <a:cs typeface="+mn-cs"/>
              </a:rPr>
              <a:t>是否在</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中存在，其状态是否正常。若</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验证通过，则向</a:t>
            </a:r>
            <a:r>
              <a:rPr lang="en-US" sz="1600" dirty="0" smtClean="0">
                <a:solidFill>
                  <a:schemeClr val="tx1"/>
                </a:solidFill>
                <a:latin typeface="+mn-lt"/>
                <a:ea typeface="+mn-ea"/>
                <a:cs typeface="+mn-cs"/>
              </a:rPr>
              <a:t>BRAS</a:t>
            </a:r>
            <a:r>
              <a:rPr lang="zh-CN" sz="1600" dirty="0" smtClean="0">
                <a:solidFill>
                  <a:schemeClr val="tx1"/>
                </a:solidFill>
                <a:latin typeface="+mn-lt"/>
                <a:ea typeface="+mn-ea"/>
                <a:cs typeface="+mn-cs"/>
              </a:rPr>
              <a:t>返回认证通过消息，同时返回</a:t>
            </a:r>
            <a:r>
              <a:rPr lang="en-US" sz="1600" dirty="0" smtClean="0">
                <a:solidFill>
                  <a:schemeClr val="tx1"/>
                </a:solidFill>
                <a:latin typeface="+mn-lt"/>
                <a:ea typeface="+mn-ea"/>
                <a:cs typeface="+mn-cs"/>
              </a:rPr>
              <a:t>L2TP</a:t>
            </a:r>
            <a:r>
              <a:rPr lang="zh-CN" sz="1600" dirty="0" smtClean="0">
                <a:solidFill>
                  <a:schemeClr val="tx1"/>
                </a:solidFill>
                <a:latin typeface="+mn-lt"/>
                <a:ea typeface="+mn-ea"/>
                <a:cs typeface="+mn-cs"/>
              </a:rPr>
              <a:t>隧道参数。</a:t>
            </a:r>
          </a:p>
          <a:p>
            <a:pPr lvl="0">
              <a:buNone/>
            </a:pPr>
            <a:r>
              <a:rPr lang="en-US" sz="1600" dirty="0" smtClean="0">
                <a:solidFill>
                  <a:schemeClr val="tx1"/>
                </a:solidFill>
                <a:latin typeface="+mn-lt"/>
                <a:ea typeface="+mn-ea"/>
                <a:cs typeface="+mn-cs"/>
              </a:rPr>
              <a:t>3</a:t>
            </a:r>
            <a:r>
              <a:rPr lang="zh-CN" altLang="en-US" sz="1600" dirty="0" smtClean="0">
                <a:solidFill>
                  <a:schemeClr val="tx1"/>
                </a:solidFill>
                <a:latin typeface="+mn-lt"/>
                <a:ea typeface="+mn-ea"/>
                <a:cs typeface="+mn-cs"/>
              </a:rPr>
              <a:t>、</a:t>
            </a:r>
            <a:r>
              <a:rPr lang="en-US" sz="1600" dirty="0" smtClean="0">
                <a:solidFill>
                  <a:schemeClr val="tx1"/>
                </a:solidFill>
                <a:latin typeface="+mn-lt"/>
                <a:ea typeface="+mn-ea"/>
                <a:cs typeface="+mn-cs"/>
              </a:rPr>
              <a:t>BRAS</a:t>
            </a:r>
            <a:r>
              <a:rPr lang="zh-CN" sz="1600" dirty="0" smtClean="0">
                <a:solidFill>
                  <a:schemeClr val="tx1"/>
                </a:solidFill>
                <a:latin typeface="+mn-lt"/>
                <a:ea typeface="+mn-ea"/>
                <a:cs typeface="+mn-cs"/>
              </a:rPr>
              <a:t>根据收到的</a:t>
            </a:r>
            <a:r>
              <a:rPr lang="en-US" sz="1600" dirty="0" smtClean="0">
                <a:solidFill>
                  <a:schemeClr val="tx1"/>
                </a:solidFill>
                <a:latin typeface="+mn-lt"/>
                <a:ea typeface="+mn-ea"/>
                <a:cs typeface="+mn-cs"/>
              </a:rPr>
              <a:t>L2TP</a:t>
            </a:r>
            <a:r>
              <a:rPr lang="zh-CN" sz="1600" dirty="0" smtClean="0">
                <a:solidFill>
                  <a:schemeClr val="tx1"/>
                </a:solidFill>
                <a:latin typeface="+mn-lt"/>
                <a:ea typeface="+mn-ea"/>
                <a:cs typeface="+mn-cs"/>
              </a:rPr>
              <a:t>隧道参数，发起到中石化</a:t>
            </a:r>
            <a:r>
              <a:rPr lang="en-US" sz="1600" dirty="0" smtClean="0">
                <a:solidFill>
                  <a:schemeClr val="tx1"/>
                </a:solidFill>
                <a:latin typeface="+mn-lt"/>
                <a:ea typeface="+mn-ea"/>
                <a:cs typeface="+mn-cs"/>
              </a:rPr>
              <a:t>LNS</a:t>
            </a:r>
            <a:r>
              <a:rPr lang="zh-CN" sz="1600" dirty="0" smtClean="0">
                <a:solidFill>
                  <a:schemeClr val="tx1"/>
                </a:solidFill>
                <a:latin typeface="+mn-lt"/>
                <a:ea typeface="+mn-ea"/>
                <a:cs typeface="+mn-cs"/>
              </a:rPr>
              <a:t>服务器的隧道建立请求。</a:t>
            </a:r>
          </a:p>
          <a:p>
            <a:pPr lvl="0">
              <a:buNone/>
            </a:pPr>
            <a:r>
              <a:rPr lang="en-US" altLang="zh-CN" sz="1600" dirty="0" smtClean="0">
                <a:solidFill>
                  <a:schemeClr val="tx1"/>
                </a:solidFill>
                <a:latin typeface="+mn-lt"/>
                <a:ea typeface="+mn-ea"/>
                <a:cs typeface="+mn-cs"/>
              </a:rPr>
              <a:t>4</a:t>
            </a:r>
            <a:r>
              <a:rPr lang="zh-CN" alt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中石化用户认证系统（可能是</a:t>
            </a:r>
            <a:r>
              <a:rPr lang="en-US" sz="1600" dirty="0" smtClean="0">
                <a:solidFill>
                  <a:schemeClr val="tx1"/>
                </a:solidFill>
                <a:latin typeface="+mn-lt"/>
                <a:ea typeface="+mn-ea"/>
                <a:cs typeface="+mn-cs"/>
              </a:rPr>
              <a:t>LNS</a:t>
            </a:r>
            <a:r>
              <a:rPr lang="zh-CN" sz="1600" dirty="0" smtClean="0">
                <a:solidFill>
                  <a:schemeClr val="tx1"/>
                </a:solidFill>
                <a:latin typeface="+mn-lt"/>
                <a:ea typeface="+mn-ea"/>
                <a:cs typeface="+mn-cs"/>
              </a:rPr>
              <a:t>路由器厂家提供）进行</a:t>
            </a:r>
            <a:r>
              <a:rPr lang="en-US" sz="1600" dirty="0" smtClean="0">
                <a:solidFill>
                  <a:schemeClr val="tx1"/>
                </a:solidFill>
                <a:latin typeface="+mn-lt"/>
                <a:ea typeface="+mn-ea"/>
                <a:cs typeface="+mn-cs"/>
              </a:rPr>
              <a:t>VPDN</a:t>
            </a:r>
            <a:r>
              <a:rPr lang="zh-CN" sz="1600" dirty="0" smtClean="0">
                <a:solidFill>
                  <a:schemeClr val="tx1"/>
                </a:solidFill>
                <a:latin typeface="+mn-lt"/>
                <a:ea typeface="+mn-ea"/>
                <a:cs typeface="+mn-cs"/>
              </a:rPr>
              <a:t>二次认证，认证用户名</a:t>
            </a:r>
            <a:r>
              <a:rPr 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密码是否正确（即验证用户</a:t>
            </a:r>
            <a:r>
              <a:rPr lang="en-US" sz="1600" dirty="0" smtClean="0">
                <a:solidFill>
                  <a:schemeClr val="tx1"/>
                </a:solidFill>
                <a:latin typeface="+mn-lt"/>
                <a:ea typeface="+mn-ea"/>
                <a:cs typeface="+mn-cs"/>
              </a:rPr>
              <a:t>123</a:t>
            </a:r>
            <a:r>
              <a:rPr lang="en-US" sz="1600" dirty="0" smtClean="0">
                <a:solidFill>
                  <a:schemeClr val="tx1"/>
                </a:solidFill>
                <a:latin typeface="+mn-lt"/>
                <a:ea typeface="+mn-ea"/>
                <a:cs typeface="+mn-cs"/>
                <a:hlinkClick r:id="rId2"/>
              </a:rPr>
              <a:t>@SINOPECGX.GX</a:t>
            </a:r>
            <a:r>
              <a:rPr lang="zh-CN" sz="1600" dirty="0" smtClean="0">
                <a:solidFill>
                  <a:schemeClr val="tx1"/>
                </a:solidFill>
                <a:latin typeface="+mn-lt"/>
                <a:ea typeface="+mn-ea"/>
                <a:cs typeface="+mn-cs"/>
              </a:rPr>
              <a:t>，密码</a:t>
            </a:r>
            <a:r>
              <a:rPr lang="en-US" sz="1600" dirty="0" smtClean="0">
                <a:solidFill>
                  <a:schemeClr val="tx1"/>
                </a:solidFill>
                <a:latin typeface="+mn-lt"/>
                <a:ea typeface="+mn-ea"/>
                <a:cs typeface="+mn-cs"/>
              </a:rPr>
              <a:t>123</a:t>
            </a:r>
            <a:r>
              <a:rPr lang="zh-CN" sz="1600" dirty="0" smtClean="0">
                <a:solidFill>
                  <a:schemeClr val="tx1"/>
                </a:solidFill>
                <a:latin typeface="+mn-lt"/>
                <a:ea typeface="+mn-ea"/>
                <a:cs typeface="+mn-cs"/>
              </a:rPr>
              <a:t>是否正确），若密码验证通过，则建立</a:t>
            </a:r>
            <a:r>
              <a:rPr lang="en-US" sz="1600" dirty="0" smtClean="0">
                <a:solidFill>
                  <a:schemeClr val="tx1"/>
                </a:solidFill>
                <a:latin typeface="+mn-lt"/>
                <a:ea typeface="+mn-ea"/>
                <a:cs typeface="+mn-cs"/>
              </a:rPr>
              <a:t>L2TP</a:t>
            </a:r>
            <a:r>
              <a:rPr lang="zh-CN" sz="1600" dirty="0" smtClean="0">
                <a:solidFill>
                  <a:schemeClr val="tx1"/>
                </a:solidFill>
                <a:latin typeface="+mn-lt"/>
                <a:ea typeface="+mn-ea"/>
                <a:cs typeface="+mn-cs"/>
              </a:rPr>
              <a:t>隧道。</a:t>
            </a:r>
          </a:p>
          <a:p>
            <a:pPr lvl="0">
              <a:buNone/>
            </a:pPr>
            <a:r>
              <a:rPr lang="en-US" altLang="zh-CN" sz="1600" dirty="0" smtClean="0">
                <a:solidFill>
                  <a:schemeClr val="tx1"/>
                </a:solidFill>
                <a:latin typeface="+mn-lt"/>
                <a:ea typeface="+mn-ea"/>
                <a:cs typeface="+mn-cs"/>
              </a:rPr>
              <a:t>5</a:t>
            </a:r>
            <a:r>
              <a:rPr lang="zh-CN" alt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用户通过隧道，访问中石化内网。</a:t>
            </a:r>
          </a:p>
          <a:p>
            <a:endParaRPr lang="zh-CN" altLang="en-US" dirty="0"/>
          </a:p>
        </p:txBody>
      </p:sp>
      <p:pic>
        <p:nvPicPr>
          <p:cNvPr id="4" name="图片 3"/>
          <p:cNvPicPr/>
          <p:nvPr/>
        </p:nvPicPr>
        <p:blipFill>
          <a:blip r:embed="rId3" cstate="print"/>
          <a:srcRect/>
          <a:stretch>
            <a:fillRect/>
          </a:stretch>
        </p:blipFill>
        <p:spPr bwMode="auto">
          <a:xfrm>
            <a:off x="857224" y="3286124"/>
            <a:ext cx="7358114" cy="28956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7422" y="0"/>
            <a:ext cx="6176728"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solidFill>
                <a:srgbClr val="C00000"/>
              </a:solidFill>
            </a:endParaRPr>
          </a:p>
        </p:txBody>
      </p:sp>
      <p:sp>
        <p:nvSpPr>
          <p:cNvPr id="3" name="内容占位符 2"/>
          <p:cNvSpPr>
            <a:spLocks noGrp="1"/>
          </p:cNvSpPr>
          <p:nvPr>
            <p:ph idx="1"/>
          </p:nvPr>
        </p:nvSpPr>
        <p:spPr>
          <a:xfrm>
            <a:off x="468313" y="1125538"/>
            <a:ext cx="8229600" cy="5232420"/>
          </a:xfrm>
        </p:spPr>
        <p:txBody>
          <a:bodyPr/>
          <a:lstStyle/>
          <a:p>
            <a:pPr>
              <a:buNone/>
            </a:pPr>
            <a:r>
              <a:rPr lang="zh-CN" altLang="en-US" b="1" dirty="0" smtClean="0"/>
              <a:t>认证日志查询办法</a:t>
            </a:r>
            <a:endParaRPr lang="en-US" altLang="zh-CN" b="1" dirty="0" smtClean="0"/>
          </a:p>
          <a:p>
            <a:r>
              <a:rPr lang="zh-CN" dirty="0" smtClean="0">
                <a:solidFill>
                  <a:schemeClr val="tx1"/>
                </a:solidFill>
                <a:latin typeface="+mn-lt"/>
                <a:ea typeface="+mn-ea"/>
                <a:cs typeface="+mn-cs"/>
              </a:rPr>
              <a:t>1、进入”日志分析”-&gt;”认证日志查询”菜单</a:t>
            </a:r>
            <a:endParaRPr lang="en-US" altLang="zh-CN" dirty="0" smtClean="0">
              <a:solidFill>
                <a:schemeClr val="tx1"/>
              </a:solidFill>
              <a:latin typeface="+mn-lt"/>
              <a:ea typeface="+mn-ea"/>
              <a:cs typeface="+mn-cs"/>
            </a:endParaRPr>
          </a:p>
          <a:p>
            <a:endParaRPr lang="en-US" altLang="zh-CN" dirty="0" smtClean="0"/>
          </a:p>
          <a:p>
            <a:endParaRPr lang="en-US" altLang="zh-CN" dirty="0" smtClean="0">
              <a:solidFill>
                <a:schemeClr val="tx1"/>
              </a:solidFill>
              <a:latin typeface="+mn-lt"/>
              <a:ea typeface="+mn-ea"/>
              <a:cs typeface="+mn-cs"/>
            </a:endParaRPr>
          </a:p>
          <a:p>
            <a:r>
              <a:rPr lang="zh-CN" dirty="0" smtClean="0">
                <a:solidFill>
                  <a:schemeClr val="tx1"/>
                </a:solidFill>
                <a:latin typeface="+mn-lt"/>
                <a:ea typeface="+mn-ea"/>
                <a:cs typeface="+mn-cs"/>
              </a:rPr>
              <a:t>2、进入相应界面后输入账号查询即可看到最新的认证情况.</a:t>
            </a:r>
            <a:endParaRPr lang="en-US" altLang="zh-CN" dirty="0" smtClean="0">
              <a:solidFill>
                <a:schemeClr val="tx1"/>
              </a:solidFill>
              <a:latin typeface="+mn-lt"/>
              <a:ea typeface="+mn-ea"/>
              <a:cs typeface="+mn-cs"/>
            </a:endParaRPr>
          </a:p>
          <a:p>
            <a:endParaRPr lang="en-US" altLang="zh-CN" dirty="0" smtClean="0"/>
          </a:p>
          <a:p>
            <a:endParaRPr lang="en-US" altLang="zh-CN" dirty="0" smtClean="0">
              <a:solidFill>
                <a:schemeClr val="tx1"/>
              </a:solidFill>
              <a:latin typeface="+mn-lt"/>
              <a:ea typeface="+mn-ea"/>
              <a:cs typeface="+mn-cs"/>
            </a:endParaRPr>
          </a:p>
          <a:p>
            <a:endParaRPr lang="en-US" altLang="zh-CN" dirty="0" smtClean="0"/>
          </a:p>
          <a:p>
            <a:endParaRPr lang="en-US" altLang="zh-CN" dirty="0" smtClean="0">
              <a:solidFill>
                <a:schemeClr val="tx1"/>
              </a:solidFill>
              <a:latin typeface="+mn-lt"/>
              <a:ea typeface="+mn-ea"/>
              <a:cs typeface="+mn-cs"/>
            </a:endParaRPr>
          </a:p>
          <a:p>
            <a:endParaRPr lang="en-US" altLang="zh-CN" dirty="0" smtClean="0"/>
          </a:p>
          <a:p>
            <a:endParaRPr lang="en-US" altLang="zh-CN" dirty="0" smtClean="0">
              <a:solidFill>
                <a:schemeClr val="tx1"/>
              </a:solidFill>
              <a:latin typeface="+mn-lt"/>
              <a:ea typeface="+mn-ea"/>
              <a:cs typeface="+mn-cs"/>
            </a:endParaRPr>
          </a:p>
          <a:p>
            <a:endParaRPr lang="en-US" altLang="zh-CN" dirty="0" smtClean="0"/>
          </a:p>
          <a:p>
            <a:pPr>
              <a:buNone/>
            </a:pPr>
            <a:r>
              <a:rPr lang="zh-CN" dirty="0" smtClean="0">
                <a:solidFill>
                  <a:schemeClr val="tx1"/>
                </a:solidFill>
                <a:latin typeface="+mn-lt"/>
                <a:ea typeface="+mn-ea"/>
                <a:cs typeface="+mn-cs"/>
              </a:rPr>
              <a:t>注:由于认证日志量大,为了提高查询效率请尽量减小时间段的差距.</a:t>
            </a:r>
          </a:p>
          <a:p>
            <a:endParaRPr lang="zh-CN" dirty="0" smtClean="0">
              <a:solidFill>
                <a:schemeClr val="tx1"/>
              </a:solidFill>
              <a:latin typeface="+mn-lt"/>
              <a:ea typeface="+mn-ea"/>
              <a:cs typeface="+mn-cs"/>
            </a:endParaRPr>
          </a:p>
          <a:p>
            <a:endParaRPr lang="zh-CN" dirty="0" smtClean="0">
              <a:solidFill>
                <a:schemeClr val="tx1"/>
              </a:solidFill>
              <a:latin typeface="+mn-lt"/>
              <a:ea typeface="+mn-ea"/>
              <a:cs typeface="+mn-cs"/>
            </a:endParaRPr>
          </a:p>
          <a:p>
            <a:endParaRPr lang="zh-CN" altLang="en-US" b="1" dirty="0"/>
          </a:p>
        </p:txBody>
      </p:sp>
      <p:pic>
        <p:nvPicPr>
          <p:cNvPr id="4" name="图片 3"/>
          <p:cNvPicPr/>
          <p:nvPr/>
        </p:nvPicPr>
        <p:blipFill>
          <a:blip r:embed="rId2" cstate="print"/>
          <a:srcRect/>
          <a:stretch>
            <a:fillRect/>
          </a:stretch>
        </p:blipFill>
        <p:spPr bwMode="auto">
          <a:xfrm>
            <a:off x="1928794" y="1857364"/>
            <a:ext cx="2500330" cy="642942"/>
          </a:xfrm>
          <a:prstGeom prst="rect">
            <a:avLst/>
          </a:prstGeom>
          <a:noFill/>
          <a:ln w="9525">
            <a:noFill/>
            <a:miter lim="800000"/>
            <a:headEnd/>
            <a:tailEnd/>
          </a:ln>
        </p:spPr>
      </p:pic>
      <p:pic>
        <p:nvPicPr>
          <p:cNvPr id="5" name="图片 4"/>
          <p:cNvPicPr/>
          <p:nvPr/>
        </p:nvPicPr>
        <p:blipFill>
          <a:blip r:embed="rId3" cstate="print"/>
          <a:srcRect/>
          <a:stretch>
            <a:fillRect/>
          </a:stretch>
        </p:blipFill>
        <p:spPr bwMode="auto">
          <a:xfrm>
            <a:off x="928662" y="3000372"/>
            <a:ext cx="6572296" cy="2286016"/>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3"/>
          <p:cNvSpPr>
            <a:spLocks noGrp="1"/>
          </p:cNvSpPr>
          <p:nvPr>
            <p:ph type="title"/>
          </p:nvPr>
        </p:nvSpPr>
        <p:spPr>
          <a:xfrm>
            <a:off x="395288" y="865188"/>
            <a:ext cx="8229600" cy="692150"/>
          </a:xfrm>
        </p:spPr>
        <p:txBody>
          <a:bodyPr/>
          <a:lstStyle/>
          <a:p>
            <a:r>
              <a:rPr lang="en-US" altLang="zh-CN" smtClean="0">
                <a:solidFill>
                  <a:srgbClr val="C00000"/>
                </a:solidFill>
              </a:rPr>
              <a:t>1.2</a:t>
            </a:r>
            <a:r>
              <a:rPr lang="zh-CN" altLang="zh-CN" smtClean="0">
                <a:solidFill>
                  <a:srgbClr val="C00000"/>
                </a:solidFill>
              </a:rPr>
              <a:t>固网</a:t>
            </a:r>
            <a:r>
              <a:rPr lang="en-US" altLang="zh-CN" smtClean="0">
                <a:solidFill>
                  <a:srgbClr val="C00000"/>
                </a:solidFill>
              </a:rPr>
              <a:t>AAA</a:t>
            </a:r>
            <a:r>
              <a:rPr lang="zh-CN" altLang="zh-CN" smtClean="0">
                <a:solidFill>
                  <a:srgbClr val="C00000"/>
                </a:solidFill>
              </a:rPr>
              <a:t>平台应用部署现状</a:t>
            </a:r>
            <a:endParaRPr lang="zh-CN" altLang="en-US" smtClean="0">
              <a:solidFill>
                <a:srgbClr val="C00000"/>
              </a:solidFill>
            </a:endParaRPr>
          </a:p>
        </p:txBody>
      </p:sp>
      <p:sp>
        <p:nvSpPr>
          <p:cNvPr id="19459" name="内容占位符 9"/>
          <p:cNvSpPr>
            <a:spLocks noGrp="1"/>
          </p:cNvSpPr>
          <p:nvPr>
            <p:ph idx="1"/>
          </p:nvPr>
        </p:nvSpPr>
        <p:spPr>
          <a:xfrm>
            <a:off x="468313" y="1917700"/>
            <a:ext cx="8229600" cy="2303463"/>
          </a:xfrm>
        </p:spPr>
        <p:txBody>
          <a:bodyPr/>
          <a:lstStyle/>
          <a:p>
            <a:r>
              <a:rPr lang="zh-CN" altLang="zh-CN" smtClean="0"/>
              <a:t>固网</a:t>
            </a:r>
            <a:r>
              <a:rPr lang="en-US" altLang="zh-CN" smtClean="0"/>
              <a:t>AAA</a:t>
            </a:r>
            <a:r>
              <a:rPr lang="zh-CN" altLang="zh-CN" smtClean="0"/>
              <a:t>平台应用按照承载的业务类型，分为</a:t>
            </a:r>
            <a:r>
              <a:rPr lang="en-US" altLang="zh-CN" smtClean="0"/>
              <a:t>:</a:t>
            </a:r>
          </a:p>
          <a:p>
            <a:pPr>
              <a:buFont typeface="Wingdings" pitchFamily="2" charset="2"/>
              <a:buChar char="Ø"/>
            </a:pPr>
            <a:r>
              <a:rPr lang="en-US" altLang="zh-CN" smtClean="0"/>
              <a:t> BIMS</a:t>
            </a:r>
            <a:r>
              <a:rPr lang="zh-CN" altLang="en-US" smtClean="0"/>
              <a:t>系统</a:t>
            </a:r>
            <a:r>
              <a:rPr lang="en-US" altLang="zh-CN" smtClean="0"/>
              <a:t>——</a:t>
            </a:r>
            <a:r>
              <a:rPr lang="zh-CN" altLang="en-US" sz="1400" smtClean="0"/>
              <a:t>用于普通宽带、窄带、有线</a:t>
            </a:r>
            <a:r>
              <a:rPr lang="en-US" altLang="zh-CN" sz="1400" smtClean="0"/>
              <a:t>VPDN</a:t>
            </a:r>
            <a:r>
              <a:rPr lang="zh-CN" altLang="en-US" sz="1400" smtClean="0"/>
              <a:t>、无线</a:t>
            </a:r>
            <a:r>
              <a:rPr lang="en-US" altLang="zh-CN" sz="1400" smtClean="0"/>
              <a:t>VPDN</a:t>
            </a:r>
            <a:r>
              <a:rPr lang="zh-CN" altLang="en-US" sz="1400" smtClean="0"/>
              <a:t>计费认证</a:t>
            </a:r>
            <a:endParaRPr lang="en-US" altLang="zh-CN" sz="1400" smtClean="0"/>
          </a:p>
          <a:p>
            <a:pPr>
              <a:buFont typeface="Wingdings" pitchFamily="2" charset="2"/>
              <a:buChar char="Ø"/>
            </a:pPr>
            <a:r>
              <a:rPr lang="en-US" altLang="zh-CN" smtClean="0"/>
              <a:t>WLAN</a:t>
            </a:r>
            <a:r>
              <a:rPr lang="zh-CN" altLang="zh-CN" smtClean="0"/>
              <a:t>系统</a:t>
            </a:r>
            <a:r>
              <a:rPr lang="en-US" altLang="zh-CN" smtClean="0"/>
              <a:t>——</a:t>
            </a:r>
            <a:r>
              <a:rPr lang="zh-CN" altLang="en-US" sz="1400" smtClean="0"/>
              <a:t>用于</a:t>
            </a:r>
            <a:r>
              <a:rPr lang="en-US" altLang="zh-CN" sz="1400" smtClean="0"/>
              <a:t>WLAN</a:t>
            </a:r>
            <a:r>
              <a:rPr lang="zh-CN" altLang="en-US" sz="1400" smtClean="0"/>
              <a:t>用户的计费认证</a:t>
            </a:r>
            <a:endParaRPr lang="en-US" altLang="zh-CN" sz="1400" smtClean="0"/>
          </a:p>
          <a:p>
            <a:pPr>
              <a:buFont typeface="Wingdings" pitchFamily="2" charset="2"/>
              <a:buChar char="Ø"/>
            </a:pPr>
            <a:r>
              <a:rPr lang="zh-CN" altLang="zh-CN" smtClean="0"/>
              <a:t>校园网系统</a:t>
            </a:r>
            <a:r>
              <a:rPr lang="en-US" altLang="zh-CN" smtClean="0"/>
              <a:t>——</a:t>
            </a:r>
            <a:r>
              <a:rPr lang="zh-CN" altLang="en-US" sz="1400" smtClean="0"/>
              <a:t>用于数字校园用户的计费认证</a:t>
            </a:r>
            <a:endParaRPr lang="zh-CN" altLang="zh-CN" sz="1400" smtClean="0"/>
          </a:p>
          <a:p>
            <a:endParaRPr lang="zh-CN" alt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0"/>
            <a:ext cx="5819538"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a:xfrm>
            <a:off x="428596" y="785794"/>
            <a:ext cx="8229600" cy="5375296"/>
          </a:xfrm>
        </p:spPr>
        <p:txBody>
          <a:bodyPr/>
          <a:lstStyle/>
          <a:p>
            <a:pPr>
              <a:buNone/>
            </a:pPr>
            <a:r>
              <a:rPr lang="zh-CN" b="1" dirty="0" smtClean="0">
                <a:solidFill>
                  <a:schemeClr val="tx1"/>
                </a:solidFill>
                <a:latin typeface="+mn-lt"/>
                <a:ea typeface="+mn-ea"/>
                <a:cs typeface="+mn-cs"/>
              </a:rPr>
              <a:t>日志分析系统常见的认证错误类型及解释</a:t>
            </a:r>
          </a:p>
          <a:p>
            <a:r>
              <a:rPr lang="en-US" sz="1800" b="1" dirty="0" smtClean="0">
                <a:solidFill>
                  <a:srgbClr val="C00000"/>
                </a:solidFill>
                <a:latin typeface="+mn-lt"/>
                <a:ea typeface="+mn-ea"/>
                <a:cs typeface="+mn-cs"/>
              </a:rPr>
              <a:t>can't find user</a:t>
            </a:r>
            <a:r>
              <a:rPr lang="en-US" sz="1800" b="1" dirty="0" smtClean="0">
                <a:solidFill>
                  <a:schemeClr val="tx1"/>
                </a:solidFill>
                <a:latin typeface="+mn-lt"/>
                <a:ea typeface="+mn-ea"/>
                <a:cs typeface="+mn-cs"/>
              </a:rPr>
              <a:t>. </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找不到用户，送来认证的账号系统中无此账号。</a:t>
            </a:r>
          </a:p>
          <a:p>
            <a:r>
              <a:rPr lang="en-US" sz="1800" b="1" dirty="0" smtClean="0">
                <a:solidFill>
                  <a:srgbClr val="C00000"/>
                </a:solidFill>
                <a:latin typeface="+mn-lt"/>
                <a:ea typeface="+mn-ea"/>
                <a:cs typeface="+mn-cs"/>
              </a:rPr>
              <a:t>INVALID LOCATION. </a:t>
            </a:r>
            <a:r>
              <a:rPr lang="zh-CN" sz="1800" dirty="0" smtClean="0">
                <a:solidFill>
                  <a:schemeClr val="tx1"/>
                </a:solidFill>
                <a:latin typeface="+mn-lt"/>
                <a:ea typeface="+mn-ea"/>
                <a:cs typeface="+mn-cs"/>
              </a:rPr>
              <a:t>：绑定信息错误，认证账号送的端口信息与系统中绑定的端口信息不一致。</a:t>
            </a:r>
          </a:p>
          <a:p>
            <a:r>
              <a:rPr lang="en-US" sz="1800" b="1" dirty="0" smtClean="0">
                <a:solidFill>
                  <a:srgbClr val="C00000"/>
                </a:solidFill>
                <a:latin typeface="+mn-lt"/>
                <a:ea typeface="+mn-ea"/>
                <a:cs typeface="+mn-cs"/>
              </a:rPr>
              <a:t>INVALID TIME</a:t>
            </a:r>
            <a:r>
              <a:rPr lang="zh-CN" sz="1800" dirty="0" smtClean="0">
                <a:solidFill>
                  <a:schemeClr val="tx1"/>
                </a:solidFill>
                <a:latin typeface="+mn-lt"/>
                <a:ea typeface="+mn-ea"/>
                <a:cs typeface="+mn-cs"/>
              </a:rPr>
              <a:t>：不允许的上网时间段，该账号在</a:t>
            </a:r>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系统设置了上网时间段此时认证的时间段不允许上网。</a:t>
            </a:r>
            <a:r>
              <a:rPr lang="en-US" sz="1800" dirty="0" smtClean="0">
                <a:solidFill>
                  <a:schemeClr val="tx1"/>
                </a:solidFill>
                <a:latin typeface="+mn-lt"/>
                <a:ea typeface="+mn-ea"/>
                <a:cs typeface="+mn-cs"/>
              </a:rPr>
              <a:t> </a:t>
            </a:r>
            <a:endParaRPr lang="zh-CN" sz="1800" dirty="0" smtClean="0">
              <a:solidFill>
                <a:schemeClr val="tx1"/>
              </a:solidFill>
              <a:latin typeface="+mn-lt"/>
              <a:ea typeface="+mn-ea"/>
              <a:cs typeface="+mn-cs"/>
            </a:endParaRPr>
          </a:p>
          <a:p>
            <a:r>
              <a:rPr lang="en-US" sz="1800" b="1" dirty="0" smtClean="0">
                <a:solidFill>
                  <a:srgbClr val="C00000"/>
                </a:solidFill>
                <a:latin typeface="+mn-lt"/>
                <a:ea typeface="+mn-ea"/>
                <a:cs typeface="+mn-cs"/>
              </a:rPr>
              <a:t>INVALID USER STATE. </a:t>
            </a:r>
            <a:r>
              <a:rPr lang="zh-CN" sz="1800" dirty="0" smtClean="0">
                <a:solidFill>
                  <a:schemeClr val="tx1"/>
                </a:solidFill>
                <a:latin typeface="+mn-lt"/>
                <a:ea typeface="+mn-ea"/>
                <a:cs typeface="+mn-cs"/>
              </a:rPr>
              <a:t>：非正常状态。</a:t>
            </a:r>
          </a:p>
          <a:p>
            <a:r>
              <a:rPr lang="en-US" sz="1800" b="1" dirty="0" smtClean="0">
                <a:solidFill>
                  <a:srgbClr val="C00000"/>
                </a:solidFill>
                <a:latin typeface="+mn-lt"/>
                <a:ea typeface="+mn-ea"/>
                <a:cs typeface="+mn-cs"/>
              </a:rPr>
              <a:t>SUCCESS-MAXCONNECTION</a:t>
            </a:r>
            <a:r>
              <a:rPr lang="zh-CN" sz="1800" dirty="0" smtClean="0">
                <a:solidFill>
                  <a:schemeClr val="tx1"/>
                </a:solidFill>
                <a:latin typeface="+mn-lt"/>
                <a:ea typeface="+mn-ea"/>
                <a:cs typeface="+mn-cs"/>
              </a:rPr>
              <a:t>： 超出最大连接数。该账号能认证通过，但是会被推送出宽带账号异常的自助</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页面。</a:t>
            </a:r>
          </a:p>
          <a:p>
            <a:r>
              <a:rPr lang="en-US" sz="1800" b="1" dirty="0" smtClean="0">
                <a:solidFill>
                  <a:srgbClr val="C00000"/>
                </a:solidFill>
                <a:latin typeface="+mn-lt"/>
                <a:ea typeface="+mn-ea"/>
                <a:cs typeface="+mn-cs"/>
              </a:rPr>
              <a:t>SUCCESS-OVERDUE </a:t>
            </a:r>
            <a:r>
              <a:rPr lang="zh-CN" sz="1800" b="1" dirty="0" smtClean="0">
                <a:solidFill>
                  <a:schemeClr val="tx1"/>
                </a:solidFill>
                <a:latin typeface="+mn-lt"/>
                <a:ea typeface="+mn-ea"/>
                <a:cs typeface="+mn-cs"/>
              </a:rPr>
              <a:t>：</a:t>
            </a:r>
            <a:r>
              <a:rPr lang="zh-CN" sz="1800" dirty="0" smtClean="0">
                <a:solidFill>
                  <a:schemeClr val="tx1"/>
                </a:solidFill>
                <a:latin typeface="+mn-lt"/>
                <a:ea typeface="+mn-ea"/>
                <a:cs typeface="+mn-cs"/>
              </a:rPr>
              <a:t>欠费</a:t>
            </a:r>
            <a:r>
              <a:rPr lang="zh-CN" sz="1800" b="1" dirty="0" smtClean="0">
                <a:solidFill>
                  <a:schemeClr val="tx1"/>
                </a:solidFill>
                <a:latin typeface="+mn-lt"/>
                <a:ea typeface="+mn-ea"/>
                <a:cs typeface="+mn-cs"/>
              </a:rPr>
              <a:t>。</a:t>
            </a:r>
            <a:r>
              <a:rPr lang="zh-CN" sz="1800" dirty="0" smtClean="0">
                <a:solidFill>
                  <a:schemeClr val="tx1"/>
                </a:solidFill>
                <a:latin typeface="+mn-lt"/>
                <a:ea typeface="+mn-ea"/>
                <a:cs typeface="+mn-cs"/>
              </a:rPr>
              <a:t>该账号能认证通过，但是会被推送出提示欠费的自助</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页面。</a:t>
            </a:r>
          </a:p>
          <a:p>
            <a:r>
              <a:rPr lang="en-US" sz="1800" b="1" dirty="0" smtClean="0">
                <a:solidFill>
                  <a:srgbClr val="C00000"/>
                </a:solidFill>
                <a:latin typeface="+mn-lt"/>
                <a:ea typeface="+mn-ea"/>
                <a:cs typeface="+mn-cs"/>
              </a:rPr>
              <a:t>SUCCESS-PASSWORDERROR </a:t>
            </a:r>
            <a:r>
              <a:rPr lang="zh-CN" sz="1800" b="1" dirty="0" smtClean="0">
                <a:solidFill>
                  <a:schemeClr val="tx1"/>
                </a:solidFill>
                <a:latin typeface="+mn-lt"/>
                <a:ea typeface="+mn-ea"/>
                <a:cs typeface="+mn-cs"/>
              </a:rPr>
              <a:t>： </a:t>
            </a:r>
            <a:r>
              <a:rPr lang="zh-CN" sz="1800" dirty="0" smtClean="0">
                <a:solidFill>
                  <a:schemeClr val="tx1"/>
                </a:solidFill>
                <a:latin typeface="+mn-lt"/>
                <a:ea typeface="+mn-ea"/>
                <a:cs typeface="+mn-cs"/>
              </a:rPr>
              <a:t>密码错。该账号能认证通过，但是会被推送出提示密码错的自助</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页面。</a:t>
            </a:r>
          </a:p>
          <a:p>
            <a:r>
              <a:rPr lang="en-US" sz="1800" b="1" dirty="0" smtClean="0">
                <a:solidFill>
                  <a:srgbClr val="C00000"/>
                </a:solidFill>
                <a:latin typeface="+mn-lt"/>
                <a:ea typeface="+mn-ea"/>
                <a:cs typeface="+mn-cs"/>
              </a:rPr>
              <a:t>TOO MANY CONNECTIONS</a:t>
            </a:r>
            <a:r>
              <a:rPr lang="en-US" sz="1800" b="1" dirty="0" smtClean="0">
                <a:solidFill>
                  <a:schemeClr val="tx1"/>
                </a:solidFill>
                <a:latin typeface="+mn-lt"/>
                <a:ea typeface="+mn-ea"/>
                <a:cs typeface="+mn-cs"/>
              </a:rPr>
              <a:t>. </a:t>
            </a:r>
            <a:r>
              <a:rPr lang="zh-CN" sz="1800" b="1" dirty="0" smtClean="0">
                <a:solidFill>
                  <a:schemeClr val="tx1"/>
                </a:solidFill>
                <a:latin typeface="+mn-lt"/>
                <a:ea typeface="+mn-ea"/>
                <a:cs typeface="+mn-cs"/>
              </a:rPr>
              <a:t>：</a:t>
            </a:r>
            <a:r>
              <a:rPr lang="zh-CN" sz="1800" dirty="0" smtClean="0">
                <a:solidFill>
                  <a:schemeClr val="tx1"/>
                </a:solidFill>
                <a:latin typeface="+mn-lt"/>
                <a:ea typeface="+mn-ea"/>
                <a:cs typeface="+mn-cs"/>
              </a:rPr>
              <a:t>超出最大连接数。</a:t>
            </a:r>
          </a:p>
          <a:p>
            <a:r>
              <a:rPr lang="en-US" sz="1800" b="1" dirty="0" smtClean="0">
                <a:solidFill>
                  <a:srgbClr val="C00000"/>
                </a:solidFill>
                <a:latin typeface="+mn-lt"/>
                <a:ea typeface="+mn-ea"/>
                <a:cs typeface="+mn-cs"/>
              </a:rPr>
              <a:t>User dial-in so soon</a:t>
            </a:r>
            <a:r>
              <a:rPr lang="en-US" sz="1800" b="1" dirty="0" smtClean="0">
                <a:solidFill>
                  <a:schemeClr val="tx1"/>
                </a:solidFill>
                <a:latin typeface="+mn-lt"/>
                <a:ea typeface="+mn-ea"/>
                <a:cs typeface="+mn-cs"/>
              </a:rPr>
              <a:t>. </a:t>
            </a:r>
            <a:r>
              <a:rPr lang="zh-CN" sz="1800" b="1" dirty="0" smtClean="0">
                <a:solidFill>
                  <a:schemeClr val="tx1"/>
                </a:solidFill>
                <a:latin typeface="+mn-lt"/>
                <a:ea typeface="+mn-ea"/>
                <a:cs typeface="+mn-cs"/>
              </a:rPr>
              <a:t>：</a:t>
            </a:r>
            <a:r>
              <a:rPr lang="zh-CN" sz="1800" dirty="0" smtClean="0">
                <a:solidFill>
                  <a:schemeClr val="tx1"/>
                </a:solidFill>
                <a:latin typeface="+mn-lt"/>
                <a:ea typeface="+mn-ea"/>
                <a:cs typeface="+mn-cs"/>
              </a:rPr>
              <a:t>用户拨号过快。</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防恶意拨号重试间隔时间机制，如果在规定时间</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如</a:t>
            </a:r>
            <a:r>
              <a:rPr lang="en-US" sz="1800" dirty="0" smtClean="0">
                <a:solidFill>
                  <a:schemeClr val="tx1"/>
                </a:solidFill>
                <a:latin typeface="+mn-lt"/>
                <a:ea typeface="+mn-ea"/>
                <a:cs typeface="+mn-cs"/>
              </a:rPr>
              <a:t>:20</a:t>
            </a:r>
            <a:r>
              <a:rPr lang="zh-CN" sz="1800" dirty="0" smtClean="0">
                <a:solidFill>
                  <a:schemeClr val="tx1"/>
                </a:solidFill>
                <a:latin typeface="+mn-lt"/>
                <a:ea typeface="+mn-ea"/>
                <a:cs typeface="+mn-cs"/>
              </a:rPr>
              <a:t>秒</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内有连续拨号的记录会被</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拒绝认证。</a:t>
            </a:r>
          </a:p>
          <a:p>
            <a:r>
              <a:rPr lang="en-US" sz="1800" b="1" dirty="0" smtClean="0">
                <a:solidFill>
                  <a:srgbClr val="C00000"/>
                </a:solidFill>
                <a:latin typeface="+mn-lt"/>
                <a:ea typeface="+mn-ea"/>
                <a:cs typeface="+mn-cs"/>
              </a:rPr>
              <a:t>USER PASSWORD ERROR.</a:t>
            </a:r>
            <a:r>
              <a:rPr lang="zh-CN" sz="1800" b="1" dirty="0" smtClean="0">
                <a:solidFill>
                  <a:schemeClr val="tx1"/>
                </a:solidFill>
                <a:latin typeface="+mn-lt"/>
                <a:ea typeface="+mn-ea"/>
                <a:cs typeface="+mn-cs"/>
              </a:rPr>
              <a:t>：</a:t>
            </a:r>
            <a:r>
              <a:rPr lang="zh-CN" sz="1800" dirty="0" smtClean="0">
                <a:solidFill>
                  <a:schemeClr val="tx1"/>
                </a:solidFill>
                <a:latin typeface="+mn-lt"/>
                <a:ea typeface="+mn-ea"/>
                <a:cs typeface="+mn-cs"/>
              </a:rPr>
              <a:t>密码错。</a:t>
            </a:r>
            <a:endParaRPr lang="zh-CN" altLang="en-US"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7422" y="0"/>
            <a:ext cx="6176728"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a:xfrm>
            <a:off x="428596" y="642918"/>
            <a:ext cx="8229600" cy="6000768"/>
          </a:xfrm>
        </p:spPr>
        <p:txBody>
          <a:bodyPr/>
          <a:lstStyle/>
          <a:p>
            <a:pPr>
              <a:buNone/>
            </a:pPr>
            <a:r>
              <a:rPr lang="zh-CN" b="1" dirty="0" smtClean="0">
                <a:solidFill>
                  <a:schemeClr val="tx1"/>
                </a:solidFill>
                <a:latin typeface="+mn-lt"/>
                <a:ea typeface="+mn-ea"/>
                <a:cs typeface="+mn-cs"/>
              </a:rPr>
              <a:t>关于绑定和解绑的含义和设置</a:t>
            </a:r>
          </a:p>
          <a:p>
            <a:r>
              <a:rPr lang="zh-CN" sz="1800" dirty="0" smtClean="0">
                <a:solidFill>
                  <a:schemeClr val="tx1"/>
                </a:solidFill>
                <a:latin typeface="+mn-lt"/>
                <a:ea typeface="+mn-ea"/>
                <a:cs typeface="+mn-cs"/>
              </a:rPr>
              <a:t>现在普通宽带用户的认证方式都是账号绑定</a:t>
            </a:r>
            <a:r>
              <a:rPr lang="en-US" sz="1800" dirty="0" err="1" smtClean="0">
                <a:solidFill>
                  <a:schemeClr val="tx1"/>
                </a:solidFill>
                <a:latin typeface="+mn-lt"/>
                <a:ea typeface="+mn-ea"/>
                <a:cs typeface="+mn-cs"/>
              </a:rPr>
              <a:t>nas</a:t>
            </a:r>
            <a:r>
              <a:rPr lang="en-US" sz="1800" dirty="0" smtClean="0">
                <a:solidFill>
                  <a:schemeClr val="tx1"/>
                </a:solidFill>
                <a:latin typeface="+mn-lt"/>
                <a:ea typeface="+mn-ea"/>
                <a:cs typeface="+mn-cs"/>
              </a:rPr>
              <a:t>-port-id</a:t>
            </a:r>
            <a:r>
              <a:rPr lang="zh-CN" sz="1800" dirty="0" smtClean="0">
                <a:solidFill>
                  <a:schemeClr val="tx1"/>
                </a:solidFill>
                <a:latin typeface="+mn-lt"/>
                <a:ea typeface="+mn-ea"/>
                <a:cs typeface="+mn-cs"/>
              </a:rPr>
              <a:t>，绑定方式是自动绑定。所谓的自动绑，是指用户第一次上网后，将用户的绑定信息记录下来，当用户第二次上网时，就以第一次的绑定信息作为绑定认证的信息。</a:t>
            </a:r>
            <a:endParaRPr lang="en-US" altLang="zh-CN" sz="1800" dirty="0" smtClean="0">
              <a:solidFill>
                <a:schemeClr val="tx1"/>
              </a:solidFill>
              <a:latin typeface="+mn-lt"/>
              <a:ea typeface="+mn-ea"/>
              <a:cs typeface="+mn-cs"/>
            </a:endParaRPr>
          </a:p>
          <a:p>
            <a:r>
              <a:rPr lang="zh-CN" sz="1800" dirty="0" smtClean="0">
                <a:solidFill>
                  <a:schemeClr val="tx1"/>
                </a:solidFill>
                <a:latin typeface="+mn-lt"/>
                <a:ea typeface="+mn-ea"/>
                <a:cs typeface="+mn-cs"/>
              </a:rPr>
              <a:t>解绑：</a:t>
            </a:r>
          </a:p>
          <a:p>
            <a:pPr>
              <a:buNone/>
            </a:pPr>
            <a:r>
              <a:rPr lang="zh-CN" sz="1800" dirty="0" smtClean="0">
                <a:solidFill>
                  <a:schemeClr val="tx1"/>
                </a:solidFill>
                <a:latin typeface="+mn-lt"/>
                <a:ea typeface="+mn-ea"/>
                <a:cs typeface="+mn-cs"/>
              </a:rPr>
              <a:t>①解绑后不要求自动绑定：设置‘不作任何绑定’，‘不自动绑定’（不推荐）</a:t>
            </a:r>
          </a:p>
          <a:p>
            <a:pPr>
              <a:buNone/>
            </a:pPr>
            <a:r>
              <a:rPr lang="zh-CN" sz="1800" dirty="0" smtClean="0">
                <a:solidFill>
                  <a:schemeClr val="tx1"/>
                </a:solidFill>
                <a:latin typeface="+mn-lt"/>
                <a:ea typeface="+mn-ea"/>
                <a:cs typeface="+mn-cs"/>
              </a:rPr>
              <a:t>②解绑后要求自动绑定：设置‘不作任何绑定’，‘自动绑定’（常用设置）</a:t>
            </a:r>
          </a:p>
          <a:p>
            <a:r>
              <a:rPr lang="zh-CN" sz="1800" dirty="0" smtClean="0">
                <a:solidFill>
                  <a:schemeClr val="tx1"/>
                </a:solidFill>
                <a:latin typeface="+mn-lt"/>
                <a:ea typeface="+mn-ea"/>
                <a:cs typeface="+mn-cs"/>
              </a:rPr>
              <a:t>绑定：</a:t>
            </a:r>
          </a:p>
          <a:p>
            <a:pPr lvl="0">
              <a:buNone/>
            </a:pPr>
            <a:r>
              <a:rPr lang="zh-CN" sz="1800" dirty="0" smtClean="0">
                <a:solidFill>
                  <a:schemeClr val="tx1"/>
                </a:solidFill>
                <a:latin typeface="+mn-lt"/>
                <a:ea typeface="+mn-ea"/>
                <a:cs typeface="+mn-cs"/>
              </a:rPr>
              <a:t>①</a:t>
            </a:r>
            <a:r>
              <a:rPr lang="zh-CN" altLang="en-US" sz="1800" dirty="0" smtClean="0">
                <a:solidFill>
                  <a:schemeClr val="tx1"/>
                </a:solidFill>
                <a:latin typeface="+mn-lt"/>
                <a:ea typeface="+mn-ea"/>
                <a:cs typeface="+mn-cs"/>
              </a:rPr>
              <a:t>要</a:t>
            </a:r>
            <a:r>
              <a:rPr lang="zh-CN" sz="1800" dirty="0" smtClean="0">
                <a:solidFill>
                  <a:schemeClr val="tx1"/>
                </a:solidFill>
                <a:latin typeface="+mn-lt"/>
                <a:ea typeface="+mn-ea"/>
                <a:cs typeface="+mn-cs"/>
              </a:rPr>
              <a:t>求自动绑定：设置‘不作任何绑定’，‘自动绑定’（常用设置）</a:t>
            </a:r>
          </a:p>
          <a:p>
            <a:pPr>
              <a:buNone/>
            </a:pPr>
            <a:r>
              <a:rPr lang="zh-CN" sz="1800" dirty="0" smtClean="0">
                <a:solidFill>
                  <a:schemeClr val="tx1"/>
                </a:solidFill>
                <a:latin typeface="+mn-lt"/>
                <a:ea typeface="+mn-ea"/>
                <a:cs typeface="+mn-cs"/>
              </a:rPr>
              <a:t>②要求手工绑定：设置‘按</a:t>
            </a:r>
            <a:r>
              <a:rPr lang="en-US" sz="1800" dirty="0" smtClean="0">
                <a:solidFill>
                  <a:schemeClr val="tx1"/>
                </a:solidFill>
                <a:latin typeface="+mn-lt"/>
                <a:ea typeface="+mn-ea"/>
                <a:cs typeface="+mn-cs"/>
              </a:rPr>
              <a:t>NAS-PORT-ID</a:t>
            </a:r>
            <a:r>
              <a:rPr lang="zh-CN" sz="1800" dirty="0" smtClean="0">
                <a:solidFill>
                  <a:schemeClr val="tx1"/>
                </a:solidFill>
                <a:latin typeface="+mn-lt"/>
                <a:ea typeface="+mn-ea"/>
                <a:cs typeface="+mn-cs"/>
              </a:rPr>
              <a:t>绑定’，‘不自动绑定’（不推荐</a:t>
            </a:r>
            <a:r>
              <a:rPr lang="zh-CN" alt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手工绑定要求准确的填写绑定信息，否则将导致用户无法上网）</a:t>
            </a:r>
            <a:endParaRPr lang="en-US" altLang="zh-CN" sz="1800" dirty="0" smtClean="0">
              <a:solidFill>
                <a:schemeClr val="tx1"/>
              </a:solidFill>
              <a:latin typeface="+mn-lt"/>
              <a:ea typeface="+mn-ea"/>
              <a:cs typeface="+mn-cs"/>
            </a:endParaRPr>
          </a:p>
          <a:p>
            <a:r>
              <a:rPr lang="zh-CN" sz="1800" dirty="0" smtClean="0">
                <a:solidFill>
                  <a:schemeClr val="tx1"/>
                </a:solidFill>
                <a:latin typeface="+mn-lt"/>
                <a:ea typeface="+mn-ea"/>
                <a:cs typeface="+mn-cs"/>
              </a:rPr>
              <a:t>普通宽带用户，校园网</a:t>
            </a:r>
            <a:r>
              <a:rPr lang="en-US" sz="1800" dirty="0" smtClean="0">
                <a:solidFill>
                  <a:schemeClr val="tx1"/>
                </a:solidFill>
                <a:latin typeface="+mn-lt"/>
                <a:ea typeface="+mn-ea"/>
                <a:cs typeface="+mn-cs"/>
              </a:rPr>
              <a:t>201</a:t>
            </a:r>
            <a:r>
              <a:rPr lang="zh-CN" sz="1800" dirty="0" smtClean="0">
                <a:solidFill>
                  <a:schemeClr val="tx1"/>
                </a:solidFill>
                <a:latin typeface="+mn-lt"/>
                <a:ea typeface="+mn-ea"/>
                <a:cs typeface="+mn-cs"/>
              </a:rPr>
              <a:t>融合业务用户的绑定</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解绑到</a:t>
            </a:r>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管理系统中更改。</a:t>
            </a:r>
          </a:p>
          <a:p>
            <a:pPr indent="20638">
              <a:buNone/>
            </a:pPr>
            <a:r>
              <a:rPr lang="zh-CN" sz="1800" dirty="0" smtClean="0">
                <a:solidFill>
                  <a:schemeClr val="tx1"/>
                </a:solidFill>
                <a:latin typeface="+mn-lt"/>
                <a:ea typeface="+mn-ea"/>
                <a:cs typeface="+mn-cs"/>
              </a:rPr>
              <a:t>功能页面：系统管理</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》用户绑定信息修改</a:t>
            </a:r>
          </a:p>
          <a:p>
            <a:r>
              <a:rPr lang="zh-CN" sz="1800" dirty="0" smtClean="0">
                <a:solidFill>
                  <a:schemeClr val="tx1"/>
                </a:solidFill>
                <a:latin typeface="+mn-lt"/>
                <a:ea typeface="+mn-ea"/>
                <a:cs typeface="+mn-cs"/>
              </a:rPr>
              <a:t>校园网用户及校园</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套餐用户的解绑需要到数字校园管理平台中更改</a:t>
            </a:r>
          </a:p>
          <a:p>
            <a:pPr indent="20638">
              <a:buNone/>
            </a:pPr>
            <a:r>
              <a:rPr lang="en-US" altLang="zh-CN" sz="1800" dirty="0" smtClean="0">
                <a:solidFill>
                  <a:schemeClr val="tx1"/>
                </a:solidFill>
                <a:latin typeface="+mn-lt"/>
                <a:ea typeface="+mn-ea"/>
                <a:cs typeface="+mn-cs"/>
              </a:rPr>
              <a:t>  </a:t>
            </a:r>
            <a:r>
              <a:rPr lang="zh-CN" sz="1800" dirty="0" smtClean="0">
                <a:solidFill>
                  <a:schemeClr val="tx1"/>
                </a:solidFill>
                <a:latin typeface="+mn-lt"/>
                <a:ea typeface="+mn-ea"/>
                <a:cs typeface="+mn-cs"/>
              </a:rPr>
              <a:t>功能页面：校园业务管理平台</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》业务受理</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》用户绑定信息修改</a:t>
            </a:r>
          </a:p>
          <a:p>
            <a:pPr>
              <a:buNone/>
            </a:pPr>
            <a:endParaRPr lang="en-US" altLang="zh-CN" sz="1800" dirty="0" smtClean="0">
              <a:solidFill>
                <a:schemeClr val="tx1"/>
              </a:solidFill>
              <a:latin typeface="+mn-lt"/>
              <a:ea typeface="+mn-ea"/>
              <a:cs typeface="+mn-cs"/>
            </a:endParaRPr>
          </a:p>
          <a:p>
            <a:endParaRPr lang="zh-CN" altLang="en-US" sz="1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0"/>
            <a:ext cx="6176728"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p:txBody>
          <a:bodyPr/>
          <a:lstStyle/>
          <a:p>
            <a:r>
              <a:rPr lang="zh-CN" dirty="0" smtClean="0">
                <a:solidFill>
                  <a:schemeClr val="tx1"/>
                </a:solidFill>
                <a:latin typeface="+mn-lt"/>
                <a:ea typeface="+mn-ea"/>
                <a:cs typeface="+mn-cs"/>
              </a:rPr>
              <a:t>批量解绑说明：</a:t>
            </a:r>
          </a:p>
          <a:p>
            <a:pPr marL="0" indent="536575">
              <a:buNone/>
            </a:pPr>
            <a:r>
              <a:rPr lang="zh-CN" dirty="0" smtClean="0">
                <a:solidFill>
                  <a:schemeClr val="tx1"/>
                </a:solidFill>
                <a:latin typeface="+mn-lt"/>
                <a:ea typeface="+mn-ea"/>
                <a:cs typeface="+mn-cs"/>
              </a:rPr>
              <a:t>割接解绑过程中需要特别注意不要重复解绑，可以分多次解绑，每次解绑的量可以根据当前业务繁忙程度做适当调整，比如每次</a:t>
            </a:r>
            <a:r>
              <a:rPr lang="en-US" dirty="0" smtClean="0">
                <a:solidFill>
                  <a:schemeClr val="tx1"/>
                </a:solidFill>
                <a:latin typeface="+mn-lt"/>
                <a:ea typeface="+mn-ea"/>
                <a:cs typeface="+mn-cs"/>
              </a:rPr>
              <a:t>2000~3000</a:t>
            </a:r>
            <a:r>
              <a:rPr lang="zh-CN" dirty="0" smtClean="0">
                <a:solidFill>
                  <a:schemeClr val="tx1"/>
                </a:solidFill>
                <a:latin typeface="+mn-lt"/>
                <a:ea typeface="+mn-ea"/>
                <a:cs typeface="+mn-cs"/>
              </a:rPr>
              <a:t>用户，每个批量间隔</a:t>
            </a:r>
            <a:r>
              <a:rPr lang="en-US" dirty="0" smtClean="0">
                <a:solidFill>
                  <a:schemeClr val="tx1"/>
                </a:solidFill>
                <a:latin typeface="+mn-lt"/>
                <a:ea typeface="+mn-ea"/>
                <a:cs typeface="+mn-cs"/>
              </a:rPr>
              <a:t>~3</a:t>
            </a:r>
            <a:r>
              <a:rPr lang="zh-CN" dirty="0" smtClean="0">
                <a:solidFill>
                  <a:schemeClr val="tx1"/>
                </a:solidFill>
                <a:latin typeface="+mn-lt"/>
                <a:ea typeface="+mn-ea"/>
                <a:cs typeface="+mn-cs"/>
              </a:rPr>
              <a:t>分钟，再做下一个批次，确保不影响正常业务及避免数据积压。</a:t>
            </a:r>
          </a:p>
          <a:p>
            <a:pPr marL="0" indent="449263">
              <a:buNone/>
            </a:pPr>
            <a:r>
              <a:rPr lang="zh-CN" dirty="0" smtClean="0">
                <a:solidFill>
                  <a:schemeClr val="tx1"/>
                </a:solidFill>
                <a:latin typeface="+mn-lt"/>
                <a:ea typeface="+mn-ea"/>
                <a:cs typeface="+mn-cs"/>
              </a:rPr>
              <a:t>另外，割接解绑前可先对</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进行不做绑定设置，这样解绑后，账号无论在新、旧端口上网，都不会绑定，具体操作如下：</a:t>
            </a:r>
          </a:p>
          <a:p>
            <a:pPr marL="0" indent="363538">
              <a:buNone/>
            </a:pPr>
            <a:r>
              <a:rPr lang="zh-CN" dirty="0" smtClean="0">
                <a:solidFill>
                  <a:schemeClr val="tx1"/>
                </a:solidFill>
                <a:latin typeface="+mn-lt"/>
                <a:ea typeface="+mn-ea"/>
                <a:cs typeface="+mn-cs"/>
              </a:rPr>
              <a:t>登陆</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后台管理系统</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“系统管理”</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“机房结点管理”，在该页面查询到</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后设置</a:t>
            </a:r>
            <a:r>
              <a:rPr lang="en-US" altLang="zh-CN" dirty="0" smtClean="0">
                <a:solidFill>
                  <a:schemeClr val="tx1"/>
                </a:solidFill>
                <a:latin typeface="+mn-lt"/>
                <a:ea typeface="+mn-ea"/>
                <a:cs typeface="+mn-cs"/>
              </a:rPr>
              <a:t>                  </a:t>
            </a:r>
            <a:r>
              <a:rPr lang="zh-CN" altLang="en-US" dirty="0" smtClean="0">
                <a:solidFill>
                  <a:schemeClr val="tx1"/>
                </a:solidFill>
                <a:latin typeface="+mn-lt"/>
                <a:ea typeface="+mn-ea"/>
                <a:cs typeface="+mn-cs"/>
              </a:rPr>
              <a:t>为</a:t>
            </a:r>
            <a:r>
              <a:rPr lang="en-US" altLang="zh-CN" dirty="0" smtClean="0">
                <a:solidFill>
                  <a:schemeClr val="tx1"/>
                </a:solidFill>
                <a:latin typeface="+mn-lt"/>
                <a:ea typeface="+mn-ea"/>
                <a:cs typeface="+mn-cs"/>
              </a:rPr>
              <a:t>0</a:t>
            </a:r>
            <a:r>
              <a:rPr lang="zh-CN" altLang="en-US" dirty="0" smtClean="0">
                <a:solidFill>
                  <a:schemeClr val="tx1"/>
                </a:solidFill>
                <a:latin typeface="+mn-lt"/>
                <a:ea typeface="+mn-ea"/>
                <a:cs typeface="+mn-cs"/>
              </a:rPr>
              <a:t>或者空值即可。</a:t>
            </a:r>
            <a:endParaRPr lang="zh-CN" dirty="0" smtClean="0">
              <a:solidFill>
                <a:schemeClr val="tx1"/>
              </a:solidFill>
              <a:latin typeface="+mn-lt"/>
              <a:ea typeface="+mn-ea"/>
              <a:cs typeface="+mn-cs"/>
            </a:endParaRPr>
          </a:p>
          <a:p>
            <a:endParaRPr lang="zh-CN" altLang="en-US" dirty="0"/>
          </a:p>
        </p:txBody>
      </p:sp>
      <p:pic>
        <p:nvPicPr>
          <p:cNvPr id="4" name="图片 3"/>
          <p:cNvPicPr/>
          <p:nvPr/>
        </p:nvPicPr>
        <p:blipFill>
          <a:blip r:embed="rId2" cstate="print"/>
          <a:srcRect/>
          <a:stretch>
            <a:fillRect/>
          </a:stretch>
        </p:blipFill>
        <p:spPr bwMode="auto">
          <a:xfrm>
            <a:off x="3143240" y="3786190"/>
            <a:ext cx="1000132" cy="71438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71414"/>
            <a:ext cx="6319604"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a:xfrm>
            <a:off x="500034" y="714356"/>
            <a:ext cx="8229600" cy="4525962"/>
          </a:xfrm>
        </p:spPr>
        <p:txBody>
          <a:bodyPr/>
          <a:lstStyle/>
          <a:p>
            <a:r>
              <a:rPr lang="zh-CN" b="1" dirty="0" smtClean="0">
                <a:solidFill>
                  <a:schemeClr val="tx1"/>
                </a:solidFill>
                <a:latin typeface="+mn-lt"/>
                <a:ea typeface="+mn-ea"/>
                <a:cs typeface="+mn-cs"/>
              </a:rPr>
              <a:t>查询用户上网记录</a:t>
            </a:r>
            <a:endParaRPr lang="en-US" altLang="zh-CN" b="1" dirty="0" smtClean="0">
              <a:solidFill>
                <a:schemeClr val="tx1"/>
              </a:solidFill>
              <a:latin typeface="+mn-lt"/>
              <a:ea typeface="+mn-ea"/>
              <a:cs typeface="+mn-cs"/>
            </a:endParaRPr>
          </a:p>
          <a:p>
            <a:pPr marL="0" indent="536575">
              <a:buNone/>
            </a:pPr>
            <a:r>
              <a:rPr lang="zh-CN" dirty="0" smtClean="0">
                <a:solidFill>
                  <a:schemeClr val="tx1"/>
                </a:solidFill>
                <a:latin typeface="+mn-lt"/>
                <a:ea typeface="+mn-ea"/>
                <a:cs typeface="+mn-cs"/>
              </a:rPr>
              <a:t>用户上网历史记录保存时间：用户上网历史记录系统只保存半年,不区分用户是否销户。</a:t>
            </a:r>
          </a:p>
          <a:p>
            <a:pPr marL="0" indent="623888">
              <a:buNone/>
            </a:pPr>
            <a:r>
              <a:rPr lang="zh-CN" dirty="0" smtClean="0">
                <a:solidFill>
                  <a:schemeClr val="tx1"/>
                </a:solidFill>
                <a:latin typeface="+mn-lt"/>
                <a:ea typeface="+mn-ea"/>
                <a:cs typeface="+mn-cs"/>
              </a:rPr>
              <a:t>销户之后的用户的上网历史记录如何查询：为了提高查询效率BIMS对在网用户和已销户用户的上网记录查询做了分开处理,默认是查在网用户的历史记录。如果查询的是已销户用户必须在查询页面中勾选“按历史记录查询”。</a:t>
            </a:r>
          </a:p>
          <a:p>
            <a:endParaRPr lang="zh-CN" b="1" dirty="0" smtClean="0">
              <a:solidFill>
                <a:schemeClr val="tx1"/>
              </a:solidFill>
              <a:latin typeface="+mn-lt"/>
              <a:ea typeface="+mn-ea"/>
              <a:cs typeface="+mn-cs"/>
            </a:endParaRPr>
          </a:p>
          <a:p>
            <a:endParaRPr lang="zh-CN" altLang="en-US" dirty="0"/>
          </a:p>
        </p:txBody>
      </p:sp>
      <p:pic>
        <p:nvPicPr>
          <p:cNvPr id="4" name="图片 3"/>
          <p:cNvPicPr/>
          <p:nvPr/>
        </p:nvPicPr>
        <p:blipFill>
          <a:blip r:embed="rId2" cstate="print"/>
          <a:srcRect/>
          <a:stretch>
            <a:fillRect/>
          </a:stretch>
        </p:blipFill>
        <p:spPr bwMode="auto">
          <a:xfrm>
            <a:off x="1071538" y="3214686"/>
            <a:ext cx="6858048" cy="203835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8860" y="71414"/>
            <a:ext cx="6248166"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a:xfrm>
            <a:off x="428596" y="857232"/>
            <a:ext cx="8229600" cy="4525962"/>
          </a:xfrm>
        </p:spPr>
        <p:txBody>
          <a:bodyPr/>
          <a:lstStyle/>
          <a:p>
            <a:pPr>
              <a:buNone/>
            </a:pPr>
            <a:r>
              <a:rPr lang="zh-CN" b="1" dirty="0" smtClean="0">
                <a:solidFill>
                  <a:schemeClr val="tx1"/>
                </a:solidFill>
                <a:latin typeface="+mn-lt"/>
                <a:ea typeface="+mn-ea"/>
                <a:cs typeface="+mn-cs"/>
              </a:rPr>
              <a:t>IP溯源用户如何查询上网记录</a:t>
            </a:r>
          </a:p>
          <a:p>
            <a:r>
              <a:rPr lang="zh-CN" dirty="0" smtClean="0">
                <a:solidFill>
                  <a:schemeClr val="tx1"/>
                </a:solidFill>
                <a:latin typeface="+mn-lt"/>
                <a:ea typeface="+mn-ea"/>
                <a:cs typeface="+mn-cs"/>
              </a:rPr>
              <a:t>进入BIMS-&gt;”溯源用户上网流量明细查询”,输入对应的数值即可查询.</a:t>
            </a:r>
          </a:p>
          <a:p>
            <a:endParaRPr lang="zh-CN" altLang="en-US" dirty="0"/>
          </a:p>
        </p:txBody>
      </p:sp>
      <p:pic>
        <p:nvPicPr>
          <p:cNvPr id="4" name="图片 3"/>
          <p:cNvPicPr/>
          <p:nvPr/>
        </p:nvPicPr>
        <p:blipFill>
          <a:blip r:embed="rId2" cstate="print"/>
          <a:srcRect/>
          <a:stretch>
            <a:fillRect/>
          </a:stretch>
        </p:blipFill>
        <p:spPr bwMode="auto">
          <a:xfrm>
            <a:off x="928662" y="2071678"/>
            <a:ext cx="7072362" cy="271464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71414"/>
            <a:ext cx="6105290"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p:txBody>
          <a:bodyPr/>
          <a:lstStyle/>
          <a:p>
            <a:pPr>
              <a:buNone/>
            </a:pPr>
            <a:r>
              <a:rPr lang="zh-CN" b="1" dirty="0" smtClean="0">
                <a:solidFill>
                  <a:schemeClr val="tx1"/>
                </a:solidFill>
                <a:latin typeface="+mn-lt"/>
                <a:ea typeface="+mn-ea"/>
                <a:cs typeface="+mn-cs"/>
              </a:rPr>
              <a:t>用户资料修改日志查询</a:t>
            </a:r>
          </a:p>
          <a:p>
            <a:pPr>
              <a:buNone/>
            </a:pPr>
            <a:r>
              <a:rPr lang="zh-CN" dirty="0" smtClean="0">
                <a:solidFill>
                  <a:schemeClr val="tx1"/>
                </a:solidFill>
                <a:latin typeface="+mn-lt"/>
                <a:ea typeface="+mn-ea"/>
                <a:cs typeface="+mn-cs"/>
              </a:rPr>
              <a:t>目前用户资料修改日志主要有以下两个地方可以查询：</a:t>
            </a:r>
          </a:p>
          <a:p>
            <a:r>
              <a:rPr lang="en-US" dirty="0" smtClean="0">
                <a:solidFill>
                  <a:schemeClr val="tx1"/>
                </a:solidFill>
                <a:latin typeface="+mn-lt"/>
                <a:ea typeface="+mn-ea"/>
                <a:cs typeface="+mn-cs"/>
              </a:rPr>
              <a:t>1</a:t>
            </a:r>
            <a:r>
              <a:rPr lang="zh-CN" dirty="0" smtClean="0">
                <a:solidFill>
                  <a:schemeClr val="tx1"/>
                </a:solidFill>
                <a:latin typeface="+mn-lt"/>
                <a:ea typeface="+mn-ea"/>
                <a:cs typeface="+mn-cs"/>
              </a:rPr>
              <a:t>、“查询”——“用户资料修改日志查询”，此处主要记录的是在</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管理平台页面进行的修改和通过自动工单指令进行的修改。特别要注意的是，由操作员在</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页面进行修改的日志显示的是修改前的记录。由自动工单指令进行修改的日志显示的是修改后的记录。</a:t>
            </a:r>
          </a:p>
          <a:p>
            <a:r>
              <a:rPr lang="en-US" dirty="0" smtClean="0">
                <a:solidFill>
                  <a:schemeClr val="tx1"/>
                </a:solidFill>
                <a:latin typeface="+mn-lt"/>
                <a:ea typeface="+mn-ea"/>
                <a:cs typeface="+mn-cs"/>
              </a:rPr>
              <a:t>2</a:t>
            </a:r>
            <a:r>
              <a:rPr lang="zh-CN" dirty="0" smtClean="0">
                <a:solidFill>
                  <a:schemeClr val="tx1"/>
                </a:solidFill>
                <a:latin typeface="+mn-lt"/>
                <a:ea typeface="+mn-ea"/>
                <a:cs typeface="+mn-cs"/>
              </a:rPr>
              <a:t>、“查询”——“接口修改用户资料日志查询”，此处主要记录的是</a:t>
            </a:r>
            <a:r>
              <a:rPr lang="en-US" dirty="0" smtClean="0">
                <a:solidFill>
                  <a:schemeClr val="tx1"/>
                </a:solidFill>
                <a:latin typeface="+mn-lt"/>
                <a:ea typeface="+mn-ea"/>
                <a:cs typeface="+mn-cs"/>
              </a:rPr>
              <a:t>10000</a:t>
            </a:r>
            <a:r>
              <a:rPr lang="zh-CN" dirty="0" smtClean="0">
                <a:solidFill>
                  <a:schemeClr val="tx1"/>
                </a:solidFill>
                <a:latin typeface="+mn-lt"/>
                <a:ea typeface="+mn-ea"/>
                <a:cs typeface="+mn-cs"/>
              </a:rPr>
              <a:t>客服支撑系统接口的修改和宽带自助</a:t>
            </a:r>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平台进行的修改。</a:t>
            </a:r>
          </a:p>
          <a:p>
            <a:pPr>
              <a:buNone/>
            </a:pP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214290"/>
            <a:ext cx="5890976"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p:txBody>
          <a:bodyPr/>
          <a:lstStyle/>
          <a:p>
            <a:pPr>
              <a:buNone/>
            </a:pPr>
            <a:r>
              <a:rPr lang="zh-CN" b="1" dirty="0" smtClean="0">
                <a:solidFill>
                  <a:schemeClr val="tx1"/>
                </a:solidFill>
                <a:latin typeface="+mn-lt"/>
                <a:ea typeface="+mn-ea"/>
                <a:cs typeface="+mn-cs"/>
              </a:rPr>
              <a:t>关于用户密码的说明</a:t>
            </a:r>
            <a:endParaRPr lang="en-US" altLang="zh-CN" b="1" dirty="0" smtClean="0">
              <a:solidFill>
                <a:schemeClr val="tx1"/>
              </a:solidFill>
              <a:latin typeface="+mn-lt"/>
              <a:ea typeface="+mn-ea"/>
              <a:cs typeface="+mn-cs"/>
            </a:endParaRPr>
          </a:p>
          <a:p>
            <a:r>
              <a:rPr lang="zh-CN" dirty="0" smtClean="0">
                <a:solidFill>
                  <a:schemeClr val="tx1"/>
                </a:solidFill>
                <a:latin typeface="+mn-lt"/>
                <a:ea typeface="+mn-ea"/>
                <a:cs typeface="+mn-cs"/>
              </a:rPr>
              <a:t>由于普通宽带用户与数字校园网用户的加密方式不同，普通宽带用户采用</a:t>
            </a:r>
            <a:r>
              <a:rPr lang="en-US" dirty="0" smtClean="0">
                <a:solidFill>
                  <a:schemeClr val="tx1"/>
                </a:solidFill>
                <a:latin typeface="+mn-lt"/>
                <a:ea typeface="+mn-ea"/>
                <a:cs typeface="+mn-cs"/>
              </a:rPr>
              <a:t>MD5</a:t>
            </a:r>
            <a:r>
              <a:rPr lang="zh-CN" dirty="0" smtClean="0">
                <a:solidFill>
                  <a:schemeClr val="tx1"/>
                </a:solidFill>
                <a:latin typeface="+mn-lt"/>
                <a:ea typeface="+mn-ea"/>
                <a:cs typeface="+mn-cs"/>
              </a:rPr>
              <a:t>加密方式，校园网用户采用的是</a:t>
            </a:r>
            <a:r>
              <a:rPr lang="en-US" dirty="0" smtClean="0">
                <a:solidFill>
                  <a:schemeClr val="tx1"/>
                </a:solidFill>
                <a:latin typeface="+mn-lt"/>
                <a:ea typeface="+mn-ea"/>
                <a:cs typeface="+mn-cs"/>
              </a:rPr>
              <a:t>BASE64</a:t>
            </a:r>
            <a:r>
              <a:rPr lang="zh-CN" dirty="0" smtClean="0">
                <a:solidFill>
                  <a:schemeClr val="tx1"/>
                </a:solidFill>
                <a:latin typeface="+mn-lt"/>
                <a:ea typeface="+mn-ea"/>
                <a:cs typeface="+mn-cs"/>
              </a:rPr>
              <a:t>编码。所以修改密码操作要根据不同类型用户到不同系统进行操作。</a:t>
            </a:r>
          </a:p>
          <a:p>
            <a:r>
              <a:rPr lang="zh-CN" dirty="0" smtClean="0">
                <a:solidFill>
                  <a:schemeClr val="tx1"/>
                </a:solidFill>
                <a:latin typeface="+mn-lt"/>
                <a:ea typeface="+mn-ea"/>
                <a:cs typeface="+mn-cs"/>
              </a:rPr>
              <a:t>上网密码不小于</a:t>
            </a:r>
            <a:r>
              <a:rPr lang="en-US" dirty="0" smtClean="0">
                <a:solidFill>
                  <a:schemeClr val="tx1"/>
                </a:solidFill>
                <a:latin typeface="+mn-lt"/>
                <a:ea typeface="+mn-ea"/>
                <a:cs typeface="+mn-cs"/>
              </a:rPr>
              <a:t>8</a:t>
            </a:r>
            <a:r>
              <a:rPr lang="zh-CN" dirty="0" smtClean="0">
                <a:solidFill>
                  <a:schemeClr val="tx1"/>
                </a:solidFill>
                <a:latin typeface="+mn-lt"/>
                <a:ea typeface="+mn-ea"/>
                <a:cs typeface="+mn-cs"/>
              </a:rPr>
              <a:t>位最长不超过</a:t>
            </a:r>
            <a:r>
              <a:rPr lang="en-US" dirty="0" smtClean="0">
                <a:solidFill>
                  <a:schemeClr val="tx1"/>
                </a:solidFill>
                <a:latin typeface="+mn-lt"/>
                <a:ea typeface="+mn-ea"/>
                <a:cs typeface="+mn-cs"/>
              </a:rPr>
              <a:t>14</a:t>
            </a:r>
            <a:r>
              <a:rPr lang="zh-CN" dirty="0" smtClean="0">
                <a:solidFill>
                  <a:schemeClr val="tx1"/>
                </a:solidFill>
                <a:latin typeface="+mn-lt"/>
                <a:ea typeface="+mn-ea"/>
                <a:cs typeface="+mn-cs"/>
              </a:rPr>
              <a:t>位，系统会对密码的复杂度做判断</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判断为弱密码的规则为小于</a:t>
            </a:r>
            <a:r>
              <a:rPr lang="en-US" dirty="0" smtClean="0">
                <a:solidFill>
                  <a:schemeClr val="tx1"/>
                </a:solidFill>
                <a:latin typeface="+mn-lt"/>
                <a:ea typeface="+mn-ea"/>
                <a:cs typeface="+mn-cs"/>
              </a:rPr>
              <a:t>8</a:t>
            </a:r>
            <a:r>
              <a:rPr lang="zh-CN" dirty="0" smtClean="0">
                <a:solidFill>
                  <a:schemeClr val="tx1"/>
                </a:solidFill>
                <a:latin typeface="+mn-lt"/>
                <a:ea typeface="+mn-ea"/>
                <a:cs typeface="+mn-cs"/>
              </a:rPr>
              <a:t>位，有连续相同的数字、升、降序的数字、</a:t>
            </a:r>
            <a:r>
              <a:rPr lang="en-US" dirty="0" smtClean="0">
                <a:solidFill>
                  <a:schemeClr val="tx1"/>
                </a:solidFill>
                <a:latin typeface="+mn-lt"/>
                <a:ea typeface="+mn-ea"/>
                <a:cs typeface="+mn-cs"/>
              </a:rPr>
              <a:t>AAAAAAA</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AAAABBBB</a:t>
            </a:r>
            <a:r>
              <a:rPr lang="zh-CN" dirty="0" smtClean="0">
                <a:solidFill>
                  <a:schemeClr val="tx1"/>
                </a:solidFill>
                <a:latin typeface="+mn-lt"/>
                <a:ea typeface="+mn-ea"/>
                <a:cs typeface="+mn-cs"/>
              </a:rPr>
              <a:t>等。</a:t>
            </a:r>
          </a:p>
          <a:p>
            <a:r>
              <a:rPr lang="zh-CN" dirty="0" smtClean="0">
                <a:solidFill>
                  <a:schemeClr val="tx1"/>
                </a:solidFill>
                <a:latin typeface="+mn-lt"/>
                <a:ea typeface="+mn-ea"/>
                <a:cs typeface="+mn-cs"/>
              </a:rPr>
              <a:t>普通宽带、</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静态密码用户修改密码的地方为</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管理平台，校园网（</a:t>
            </a:r>
            <a:r>
              <a:rPr lang="en-US" dirty="0" smtClean="0">
                <a:solidFill>
                  <a:schemeClr val="tx1"/>
                </a:solidFill>
                <a:latin typeface="+mn-lt"/>
                <a:ea typeface="+mn-ea"/>
                <a:cs typeface="+mn-cs"/>
              </a:rPr>
              <a:t>T7</a:t>
            </a:r>
            <a:r>
              <a:rPr lang="zh-CN" dirty="0" smtClean="0">
                <a:solidFill>
                  <a:schemeClr val="tx1"/>
                </a:solidFill>
                <a:latin typeface="+mn-lt"/>
                <a:ea typeface="+mn-ea"/>
                <a:cs typeface="+mn-cs"/>
              </a:rPr>
              <a:t>静态密码、数字校园单一产品用户）用户修改密码的地方为数字校园管理平台。</a:t>
            </a:r>
            <a:endParaRPr lang="zh-CN" b="1" dirty="0" smtClean="0">
              <a:solidFill>
                <a:schemeClr val="tx1"/>
              </a:solidFill>
              <a:latin typeface="+mn-lt"/>
              <a:ea typeface="+mn-ea"/>
              <a:cs typeface="+mn-cs"/>
            </a:endParaRP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7422" y="214290"/>
            <a:ext cx="5819538" cy="692150"/>
          </a:xfrm>
        </p:spPr>
        <p:txBody>
          <a:bodyPr/>
          <a:lstStyle/>
          <a:p>
            <a:r>
              <a:rPr lang="en-US" altLang="zh-CN" dirty="0" smtClean="0">
                <a:solidFill>
                  <a:srgbClr val="C00000"/>
                </a:solidFill>
              </a:rPr>
              <a:t>2.7 </a:t>
            </a:r>
            <a:r>
              <a:rPr lang="zh-CN" altLang="en-US" dirty="0" smtClean="0">
                <a:solidFill>
                  <a:srgbClr val="C00000"/>
                </a:solidFill>
              </a:rPr>
              <a:t>日常维护中常见的问题及解决方法</a:t>
            </a:r>
            <a:endParaRPr lang="zh-CN" altLang="en-US" dirty="0"/>
          </a:p>
        </p:txBody>
      </p:sp>
      <p:sp>
        <p:nvSpPr>
          <p:cNvPr id="3" name="内容占位符 2"/>
          <p:cNvSpPr>
            <a:spLocks noGrp="1"/>
          </p:cNvSpPr>
          <p:nvPr>
            <p:ph idx="1"/>
          </p:nvPr>
        </p:nvSpPr>
        <p:spPr/>
        <p:txBody>
          <a:bodyPr/>
          <a:lstStyle/>
          <a:p>
            <a:r>
              <a:rPr lang="zh-CN" b="1" dirty="0" smtClean="0">
                <a:solidFill>
                  <a:schemeClr val="tx1"/>
                </a:solidFill>
                <a:latin typeface="+mn-lt"/>
                <a:ea typeface="+mn-ea"/>
                <a:cs typeface="+mn-cs"/>
              </a:rPr>
              <a:t>自动工单执行常见失败原因及处理方法</a:t>
            </a:r>
            <a:endParaRPr lang="zh-CN" altLang="en-US" b="1" dirty="0"/>
          </a:p>
        </p:txBody>
      </p:sp>
      <p:graphicFrame>
        <p:nvGraphicFramePr>
          <p:cNvPr id="4" name="表格 3"/>
          <p:cNvGraphicFramePr>
            <a:graphicFrameLocks noGrp="1"/>
          </p:cNvGraphicFramePr>
          <p:nvPr/>
        </p:nvGraphicFramePr>
        <p:xfrm>
          <a:off x="1142976" y="1714488"/>
          <a:ext cx="7429552" cy="4286287"/>
        </p:xfrm>
        <a:graphic>
          <a:graphicData uri="http://schemas.openxmlformats.org/drawingml/2006/table">
            <a:tbl>
              <a:tblPr/>
              <a:tblGrid>
                <a:gridCol w="4291333"/>
                <a:gridCol w="3138219"/>
              </a:tblGrid>
              <a:tr h="189101">
                <a:tc>
                  <a:txBody>
                    <a:bodyPr/>
                    <a:lstStyle/>
                    <a:p>
                      <a:pPr algn="l" fontAlgn="ctr"/>
                      <a:r>
                        <a:rPr lang="zh-CN" altLang="en-US" sz="1000" b="0" i="0" u="none" strike="noStrike">
                          <a:solidFill>
                            <a:srgbClr val="000000"/>
                          </a:solidFill>
                          <a:latin typeface="宋体"/>
                        </a:rPr>
                        <a:t>原因描述</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zh-CN" altLang="en-US" sz="1000" b="0" i="0" u="none" strike="noStrike">
                          <a:solidFill>
                            <a:srgbClr val="000000"/>
                          </a:solidFill>
                          <a:latin typeface="宋体"/>
                        </a:rPr>
                        <a:t>备注</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101">
                <a:tc>
                  <a:txBody>
                    <a:bodyPr/>
                    <a:lstStyle/>
                    <a:p>
                      <a:pPr algn="l" fontAlgn="ctr"/>
                      <a:r>
                        <a:rPr lang="zh-CN" altLang="en-US" sz="1000" b="0" i="0" u="none" strike="noStrike">
                          <a:solidFill>
                            <a:srgbClr val="000000"/>
                          </a:solidFill>
                          <a:latin typeface="宋体"/>
                        </a:rPr>
                        <a:t>用户登陆名在</a:t>
                      </a:r>
                      <a:r>
                        <a:rPr lang="en-US" altLang="zh-CN" sz="1000" b="0" i="0" u="none" strike="noStrike">
                          <a:solidFill>
                            <a:srgbClr val="000000"/>
                          </a:solidFill>
                          <a:latin typeface="宋体"/>
                        </a:rPr>
                        <a:t>BIMS</a:t>
                      </a:r>
                      <a:r>
                        <a:rPr lang="zh-CN" altLang="en-US" sz="1000" b="0" i="0" u="none" strike="noStrike">
                          <a:solidFill>
                            <a:srgbClr val="000000"/>
                          </a:solidFill>
                          <a:latin typeface="宋体"/>
                        </a:rPr>
                        <a:t>中不存在</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9002">
                <a:tc>
                  <a:txBody>
                    <a:bodyPr/>
                    <a:lstStyle/>
                    <a:p>
                      <a:pPr algn="l" fontAlgn="ctr"/>
                      <a:r>
                        <a:rPr lang="zh-CN" altLang="en-US" sz="1000" b="0" i="0" u="none" strike="noStrike">
                          <a:solidFill>
                            <a:srgbClr val="000000"/>
                          </a:solidFill>
                          <a:latin typeface="宋体"/>
                        </a:rPr>
                        <a:t>账号速率为空或者非法速率</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指令中未含速率代码，或</a:t>
                      </a:r>
                      <a:r>
                        <a:rPr lang="en-US" sz="1000" b="0" i="0" u="none" strike="noStrike">
                          <a:solidFill>
                            <a:srgbClr val="000000"/>
                          </a:solidFill>
                          <a:latin typeface="宋体"/>
                        </a:rPr>
                        <a:t>BIMS</a:t>
                      </a:r>
                      <a:r>
                        <a:rPr lang="zh-CN" altLang="en-US" sz="1000" b="0" i="0" u="none" strike="noStrike">
                          <a:solidFill>
                            <a:srgbClr val="000000"/>
                          </a:solidFill>
                          <a:latin typeface="宋体"/>
                        </a:rPr>
                        <a:t>没有对应的速率，或</a:t>
                      </a:r>
                      <a:r>
                        <a:rPr lang="en-US" sz="1000" b="0" i="0" u="none" strike="noStrike">
                          <a:solidFill>
                            <a:srgbClr val="000000"/>
                          </a:solidFill>
                          <a:latin typeface="宋体"/>
                        </a:rPr>
                        <a:t>BIMS</a:t>
                      </a:r>
                      <a:r>
                        <a:rPr lang="zh-CN" altLang="en-US" sz="1000" b="0" i="0" u="none" strike="noStrike">
                          <a:solidFill>
                            <a:srgbClr val="000000"/>
                          </a:solidFill>
                          <a:latin typeface="宋体"/>
                        </a:rPr>
                        <a:t>的</a:t>
                      </a:r>
                      <a:r>
                        <a:rPr lang="en-US" sz="1000" b="0" i="0" u="none" strike="noStrike">
                          <a:solidFill>
                            <a:srgbClr val="000000"/>
                          </a:solidFill>
                          <a:latin typeface="宋体"/>
                        </a:rPr>
                        <a:t>vpdn</a:t>
                      </a:r>
                      <a:r>
                        <a:rPr lang="zh-CN" altLang="en-US" sz="1000" b="0" i="0" u="none" strike="noStrike">
                          <a:solidFill>
                            <a:srgbClr val="000000"/>
                          </a:solidFill>
                          <a:latin typeface="宋体"/>
                        </a:rPr>
                        <a:t>域名及参数管理录入不对域名前未录入</a:t>
                      </a:r>
                      <a:r>
                        <a:rPr lang="en-US" altLang="zh-CN" sz="1000" b="0" i="0" u="none" strike="noStrike">
                          <a:solidFill>
                            <a:srgbClr val="000000"/>
                          </a:solidFill>
                          <a:latin typeface="宋体"/>
                        </a:rPr>
                        <a:t>"@"</a:t>
                      </a:r>
                      <a:r>
                        <a:rPr lang="zh-CN" altLang="en-US" sz="1000" b="0" i="0" u="none" strike="noStrike">
                          <a:solidFill>
                            <a:srgbClr val="000000"/>
                          </a:solidFill>
                          <a:latin typeface="宋体"/>
                        </a:rPr>
                        <a:t>符</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未开通手机固网账号，不能销户</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未开通手机</a:t>
                      </a:r>
                      <a:r>
                        <a:rPr lang="en-US" altLang="zh-CN" sz="1000" b="0" i="0" u="none" strike="noStrike">
                          <a:solidFill>
                            <a:srgbClr val="000000"/>
                          </a:solidFill>
                          <a:latin typeface="宋体"/>
                        </a:rPr>
                        <a:t>C+W</a:t>
                      </a:r>
                      <a:r>
                        <a:rPr lang="zh-CN" altLang="en-US" sz="1000" b="0" i="0" u="none" strike="noStrike">
                          <a:solidFill>
                            <a:srgbClr val="000000"/>
                          </a:solidFill>
                          <a:latin typeface="宋体"/>
                        </a:rPr>
                        <a:t>账号，不能销户</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天翼手机固网账号已开通，不能再次开通</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en-US" altLang="zh-CN" sz="1000" b="0" i="0" u="none" strike="noStrike">
                          <a:solidFill>
                            <a:srgbClr val="000000"/>
                          </a:solidFill>
                          <a:latin typeface="宋体"/>
                        </a:rPr>
                        <a:t>C+W</a:t>
                      </a:r>
                      <a:r>
                        <a:rPr lang="zh-CN" altLang="en-US" sz="1000" b="0" i="0" u="none" strike="noStrike">
                          <a:solidFill>
                            <a:srgbClr val="000000"/>
                          </a:solidFill>
                          <a:latin typeface="宋体"/>
                        </a:rPr>
                        <a:t>业务已开通，不能再次开通</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该业务的</a:t>
                      </a:r>
                      <a:r>
                        <a:rPr lang="en-US" altLang="zh-CN" sz="1000" b="0" i="0" u="none" strike="noStrike">
                          <a:solidFill>
                            <a:srgbClr val="000000"/>
                          </a:solidFill>
                          <a:latin typeface="宋体"/>
                        </a:rPr>
                        <a:t>C+W</a:t>
                      </a:r>
                      <a:r>
                        <a:rPr lang="zh-CN" altLang="en-US" sz="1000" b="0" i="0" u="none" strike="noStrike">
                          <a:solidFill>
                            <a:srgbClr val="000000"/>
                          </a:solidFill>
                          <a:latin typeface="宋体"/>
                        </a:rPr>
                        <a:t>账号尚未开通，不能申请</a:t>
                      </a:r>
                      <a:r>
                        <a:rPr lang="en-US" altLang="zh-CN" sz="1000" b="0" i="0" u="none" strike="noStrike">
                          <a:solidFill>
                            <a:srgbClr val="000000"/>
                          </a:solidFill>
                          <a:latin typeface="宋体"/>
                        </a:rPr>
                        <a:t>T7</a:t>
                      </a:r>
                      <a:r>
                        <a:rPr lang="zh-CN" altLang="en-US" sz="1000" b="0" i="0" u="none" strike="noStrike">
                          <a:solidFill>
                            <a:srgbClr val="000000"/>
                          </a:solidFill>
                          <a:latin typeface="宋体"/>
                        </a:rPr>
                        <a:t>业务</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此指令适合非</a:t>
                      </a:r>
                      <a:r>
                        <a:rPr lang="en-US" altLang="zh-CN" sz="1000" b="0" i="0" u="none" strike="noStrike">
                          <a:solidFill>
                            <a:srgbClr val="000000"/>
                          </a:solidFill>
                          <a:latin typeface="宋体"/>
                        </a:rPr>
                        <a:t>E</a:t>
                      </a:r>
                      <a:r>
                        <a:rPr lang="zh-CN" altLang="en-US" sz="1000" b="0" i="0" u="none" strike="noStrike">
                          <a:solidFill>
                            <a:srgbClr val="000000"/>
                          </a:solidFill>
                          <a:latin typeface="宋体"/>
                        </a:rPr>
                        <a:t>家用户</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35">
                <a:tc>
                  <a:txBody>
                    <a:bodyPr/>
                    <a:lstStyle/>
                    <a:p>
                      <a:pPr algn="l" fontAlgn="ctr"/>
                      <a:r>
                        <a:rPr lang="zh-CN" altLang="en-US" sz="1000" b="0" i="0" u="none" strike="noStrike">
                          <a:solidFill>
                            <a:srgbClr val="000000"/>
                          </a:solidFill>
                          <a:latin typeface="宋体"/>
                        </a:rPr>
                        <a:t>节点映射不存在</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自动工单系统与</a:t>
                      </a:r>
                      <a:r>
                        <a:rPr lang="en-US" altLang="zh-CN" sz="1000" b="0" i="0" u="none" strike="noStrike">
                          <a:solidFill>
                            <a:srgbClr val="000000"/>
                          </a:solidFill>
                          <a:latin typeface="宋体"/>
                        </a:rPr>
                        <a:t>BIMS</a:t>
                      </a:r>
                      <a:r>
                        <a:rPr lang="zh-CN" altLang="en-US" sz="1000" b="0" i="0" u="none" strike="noStrike">
                          <a:solidFill>
                            <a:srgbClr val="000000"/>
                          </a:solidFill>
                          <a:latin typeface="宋体"/>
                        </a:rPr>
                        <a:t>系统的城市节点映射关系未建立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en-US" sz="1000" b="0" i="0" u="none" strike="noStrike">
                          <a:solidFill>
                            <a:srgbClr val="000000"/>
                          </a:solidFill>
                          <a:latin typeface="宋体"/>
                        </a:rPr>
                        <a:t>VPDN</a:t>
                      </a:r>
                      <a:r>
                        <a:rPr lang="zh-CN" altLang="en-US" sz="1000" b="0" i="0" u="none" strike="noStrike">
                          <a:solidFill>
                            <a:srgbClr val="000000"/>
                          </a:solidFill>
                          <a:latin typeface="宋体"/>
                        </a:rPr>
                        <a:t>域名不正确</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用户已存在</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35">
                <a:tc>
                  <a:txBody>
                    <a:bodyPr/>
                    <a:lstStyle/>
                    <a:p>
                      <a:pPr algn="l" fontAlgn="ctr"/>
                      <a:r>
                        <a:rPr lang="zh-CN" altLang="en-US" sz="1000" b="0" i="0" u="none" strike="noStrike">
                          <a:solidFill>
                            <a:srgbClr val="000000"/>
                          </a:solidFill>
                          <a:latin typeface="宋体"/>
                        </a:rPr>
                        <a:t>格式不正确</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指令不全，指令多发，指令参数不正确。需修改正确格式后重发。</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32003">
                <a:tc>
                  <a:txBody>
                    <a:bodyPr/>
                    <a:lstStyle/>
                    <a:p>
                      <a:pPr algn="l" fontAlgn="ctr"/>
                      <a:r>
                        <a:rPr lang="zh-CN" altLang="en-US" sz="1000" b="0" i="0" u="none" strike="noStrike">
                          <a:solidFill>
                            <a:srgbClr val="000000"/>
                          </a:solidFill>
                          <a:latin typeface="宋体"/>
                        </a:rPr>
                        <a:t>系统在处理记录时出错</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指令可能重复执行，在</a:t>
                      </a:r>
                      <a:r>
                        <a:rPr lang="en-US" altLang="zh-CN" sz="1000" b="0" i="0" u="none" strike="noStrike">
                          <a:solidFill>
                            <a:srgbClr val="000000"/>
                          </a:solidFill>
                          <a:latin typeface="宋体"/>
                        </a:rPr>
                        <a:t>BIMS</a:t>
                      </a:r>
                      <a:r>
                        <a:rPr lang="zh-CN" altLang="en-US" sz="1000" b="0" i="0" u="none" strike="noStrike">
                          <a:solidFill>
                            <a:srgbClr val="000000"/>
                          </a:solidFill>
                          <a:latin typeface="宋体"/>
                        </a:rPr>
                        <a:t>中确认用户相应状态是否已改完，如已改可以撤单。指令参数不正确也有可能返回此错误。数据库连接异常也可能返回此错误。</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操作员不存在，或操作员为空</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101">
                <a:tc>
                  <a:txBody>
                    <a:bodyPr/>
                    <a:lstStyle/>
                    <a:p>
                      <a:pPr algn="l" fontAlgn="ctr"/>
                      <a:r>
                        <a:rPr lang="zh-CN" altLang="en-US" sz="1000" b="0" i="0" u="none" strike="noStrike">
                          <a:solidFill>
                            <a:srgbClr val="000000"/>
                          </a:solidFill>
                          <a:latin typeface="宋体"/>
                        </a:rPr>
                        <a:t>未开通</a:t>
                      </a:r>
                      <a:r>
                        <a:rPr lang="en-US" altLang="zh-CN" sz="1000" b="0" i="0" u="none" strike="noStrike">
                          <a:solidFill>
                            <a:srgbClr val="000000"/>
                          </a:solidFill>
                          <a:latin typeface="宋体"/>
                        </a:rPr>
                        <a:t>WIFI</a:t>
                      </a:r>
                      <a:r>
                        <a:rPr lang="zh-CN" altLang="en-US" sz="1000" b="0" i="0" u="none" strike="noStrike">
                          <a:solidFill>
                            <a:srgbClr val="000000"/>
                          </a:solidFill>
                          <a:latin typeface="宋体"/>
                        </a:rPr>
                        <a:t>业务</a:t>
                      </a:r>
                      <a:r>
                        <a:rPr lang="en-US" altLang="zh-CN" sz="1000" b="0" i="0" u="none" strike="noStrike">
                          <a:solidFill>
                            <a:srgbClr val="000000"/>
                          </a:solidFill>
                          <a:latin typeface="宋体"/>
                        </a:rPr>
                        <a:t>,</a:t>
                      </a:r>
                      <a:r>
                        <a:rPr lang="zh-CN" altLang="en-US" sz="1000" b="0" i="0" u="none" strike="noStrike">
                          <a:solidFill>
                            <a:srgbClr val="000000"/>
                          </a:solidFill>
                          <a:latin typeface="宋体"/>
                        </a:rPr>
                        <a:t>不能申请</a:t>
                      </a:r>
                      <a:r>
                        <a:rPr lang="en-US" altLang="zh-CN" sz="1000" b="0" i="0" u="none" strike="noStrike">
                          <a:solidFill>
                            <a:srgbClr val="000000"/>
                          </a:solidFill>
                          <a:latin typeface="宋体"/>
                        </a:rPr>
                        <a:t>WIFI</a:t>
                      </a:r>
                      <a:r>
                        <a:rPr lang="zh-CN" altLang="en-US" sz="1000" b="0" i="0" u="none" strike="noStrike">
                          <a:solidFill>
                            <a:srgbClr val="000000"/>
                          </a:solidFill>
                          <a:latin typeface="宋体"/>
                        </a:rPr>
                        <a:t>预付费</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latin typeface="宋体"/>
                        </a:rPr>
                        <a:t>　</a:t>
                      </a:r>
                    </a:p>
                  </a:txBody>
                  <a:tcPr marL="8982" marR="8982" marT="89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30300" y="1268413"/>
            <a:ext cx="8013700" cy="692150"/>
          </a:xfrm>
        </p:spPr>
        <p:txBody>
          <a:bodyPr/>
          <a:lstStyle/>
          <a:p>
            <a:pPr eaLnBrk="1" hangingPunct="1"/>
            <a:r>
              <a:rPr lang="zh-CN" altLang="en-US" smtClean="0">
                <a:solidFill>
                  <a:srgbClr val="0000FF"/>
                </a:solidFill>
                <a:latin typeface="华文细黑" pitchFamily="2" charset="-122"/>
                <a:ea typeface="华文细黑" pitchFamily="2" charset="-122"/>
              </a:rPr>
              <a:t>目录</a:t>
            </a:r>
          </a:p>
        </p:txBody>
      </p:sp>
      <p:sp>
        <p:nvSpPr>
          <p:cNvPr id="16387" name="Rectangle 3"/>
          <p:cNvSpPr>
            <a:spLocks noGrp="1" noChangeArrowheads="1"/>
          </p:cNvSpPr>
          <p:nvPr>
            <p:ph type="body" idx="1"/>
          </p:nvPr>
        </p:nvSpPr>
        <p:spPr>
          <a:xfrm>
            <a:off x="914400" y="2133600"/>
            <a:ext cx="8229600" cy="2519363"/>
          </a:xfrm>
        </p:spPr>
        <p:txBody>
          <a:bodyPr/>
          <a:lstStyle/>
          <a:p>
            <a:pPr eaLnBrk="1" hangingPunct="1">
              <a:lnSpc>
                <a:spcPct val="90000"/>
              </a:lnSpc>
            </a:pPr>
            <a:r>
              <a:rPr lang="zh-CN" altLang="en-US" sz="2400" b="1" u="sng" dirty="0" smtClean="0">
                <a:latin typeface="华文细黑" pitchFamily="2" charset="-122"/>
                <a:ea typeface="华文细黑" pitchFamily="2" charset="-122"/>
              </a:rPr>
              <a:t>第一章固网</a:t>
            </a:r>
            <a:r>
              <a:rPr lang="en-US" altLang="zh-CN" sz="2400" b="1" u="sng" dirty="0" smtClean="0">
                <a:latin typeface="华文细黑" pitchFamily="2" charset="-122"/>
                <a:ea typeface="华文细黑" pitchFamily="2" charset="-122"/>
              </a:rPr>
              <a:t>AAA</a:t>
            </a:r>
            <a:r>
              <a:rPr lang="zh-CN" altLang="en-US" sz="2400" b="1" u="sng" dirty="0" smtClean="0">
                <a:latin typeface="华文细黑" pitchFamily="2" charset="-122"/>
                <a:ea typeface="华文细黑" pitchFamily="2" charset="-122"/>
              </a:rPr>
              <a:t>整体介绍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第二章普通宽带认证系统（</a:t>
            </a:r>
            <a:r>
              <a:rPr lang="en-US" altLang="zh-CN" sz="2400" b="1" u="sng" dirty="0" smtClean="0">
                <a:latin typeface="华文细黑" pitchFamily="2" charset="-122"/>
                <a:ea typeface="华文细黑" pitchFamily="2" charset="-122"/>
              </a:rPr>
              <a:t>BIMS</a:t>
            </a:r>
            <a:r>
              <a:rPr lang="zh-CN" altLang="en-US" sz="2400" b="1" u="sng" dirty="0" smtClean="0">
                <a:latin typeface="华文细黑" pitchFamily="2" charset="-122"/>
                <a:ea typeface="华文细黑" pitchFamily="2" charset="-122"/>
              </a:rPr>
              <a:t>系统）相关介绍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solidFill>
                  <a:srgbClr val="FF0000"/>
                </a:solidFill>
                <a:latin typeface="华文细黑" pitchFamily="2" charset="-122"/>
                <a:ea typeface="华文细黑" pitchFamily="2" charset="-122"/>
              </a:rPr>
              <a:t>第三章 数字校园系统相关介绍</a:t>
            </a:r>
            <a:endParaRPr lang="en-US" altLang="zh-CN" sz="2400" b="1" u="sng" dirty="0" smtClean="0">
              <a:solidFill>
                <a:srgbClr val="FF0000"/>
              </a:solidFill>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第四章 固网</a:t>
            </a:r>
            <a:r>
              <a:rPr lang="en-US" altLang="zh-CN" sz="2400" b="1" u="sng" dirty="0" smtClean="0">
                <a:latin typeface="华文细黑" pitchFamily="2" charset="-122"/>
                <a:ea typeface="华文细黑" pitchFamily="2" charset="-122"/>
              </a:rPr>
              <a:t>WLAN</a:t>
            </a:r>
            <a:r>
              <a:rPr lang="zh-CN" altLang="en-US" sz="2400" b="1" u="sng" dirty="0" smtClean="0">
                <a:latin typeface="华文细黑" pitchFamily="2" charset="-122"/>
                <a:ea typeface="华文细黑" pitchFamily="2" charset="-122"/>
              </a:rPr>
              <a:t>认证系统相关介绍</a:t>
            </a:r>
          </a:p>
          <a:p>
            <a:pPr eaLnBrk="1" hangingPunct="1">
              <a:lnSpc>
                <a:spcPct val="90000"/>
              </a:lnSpc>
            </a:pPr>
            <a:r>
              <a:rPr lang="zh-CN" altLang="en-US" sz="2400" b="1" u="sng" dirty="0" smtClean="0">
                <a:latin typeface="华文细黑" pitchFamily="2" charset="-122"/>
                <a:ea typeface="华文细黑" pitchFamily="2" charset="-122"/>
              </a:rPr>
              <a:t>第五章 宽带自助</a:t>
            </a:r>
            <a:r>
              <a:rPr lang="en-US" altLang="zh-CN" sz="2400" b="1" u="sng" dirty="0" smtClean="0">
                <a:latin typeface="华文细黑" pitchFamily="2" charset="-122"/>
                <a:ea typeface="华文细黑" pitchFamily="2" charset="-122"/>
              </a:rPr>
              <a:t>PORTAL</a:t>
            </a:r>
            <a:r>
              <a:rPr lang="zh-CN" altLang="en-US" sz="2400" b="1" u="sng" dirty="0" smtClean="0">
                <a:latin typeface="华文细黑" pitchFamily="2" charset="-122"/>
                <a:ea typeface="华文细黑" pitchFamily="2" charset="-122"/>
              </a:rPr>
              <a:t>系统相关介绍</a:t>
            </a:r>
            <a:endParaRPr lang="en-US" altLang="zh-CN" sz="2400" b="1" u="sng" dirty="0" smtClean="0">
              <a:latin typeface="华文细黑" pitchFamily="2" charset="-122"/>
              <a:ea typeface="华文细黑" pitchFamily="2" charset="-122"/>
            </a:endParaRPr>
          </a:p>
        </p:txBody>
      </p:sp>
      <p:grpSp>
        <p:nvGrpSpPr>
          <p:cNvPr id="2" name="Group 4"/>
          <p:cNvGrpSpPr>
            <a:grpSpLocks/>
          </p:cNvGrpSpPr>
          <p:nvPr/>
        </p:nvGrpSpPr>
        <p:grpSpPr bwMode="auto">
          <a:xfrm>
            <a:off x="323850" y="1125538"/>
            <a:ext cx="3232150" cy="2038350"/>
            <a:chOff x="183" y="759"/>
            <a:chExt cx="2036" cy="1284"/>
          </a:xfrm>
        </p:grpSpPr>
        <p:sp>
          <p:nvSpPr>
            <p:cNvPr id="16389" name="Line 5"/>
            <p:cNvSpPr>
              <a:spLocks noChangeShapeType="1"/>
            </p:cNvSpPr>
            <p:nvPr/>
          </p:nvSpPr>
          <p:spPr bwMode="auto">
            <a:xfrm>
              <a:off x="470" y="759"/>
              <a:ext cx="0" cy="1284"/>
            </a:xfrm>
            <a:prstGeom prst="line">
              <a:avLst/>
            </a:prstGeom>
            <a:noFill/>
            <a:ln w="9525">
              <a:solidFill>
                <a:srgbClr val="999999"/>
              </a:solidFill>
              <a:round/>
              <a:headEnd/>
              <a:tailEnd/>
            </a:ln>
          </p:spPr>
          <p:txBody>
            <a:bodyPr wrap="none" anchor="ctr"/>
            <a:lstStyle/>
            <a:p>
              <a:endParaRPr lang="zh-CN" altLang="en-US"/>
            </a:p>
          </p:txBody>
        </p:sp>
        <p:sp>
          <p:nvSpPr>
            <p:cNvPr id="16390" name="Line 6"/>
            <p:cNvSpPr>
              <a:spLocks noChangeShapeType="1"/>
            </p:cNvSpPr>
            <p:nvPr/>
          </p:nvSpPr>
          <p:spPr bwMode="auto">
            <a:xfrm>
              <a:off x="183" y="1312"/>
              <a:ext cx="2036" cy="0"/>
            </a:xfrm>
            <a:prstGeom prst="line">
              <a:avLst/>
            </a:prstGeom>
            <a:noFill/>
            <a:ln w="9525">
              <a:solidFill>
                <a:srgbClr val="999999"/>
              </a:solidFill>
              <a:round/>
              <a:headEnd/>
              <a:tailEnd/>
            </a:ln>
          </p:spPr>
          <p:txBody>
            <a:bodyPr wrap="none" anchor="ctr"/>
            <a:lstStyle/>
            <a:p>
              <a:endParaRPr lang="zh-CN" altLang="en-US"/>
            </a:p>
          </p:txBody>
        </p:sp>
        <p:sp>
          <p:nvSpPr>
            <p:cNvPr id="16391" name="Rectangle 7"/>
            <p:cNvSpPr>
              <a:spLocks noChangeArrowheads="1"/>
            </p:cNvSpPr>
            <p:nvPr/>
          </p:nvSpPr>
          <p:spPr bwMode="auto">
            <a:xfrm>
              <a:off x="431" y="1275"/>
              <a:ext cx="75" cy="77"/>
            </a:xfrm>
            <a:prstGeom prst="rect">
              <a:avLst/>
            </a:prstGeom>
            <a:solidFill>
              <a:srgbClr val="969696"/>
            </a:solidFill>
            <a:ln w="9525">
              <a:solidFill>
                <a:schemeClr val="bg1"/>
              </a:solidFill>
              <a:miter lim="800000"/>
              <a:headEnd/>
              <a:tailEnd/>
            </a:ln>
          </p:spPr>
          <p:txBody>
            <a:bodyPr wrap="none" anchor="ctr"/>
            <a:lstStyle/>
            <a:p>
              <a:pPr algn="ctr" eaLnBrk="1" hangingPunct="1">
                <a:spcBef>
                  <a:spcPct val="20000"/>
                </a:spcBef>
              </a:pPr>
              <a:endParaRPr lang="zh-CN" altLang="en-US">
                <a:latin typeface="华文细黑" pitchFamily="2" charset="-122"/>
                <a:ea typeface="华文细黑" pitchFamily="2" charset="-122"/>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6050" y="0"/>
            <a:ext cx="4605092" cy="692150"/>
          </a:xfrm>
        </p:spPr>
        <p:txBody>
          <a:bodyPr/>
          <a:lstStyle/>
          <a:p>
            <a:r>
              <a:rPr lang="en-US" altLang="zh-CN" dirty="0" smtClean="0">
                <a:solidFill>
                  <a:srgbClr val="C00000"/>
                </a:solidFill>
              </a:rPr>
              <a:t>3.1 </a:t>
            </a:r>
            <a:r>
              <a:rPr lang="zh-CN" altLang="en-US" dirty="0" smtClean="0">
                <a:solidFill>
                  <a:srgbClr val="C00000"/>
                </a:solidFill>
              </a:rPr>
              <a:t>数字校园系统架构介绍</a:t>
            </a:r>
            <a:endParaRPr lang="zh-CN" altLang="en-US" dirty="0">
              <a:solidFill>
                <a:srgbClr val="C00000"/>
              </a:solidFill>
            </a:endParaRPr>
          </a:p>
        </p:txBody>
      </p:sp>
      <p:sp>
        <p:nvSpPr>
          <p:cNvPr id="3" name="内容占位符 2"/>
          <p:cNvSpPr>
            <a:spLocks noGrp="1"/>
          </p:cNvSpPr>
          <p:nvPr>
            <p:ph idx="1"/>
          </p:nvPr>
        </p:nvSpPr>
        <p:spPr>
          <a:xfrm>
            <a:off x="428596" y="3929066"/>
            <a:ext cx="8229600" cy="2079624"/>
          </a:xfrm>
        </p:spPr>
        <p:txBody>
          <a:bodyPr/>
          <a:lstStyle/>
          <a:p>
            <a:r>
              <a:rPr lang="zh-CN" sz="1800" dirty="0" smtClean="0">
                <a:solidFill>
                  <a:schemeClr val="tx1"/>
                </a:solidFill>
                <a:latin typeface="+mn-lt"/>
                <a:ea typeface="+mn-ea"/>
                <a:cs typeface="+mn-cs"/>
              </a:rPr>
              <a:t>数字校园业务涉及到</a:t>
            </a:r>
            <a:r>
              <a:rPr lang="en-US" sz="1800" dirty="0" smtClean="0">
                <a:solidFill>
                  <a:schemeClr val="tx1"/>
                </a:solidFill>
                <a:latin typeface="+mn-lt"/>
                <a:ea typeface="+mn-ea"/>
                <a:cs typeface="+mn-cs"/>
              </a:rPr>
              <a:t>CRM</a:t>
            </a:r>
            <a:r>
              <a:rPr lang="zh-CN" sz="1800" dirty="0" smtClean="0">
                <a:solidFill>
                  <a:schemeClr val="tx1"/>
                </a:solidFill>
                <a:latin typeface="+mn-lt"/>
                <a:ea typeface="+mn-ea"/>
                <a:cs typeface="+mn-cs"/>
              </a:rPr>
              <a:t>、网上营业厅、</a:t>
            </a:r>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三个系统。</a:t>
            </a:r>
          </a:p>
          <a:p>
            <a:pPr lvl="0"/>
            <a:r>
              <a:rPr lang="zh-CN" sz="1800" dirty="0" smtClean="0">
                <a:solidFill>
                  <a:schemeClr val="tx1"/>
                </a:solidFill>
                <a:latin typeface="+mn-lt"/>
                <a:ea typeface="+mn-ea"/>
                <a:cs typeface="+mn-cs"/>
              </a:rPr>
              <a:t>校园宽带</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服务器：专用于校园网用户的认证、计费数据采集。两台</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服务器一主一备；要求校园网</a:t>
            </a:r>
            <a:r>
              <a:rPr lang="en-US" sz="1800" dirty="0" smtClean="0">
                <a:solidFill>
                  <a:schemeClr val="tx1"/>
                </a:solidFill>
                <a:latin typeface="+mn-lt"/>
                <a:ea typeface="+mn-ea"/>
                <a:cs typeface="+mn-cs"/>
              </a:rPr>
              <a:t>BAS</a:t>
            </a:r>
            <a:r>
              <a:rPr lang="zh-CN" sz="1800" dirty="0" smtClean="0">
                <a:solidFill>
                  <a:schemeClr val="tx1"/>
                </a:solidFill>
                <a:latin typeface="+mn-lt"/>
                <a:ea typeface="+mn-ea"/>
                <a:cs typeface="+mn-cs"/>
              </a:rPr>
              <a:t>配置主备</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发送策略。</a:t>
            </a:r>
          </a:p>
          <a:p>
            <a:pPr lvl="0"/>
            <a:r>
              <a:rPr lang="zh-CN" sz="1800" dirty="0" smtClean="0">
                <a:solidFill>
                  <a:schemeClr val="tx1"/>
                </a:solidFill>
                <a:latin typeface="+mn-lt"/>
                <a:ea typeface="+mn-ea"/>
                <a:cs typeface="+mn-cs"/>
              </a:rPr>
              <a:t>接口服务器：负责</a:t>
            </a:r>
            <a:r>
              <a:rPr lang="en-US" sz="1800" dirty="0" smtClean="0">
                <a:solidFill>
                  <a:schemeClr val="tx1"/>
                </a:solidFill>
                <a:latin typeface="+mn-lt"/>
                <a:ea typeface="+mn-ea"/>
                <a:cs typeface="+mn-cs"/>
              </a:rPr>
              <a:t>CRM</a:t>
            </a:r>
            <a:r>
              <a:rPr lang="zh-CN" sz="1800" dirty="0" smtClean="0">
                <a:solidFill>
                  <a:schemeClr val="tx1"/>
                </a:solidFill>
                <a:latin typeface="+mn-lt"/>
                <a:ea typeface="+mn-ea"/>
                <a:cs typeface="+mn-cs"/>
              </a:rPr>
              <a:t>接口，完成校园网用户开户、销户、改用户资料、停</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复机等业务处理；网上营业厅校园用户登录验证、充值缴费、帐号余额查询、用户资料查询、用户历史缴费记录查询、密码重置接口。</a:t>
            </a:r>
          </a:p>
          <a:p>
            <a:pPr lvl="0"/>
            <a:r>
              <a:rPr lang="en-US" sz="1800" dirty="0" smtClean="0">
                <a:solidFill>
                  <a:schemeClr val="tx1"/>
                </a:solidFill>
                <a:latin typeface="+mn-lt"/>
                <a:ea typeface="+mn-ea"/>
                <a:cs typeface="+mn-cs"/>
              </a:rPr>
              <a:t>BIMS</a:t>
            </a:r>
            <a:r>
              <a:rPr lang="zh-CN" sz="1800" dirty="0" smtClean="0">
                <a:solidFill>
                  <a:schemeClr val="tx1"/>
                </a:solidFill>
                <a:latin typeface="+mn-lt"/>
                <a:ea typeface="+mn-ea"/>
                <a:cs typeface="+mn-cs"/>
              </a:rPr>
              <a:t>应用服务器：提供校园网宽带用户管理功能、计费、帐务等功能。</a:t>
            </a:r>
          </a:p>
          <a:p>
            <a:endParaRPr lang="zh-CN" altLang="en-US" dirty="0"/>
          </a:p>
        </p:txBody>
      </p:sp>
      <p:pic>
        <p:nvPicPr>
          <p:cNvPr id="4" name="图片 3"/>
          <p:cNvPicPr/>
          <p:nvPr/>
        </p:nvPicPr>
        <p:blipFill>
          <a:blip r:embed="rId2" cstate="print"/>
          <a:srcRect/>
          <a:stretch>
            <a:fillRect/>
          </a:stretch>
        </p:blipFill>
        <p:spPr bwMode="auto">
          <a:xfrm>
            <a:off x="357158" y="642918"/>
            <a:ext cx="8286808" cy="304660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2124075" y="115888"/>
            <a:ext cx="4968875" cy="692150"/>
          </a:xfrm>
        </p:spPr>
        <p:txBody>
          <a:bodyPr/>
          <a:lstStyle/>
          <a:p>
            <a:r>
              <a:rPr lang="en-US" altLang="zh-CN" smtClean="0">
                <a:solidFill>
                  <a:srgbClr val="C00000"/>
                </a:solidFill>
              </a:rPr>
              <a:t>1.2 </a:t>
            </a:r>
            <a:r>
              <a:rPr lang="zh-CN" altLang="zh-CN" smtClean="0">
                <a:solidFill>
                  <a:srgbClr val="C00000"/>
                </a:solidFill>
              </a:rPr>
              <a:t>固网</a:t>
            </a:r>
            <a:r>
              <a:rPr lang="en-US" altLang="zh-CN" smtClean="0">
                <a:solidFill>
                  <a:srgbClr val="C00000"/>
                </a:solidFill>
              </a:rPr>
              <a:t>AAA</a:t>
            </a:r>
            <a:r>
              <a:rPr lang="zh-CN" altLang="zh-CN" smtClean="0">
                <a:solidFill>
                  <a:srgbClr val="C00000"/>
                </a:solidFill>
              </a:rPr>
              <a:t>平台应用部署现状</a:t>
            </a:r>
            <a:endParaRPr lang="zh-CN" altLang="en-US" smtClean="0">
              <a:solidFill>
                <a:srgbClr val="C00000"/>
              </a:solidFill>
            </a:endParaRPr>
          </a:p>
        </p:txBody>
      </p:sp>
      <p:sp>
        <p:nvSpPr>
          <p:cNvPr id="20483" name="矩形 2"/>
          <p:cNvSpPr>
            <a:spLocks noChangeArrowheads="1"/>
          </p:cNvSpPr>
          <p:nvPr/>
        </p:nvSpPr>
        <p:spPr bwMode="auto">
          <a:xfrm>
            <a:off x="179388" y="765175"/>
            <a:ext cx="3214687" cy="369888"/>
          </a:xfrm>
          <a:prstGeom prst="rect">
            <a:avLst/>
          </a:prstGeom>
          <a:noFill/>
          <a:ln w="9525">
            <a:noFill/>
            <a:miter lim="800000"/>
            <a:headEnd/>
            <a:tailEnd/>
          </a:ln>
        </p:spPr>
        <p:txBody>
          <a:bodyPr wrap="none">
            <a:spAutoFit/>
          </a:bodyPr>
          <a:lstStyle/>
          <a:p>
            <a:r>
              <a:rPr lang="en-US" altLang="zh-CN" sz="1800"/>
              <a:t>1.2.1 BIMS</a:t>
            </a:r>
            <a:r>
              <a:rPr lang="zh-CN" altLang="zh-CN" sz="1800"/>
              <a:t>系统业务承载现状</a:t>
            </a:r>
            <a:endParaRPr lang="zh-CN" altLang="en-US" sz="1800"/>
          </a:p>
        </p:txBody>
      </p:sp>
      <p:pic>
        <p:nvPicPr>
          <p:cNvPr id="20484" name="图片 3"/>
          <p:cNvPicPr>
            <a:picLocks noChangeAspect="1" noChangeArrowheads="1"/>
          </p:cNvPicPr>
          <p:nvPr/>
        </p:nvPicPr>
        <p:blipFill>
          <a:blip r:embed="rId3" cstate="print"/>
          <a:srcRect/>
          <a:stretch>
            <a:fillRect/>
          </a:stretch>
        </p:blipFill>
        <p:spPr bwMode="auto">
          <a:xfrm>
            <a:off x="714375" y="1143000"/>
            <a:ext cx="7786688" cy="4786313"/>
          </a:xfrm>
          <a:prstGeom prst="rect">
            <a:avLst/>
          </a:prstGeom>
          <a:noFill/>
          <a:ln w="6350">
            <a:solidFill>
              <a:srgbClr val="000000"/>
            </a:solid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0364" y="214290"/>
            <a:ext cx="4390778" cy="692150"/>
          </a:xfrm>
        </p:spPr>
        <p:txBody>
          <a:bodyPr/>
          <a:lstStyle/>
          <a:p>
            <a:r>
              <a:rPr lang="en-US" altLang="zh-CN" dirty="0" smtClean="0">
                <a:solidFill>
                  <a:srgbClr val="C00000"/>
                </a:solidFill>
              </a:rPr>
              <a:t>3.2  </a:t>
            </a:r>
            <a:r>
              <a:rPr lang="zh-CN" altLang="en-US" dirty="0" smtClean="0">
                <a:solidFill>
                  <a:srgbClr val="C00000"/>
                </a:solidFill>
              </a:rPr>
              <a:t>数字校园两类用户介绍</a:t>
            </a:r>
            <a:endParaRPr lang="zh-CN" altLang="en-US" dirty="0">
              <a:solidFill>
                <a:srgbClr val="C00000"/>
              </a:solidFill>
            </a:endParaRPr>
          </a:p>
        </p:txBody>
      </p:sp>
      <p:sp>
        <p:nvSpPr>
          <p:cNvPr id="3" name="内容占位符 2"/>
          <p:cNvSpPr>
            <a:spLocks noGrp="1"/>
          </p:cNvSpPr>
          <p:nvPr>
            <p:ph idx="1"/>
          </p:nvPr>
        </p:nvSpPr>
        <p:spPr/>
        <p:txBody>
          <a:bodyPr/>
          <a:lstStyle/>
          <a:p>
            <a:pPr marL="0" indent="623888">
              <a:buNone/>
            </a:pPr>
            <a:r>
              <a:rPr lang="zh-CN" dirty="0" smtClean="0">
                <a:solidFill>
                  <a:schemeClr val="tx1"/>
                </a:solidFill>
                <a:latin typeface="+mn-lt"/>
                <a:ea typeface="+mn-ea"/>
                <a:cs typeface="+mn-cs"/>
              </a:rPr>
              <a:t>数字校园用户业务受理涉及两类用户，通过营帐系统受理的为融合业务用户，通过数字校园系统受理的为单一产品用户。</a:t>
            </a: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zh-CN" b="1" dirty="0" smtClean="0">
                <a:solidFill>
                  <a:srgbClr val="C00000"/>
                </a:solidFill>
              </a:rPr>
              <a:t>融合业务用户：</a:t>
            </a:r>
          </a:p>
          <a:p>
            <a:pPr marL="0" indent="363538">
              <a:buNone/>
            </a:pPr>
            <a:r>
              <a:rPr lang="zh-CN" dirty="0" smtClean="0">
                <a:solidFill>
                  <a:schemeClr val="tx1"/>
                </a:solidFill>
                <a:latin typeface="+mn-lt"/>
                <a:ea typeface="+mn-ea"/>
                <a:cs typeface="+mn-cs"/>
              </a:rPr>
              <a:t>办理了天翼手机并申请此天翼手机号码为校园网宽带账号和</a:t>
            </a:r>
            <a:r>
              <a:rPr lang="en-US" dirty="0" smtClean="0">
                <a:solidFill>
                  <a:schemeClr val="tx1"/>
                </a:solidFill>
                <a:latin typeface="+mn-lt"/>
                <a:ea typeface="+mn-ea"/>
                <a:cs typeface="+mn-cs"/>
              </a:rPr>
              <a:t>WIFI</a:t>
            </a:r>
            <a:r>
              <a:rPr lang="zh-CN" dirty="0" smtClean="0">
                <a:solidFill>
                  <a:schemeClr val="tx1"/>
                </a:solidFill>
                <a:latin typeface="+mn-lt"/>
                <a:ea typeface="+mn-ea"/>
                <a:cs typeface="+mn-cs"/>
              </a:rPr>
              <a:t>无线上网账号为融合计费用户。此类用户开机、停机、销户功能也都只通过</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发送相应指令完成。</a:t>
            </a:r>
          </a:p>
          <a:p>
            <a:pPr>
              <a:buNone/>
            </a:pP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zh-CN" b="1" dirty="0" smtClean="0">
                <a:solidFill>
                  <a:srgbClr val="C00000"/>
                </a:solidFill>
                <a:latin typeface="+mn-lt"/>
                <a:ea typeface="+mn-ea"/>
                <a:cs typeface="+mn-cs"/>
              </a:rPr>
              <a:t>单一产品用户：</a:t>
            </a:r>
          </a:p>
          <a:p>
            <a:pPr marL="0" indent="449263">
              <a:buNone/>
            </a:pPr>
            <a:r>
              <a:rPr lang="zh-CN" dirty="0" smtClean="0">
                <a:solidFill>
                  <a:schemeClr val="tx1"/>
                </a:solidFill>
                <a:latin typeface="+mn-lt"/>
                <a:ea typeface="+mn-ea"/>
                <a:cs typeface="+mn-cs"/>
              </a:rPr>
              <a:t>对于只使用校园网宽带上网的学生为单一产品用户（以</a:t>
            </a:r>
            <a:r>
              <a:rPr lang="en-US" dirty="0" smtClean="0">
                <a:solidFill>
                  <a:schemeClr val="tx1"/>
                </a:solidFill>
                <a:latin typeface="+mn-lt"/>
                <a:ea typeface="+mn-ea"/>
                <a:cs typeface="+mn-cs"/>
              </a:rPr>
              <a:t>XY</a:t>
            </a:r>
            <a:r>
              <a:rPr lang="zh-CN" dirty="0" smtClean="0">
                <a:solidFill>
                  <a:schemeClr val="tx1"/>
                </a:solidFill>
                <a:latin typeface="+mn-lt"/>
                <a:ea typeface="+mn-ea"/>
                <a:cs typeface="+mn-cs"/>
              </a:rPr>
              <a:t>开头的帐号），此类用户由学校老师或者校园营业员在数字校园管理平台受理，通过数字校园系统进行校园网用户开户、销户、改用户资料、停</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复机等业务处理，再通过与</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的反向同步接口将用户数据同步到</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系统。</a:t>
            </a:r>
          </a:p>
          <a:p>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71414"/>
            <a:ext cx="4890844" cy="692150"/>
          </a:xfrm>
        </p:spPr>
        <p:txBody>
          <a:bodyPr/>
          <a:lstStyle/>
          <a:p>
            <a:r>
              <a:rPr lang="en-US" altLang="zh-CN" dirty="0" smtClean="0">
                <a:solidFill>
                  <a:srgbClr val="C00000"/>
                </a:solidFill>
              </a:rPr>
              <a:t>3.3</a:t>
            </a:r>
            <a:r>
              <a:rPr lang="zh-CN" altLang="en-US" dirty="0" smtClean="0">
                <a:solidFill>
                  <a:srgbClr val="C00000"/>
                </a:solidFill>
              </a:rPr>
              <a:t>数字校园网系统对外接口</a:t>
            </a:r>
            <a:endParaRPr lang="zh-CN" altLang="en-US" dirty="0">
              <a:solidFill>
                <a:srgbClr val="C00000"/>
              </a:solidFill>
            </a:endParaRPr>
          </a:p>
        </p:txBody>
      </p:sp>
      <p:sp>
        <p:nvSpPr>
          <p:cNvPr id="3" name="内容占位符 2"/>
          <p:cNvSpPr>
            <a:spLocks noGrp="1"/>
          </p:cNvSpPr>
          <p:nvPr>
            <p:ph idx="1"/>
          </p:nvPr>
        </p:nvSpPr>
        <p:spPr>
          <a:xfrm>
            <a:off x="468313" y="785794"/>
            <a:ext cx="8229600" cy="5429288"/>
          </a:xfrm>
        </p:spPr>
        <p:txBody>
          <a:bodyPr/>
          <a:lstStyle/>
          <a:p>
            <a:r>
              <a:rPr lang="zh-CN" b="1" dirty="0" smtClean="0">
                <a:solidFill>
                  <a:schemeClr val="tx1"/>
                </a:solidFill>
                <a:latin typeface="+mn-lt"/>
                <a:ea typeface="+mn-ea"/>
                <a:cs typeface="+mn-cs"/>
              </a:rPr>
              <a:t>数字校园管理系统与</a:t>
            </a:r>
            <a:r>
              <a:rPr lang="en-US" b="1" dirty="0" smtClean="0">
                <a:solidFill>
                  <a:schemeClr val="tx1"/>
                </a:solidFill>
                <a:latin typeface="+mn-lt"/>
                <a:ea typeface="+mn-ea"/>
                <a:cs typeface="+mn-cs"/>
              </a:rPr>
              <a:t>CRM</a:t>
            </a:r>
            <a:r>
              <a:rPr lang="zh-CN" b="1" dirty="0" smtClean="0">
                <a:solidFill>
                  <a:schemeClr val="tx1"/>
                </a:solidFill>
                <a:latin typeface="+mn-lt"/>
                <a:ea typeface="+mn-ea"/>
                <a:cs typeface="+mn-cs"/>
              </a:rPr>
              <a:t>接口</a:t>
            </a:r>
          </a:p>
          <a:p>
            <a:pPr>
              <a:buNone/>
            </a:pPr>
            <a:r>
              <a:rPr lang="zh-CN" dirty="0" smtClean="0">
                <a:solidFill>
                  <a:schemeClr val="tx1"/>
                </a:solidFill>
                <a:latin typeface="+mn-lt"/>
                <a:ea typeface="+mn-ea"/>
                <a:cs typeface="+mn-cs"/>
              </a:rPr>
              <a:t>数据方向：数字校园管理系统——</a:t>
            </a:r>
            <a:r>
              <a:rPr lang="en-US" dirty="0" smtClean="0">
                <a:solidFill>
                  <a:schemeClr val="tx1"/>
                </a:solidFill>
                <a:latin typeface="+mn-lt"/>
                <a:ea typeface="+mn-ea"/>
                <a:cs typeface="+mn-cs"/>
              </a:rPr>
              <a:t>&gt;CRM</a:t>
            </a:r>
            <a:r>
              <a:rPr lang="zh-CN" dirty="0" smtClean="0">
                <a:solidFill>
                  <a:schemeClr val="tx1"/>
                </a:solidFill>
                <a:latin typeface="+mn-lt"/>
                <a:ea typeface="+mn-ea"/>
                <a:cs typeface="+mn-cs"/>
              </a:rPr>
              <a:t>系统</a:t>
            </a:r>
          </a:p>
          <a:p>
            <a:pPr marL="0" indent="363538">
              <a:buNone/>
            </a:pPr>
            <a:r>
              <a:rPr lang="zh-CN" dirty="0" smtClean="0">
                <a:solidFill>
                  <a:schemeClr val="tx1"/>
                </a:solidFill>
                <a:latin typeface="+mn-lt"/>
                <a:ea typeface="+mn-ea"/>
                <a:cs typeface="+mn-cs"/>
              </a:rPr>
              <a:t>数字校园管理系统负责校园网预付费用户（又称单产品用户）的业务受理（开户、销户、停</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复机、用户资料修改等）。然后通过此接口同步给</a:t>
            </a:r>
            <a:r>
              <a:rPr lang="en-US" dirty="0" smtClean="0">
                <a:solidFill>
                  <a:schemeClr val="tx1"/>
                </a:solidFill>
                <a:latin typeface="+mn-lt"/>
                <a:ea typeface="+mn-ea"/>
                <a:cs typeface="+mn-cs"/>
              </a:rPr>
              <a:t>CRM.</a:t>
            </a:r>
          </a:p>
          <a:p>
            <a:pPr marL="0" indent="363538">
              <a:buNone/>
            </a:pPr>
            <a:endParaRPr lang="en-US" dirty="0" smtClean="0"/>
          </a:p>
          <a:p>
            <a:pPr marL="0" indent="363538">
              <a:buNone/>
            </a:pPr>
            <a:endParaRPr lang="en-US" dirty="0" smtClean="0"/>
          </a:p>
          <a:p>
            <a:pPr marL="0" indent="363538">
              <a:buNone/>
            </a:pPr>
            <a:endParaRPr lang="en-US" dirty="0" smtClean="0"/>
          </a:p>
          <a:p>
            <a:pPr marL="0" indent="363538">
              <a:buNone/>
            </a:pPr>
            <a:endParaRPr lang="en-US" dirty="0" smtClean="0"/>
          </a:p>
          <a:p>
            <a:pPr>
              <a:buNone/>
            </a:pPr>
            <a:endParaRPr lang="en-US" altLang="zh-CN" dirty="0" smtClean="0">
              <a:solidFill>
                <a:schemeClr val="tx1"/>
              </a:solidFill>
              <a:latin typeface="+mn-lt"/>
              <a:ea typeface="+mn-ea"/>
              <a:cs typeface="+mn-cs"/>
            </a:endParaRPr>
          </a:p>
          <a:p>
            <a:pPr>
              <a:buNone/>
            </a:pPr>
            <a:endParaRPr lang="en-US" altLang="zh-CN" dirty="0" smtClean="0"/>
          </a:p>
          <a:p>
            <a:pPr>
              <a:buNone/>
            </a:pPr>
            <a:r>
              <a:rPr lang="zh-CN" dirty="0" smtClean="0">
                <a:solidFill>
                  <a:schemeClr val="tx1"/>
                </a:solidFill>
                <a:latin typeface="+mn-lt"/>
                <a:ea typeface="+mn-ea"/>
                <a:cs typeface="+mn-cs"/>
              </a:rPr>
              <a:t>数据方向：</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&gt;</a:t>
            </a:r>
            <a:r>
              <a:rPr lang="zh-CN" dirty="0" smtClean="0">
                <a:solidFill>
                  <a:schemeClr val="tx1"/>
                </a:solidFill>
                <a:latin typeface="+mn-lt"/>
                <a:ea typeface="+mn-ea"/>
                <a:cs typeface="+mn-cs"/>
              </a:rPr>
              <a:t>数字校园管理系统</a:t>
            </a:r>
          </a:p>
          <a:p>
            <a:pPr marL="0" indent="363538">
              <a:buNone/>
            </a:pPr>
            <a:r>
              <a:rPr lang="zh-CN" dirty="0" smtClean="0">
                <a:solidFill>
                  <a:schemeClr val="tx1"/>
                </a:solidFill>
                <a:latin typeface="+mn-lt"/>
                <a:ea typeface="+mn-ea"/>
                <a:cs typeface="+mn-cs"/>
              </a:rPr>
              <a:t>数字校园融合用户通过</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受理业务，再由</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将用户数据同步到数字校园管理系统开通。类似普通宽带业务。</a:t>
            </a:r>
          </a:p>
          <a:p>
            <a:pPr marL="0" indent="363538">
              <a:buNone/>
            </a:pPr>
            <a:endParaRPr lang="zh-CN" dirty="0" smtClean="0">
              <a:solidFill>
                <a:schemeClr val="tx1"/>
              </a:solidFill>
              <a:latin typeface="+mn-lt"/>
              <a:ea typeface="+mn-ea"/>
              <a:cs typeface="+mn-cs"/>
            </a:endParaRPr>
          </a:p>
          <a:p>
            <a:endParaRPr lang="zh-CN" altLang="en-US" dirty="0"/>
          </a:p>
        </p:txBody>
      </p:sp>
      <p:sp>
        <p:nvSpPr>
          <p:cNvPr id="140290" name="Rectangle 2"/>
          <p:cNvSpPr>
            <a:spLocks noChangeArrowheads="1"/>
          </p:cNvSpPr>
          <p:nvPr/>
        </p:nvSpPr>
        <p:spPr bwMode="auto">
          <a:xfrm>
            <a:off x="0" y="0"/>
            <a:ext cx="9144000" cy="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0292" name="Rectangle 4"/>
          <p:cNvSpPr>
            <a:spLocks noChangeArrowheads="1"/>
          </p:cNvSpPr>
          <p:nvPr/>
        </p:nvSpPr>
        <p:spPr bwMode="auto">
          <a:xfrm>
            <a:off x="0" y="0"/>
            <a:ext cx="9144000" cy="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0291" name="Object 3"/>
          <p:cNvGraphicFramePr>
            <a:graphicFrameLocks noChangeAspect="1"/>
          </p:cNvGraphicFramePr>
          <p:nvPr/>
        </p:nvGraphicFramePr>
        <p:xfrm>
          <a:off x="1000100" y="2643182"/>
          <a:ext cx="7072362" cy="1714512"/>
        </p:xfrm>
        <a:graphic>
          <a:graphicData uri="http://schemas.openxmlformats.org/presentationml/2006/ole">
            <p:oleObj spid="_x0000_s140291" r:id="rId3" imgW="7120534" imgH="1648691" progId="">
              <p:embed/>
            </p:oleObj>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214290"/>
            <a:ext cx="4533654" cy="692150"/>
          </a:xfrm>
        </p:spPr>
        <p:txBody>
          <a:bodyPr/>
          <a:lstStyle/>
          <a:p>
            <a:r>
              <a:rPr lang="en-US" altLang="zh-CN" dirty="0" smtClean="0">
                <a:solidFill>
                  <a:srgbClr val="C00000"/>
                </a:solidFill>
              </a:rPr>
              <a:t>3.3</a:t>
            </a:r>
            <a:r>
              <a:rPr lang="zh-CN" altLang="en-US" dirty="0" smtClean="0">
                <a:solidFill>
                  <a:srgbClr val="C00000"/>
                </a:solidFill>
              </a:rPr>
              <a:t>数字校园网系统对外接口</a:t>
            </a:r>
            <a:endParaRPr lang="zh-CN" altLang="en-US" dirty="0"/>
          </a:p>
        </p:txBody>
      </p:sp>
      <p:sp>
        <p:nvSpPr>
          <p:cNvPr id="3" name="内容占位符 2"/>
          <p:cNvSpPr>
            <a:spLocks noGrp="1"/>
          </p:cNvSpPr>
          <p:nvPr>
            <p:ph idx="1"/>
          </p:nvPr>
        </p:nvSpPr>
        <p:spPr>
          <a:xfrm>
            <a:off x="468313" y="1125538"/>
            <a:ext cx="8229600" cy="3303594"/>
          </a:xfrm>
        </p:spPr>
        <p:txBody>
          <a:bodyPr/>
          <a:lstStyle/>
          <a:p>
            <a:r>
              <a:rPr lang="zh-CN" b="1" dirty="0" smtClean="0">
                <a:solidFill>
                  <a:schemeClr val="tx1"/>
                </a:solidFill>
                <a:latin typeface="+mn-lt"/>
                <a:ea typeface="+mn-ea"/>
                <a:cs typeface="+mn-cs"/>
              </a:rPr>
              <a:t>数字校园系统与</a:t>
            </a:r>
            <a:r>
              <a:rPr lang="en-US" b="1" dirty="0" smtClean="0">
                <a:solidFill>
                  <a:schemeClr val="tx1"/>
                </a:solidFill>
                <a:latin typeface="+mn-lt"/>
                <a:ea typeface="+mn-ea"/>
                <a:cs typeface="+mn-cs"/>
              </a:rPr>
              <a:t>IBSS</a:t>
            </a:r>
            <a:r>
              <a:rPr lang="zh-CN" b="1" dirty="0" smtClean="0">
                <a:solidFill>
                  <a:schemeClr val="tx1"/>
                </a:solidFill>
                <a:latin typeface="+mn-lt"/>
                <a:ea typeface="+mn-ea"/>
                <a:cs typeface="+mn-cs"/>
              </a:rPr>
              <a:t>接口</a:t>
            </a:r>
          </a:p>
          <a:p>
            <a:pPr marL="0" indent="449263">
              <a:buNone/>
            </a:pPr>
            <a:r>
              <a:rPr lang="zh-CN" dirty="0" smtClean="0">
                <a:solidFill>
                  <a:schemeClr val="tx1"/>
                </a:solidFill>
                <a:latin typeface="+mn-lt"/>
                <a:ea typeface="+mn-ea"/>
                <a:cs typeface="+mn-cs"/>
              </a:rPr>
              <a:t>数字校园系统向</a:t>
            </a:r>
            <a:r>
              <a:rPr lang="en-US" dirty="0" smtClean="0">
                <a:solidFill>
                  <a:schemeClr val="tx1"/>
                </a:solidFill>
                <a:latin typeface="+mn-lt"/>
                <a:ea typeface="+mn-ea"/>
                <a:cs typeface="+mn-cs"/>
              </a:rPr>
              <a:t>IBSS</a:t>
            </a:r>
            <a:r>
              <a:rPr lang="zh-CN" dirty="0" smtClean="0">
                <a:solidFill>
                  <a:schemeClr val="tx1"/>
                </a:solidFill>
                <a:latin typeface="+mn-lt"/>
                <a:ea typeface="+mn-ea"/>
                <a:cs typeface="+mn-cs"/>
              </a:rPr>
              <a:t>输出融合用户的准实时清单和数字校园单产品用户的月账单。</a:t>
            </a:r>
          </a:p>
          <a:p>
            <a:r>
              <a:rPr lang="zh-CN" b="1" dirty="0" smtClean="0">
                <a:solidFill>
                  <a:schemeClr val="tx1"/>
                </a:solidFill>
                <a:latin typeface="+mn-lt"/>
                <a:ea typeface="+mn-ea"/>
                <a:cs typeface="+mn-cs"/>
              </a:rPr>
              <a:t>数字校园系统与短信网关接口</a:t>
            </a:r>
          </a:p>
          <a:p>
            <a:pPr marL="0" indent="449263">
              <a:buNone/>
            </a:pPr>
            <a:r>
              <a:rPr lang="zh-CN" dirty="0" smtClean="0">
                <a:solidFill>
                  <a:schemeClr val="tx1"/>
                </a:solidFill>
                <a:latin typeface="+mn-lt"/>
                <a:ea typeface="+mn-ea"/>
                <a:cs typeface="+mn-cs"/>
              </a:rPr>
              <a:t>用于</a:t>
            </a:r>
            <a:r>
              <a:rPr lang="en-US" dirty="0" smtClean="0">
                <a:solidFill>
                  <a:schemeClr val="tx1"/>
                </a:solidFill>
                <a:latin typeface="+mn-lt"/>
                <a:ea typeface="+mn-ea"/>
                <a:cs typeface="+mn-cs"/>
              </a:rPr>
              <a:t>T7</a:t>
            </a:r>
            <a:r>
              <a:rPr lang="zh-CN" dirty="0" smtClean="0">
                <a:solidFill>
                  <a:schemeClr val="tx1"/>
                </a:solidFill>
                <a:latin typeface="+mn-lt"/>
                <a:ea typeface="+mn-ea"/>
                <a:cs typeface="+mn-cs"/>
              </a:rPr>
              <a:t>动态密码用户通过短信获取校园网账号密码。用户可通过短信方式获取动态密码</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发短信内容‘</a:t>
            </a:r>
            <a:r>
              <a:rPr lang="en-US" dirty="0" smtClean="0">
                <a:solidFill>
                  <a:schemeClr val="tx1"/>
                </a:solidFill>
                <a:latin typeface="+mn-lt"/>
                <a:ea typeface="+mn-ea"/>
                <a:cs typeface="+mn-cs"/>
              </a:rPr>
              <a:t>M</a:t>
            </a:r>
            <a:r>
              <a:rPr lang="zh-CN" dirty="0" smtClean="0">
                <a:solidFill>
                  <a:schemeClr val="tx1"/>
                </a:solidFill>
                <a:latin typeface="+mn-lt"/>
                <a:ea typeface="+mn-ea"/>
                <a:cs typeface="+mn-cs"/>
              </a:rPr>
              <a:t>’到</a:t>
            </a:r>
            <a:r>
              <a:rPr lang="en-US" dirty="0" smtClean="0">
                <a:solidFill>
                  <a:schemeClr val="tx1"/>
                </a:solidFill>
                <a:latin typeface="+mn-lt"/>
                <a:ea typeface="+mn-ea"/>
                <a:cs typeface="+mn-cs"/>
              </a:rPr>
              <a:t>1065921701)</a:t>
            </a:r>
            <a:r>
              <a:rPr lang="zh-CN" dirty="0" smtClean="0">
                <a:solidFill>
                  <a:schemeClr val="tx1"/>
                </a:solidFill>
                <a:latin typeface="+mn-lt"/>
                <a:ea typeface="+mn-ea"/>
                <a:cs typeface="+mn-cs"/>
              </a:rPr>
              <a:t>，密码有效期为</a:t>
            </a:r>
            <a:r>
              <a:rPr lang="en-US" dirty="0" smtClean="0">
                <a:solidFill>
                  <a:schemeClr val="tx1"/>
                </a:solidFill>
                <a:latin typeface="+mn-lt"/>
                <a:ea typeface="+mn-ea"/>
                <a:cs typeface="+mn-cs"/>
              </a:rPr>
              <a:t>6</a:t>
            </a:r>
            <a:r>
              <a:rPr lang="zh-CN" dirty="0" smtClean="0">
                <a:solidFill>
                  <a:schemeClr val="tx1"/>
                </a:solidFill>
                <a:latin typeface="+mn-lt"/>
                <a:ea typeface="+mn-ea"/>
                <a:cs typeface="+mn-cs"/>
              </a:rPr>
              <a:t>小时。</a:t>
            </a:r>
            <a:endParaRPr lang="en-US" altLang="zh-CN" dirty="0" smtClean="0">
              <a:solidFill>
                <a:schemeClr val="tx1"/>
              </a:solidFill>
              <a:latin typeface="+mn-lt"/>
              <a:ea typeface="+mn-ea"/>
              <a:cs typeface="+mn-cs"/>
            </a:endParaRPr>
          </a:p>
          <a:p>
            <a:r>
              <a:rPr lang="zh-CN" b="1" dirty="0" smtClean="0">
                <a:solidFill>
                  <a:schemeClr val="tx1"/>
                </a:solidFill>
                <a:latin typeface="+mn-lt"/>
                <a:ea typeface="+mn-ea"/>
                <a:cs typeface="+mn-cs"/>
              </a:rPr>
              <a:t>网上营业厅——数字校园系统接口</a:t>
            </a:r>
          </a:p>
          <a:p>
            <a:pPr>
              <a:buNone/>
            </a:pPr>
            <a:r>
              <a:rPr lang="zh-CN" dirty="0" smtClean="0">
                <a:solidFill>
                  <a:schemeClr val="tx1"/>
                </a:solidFill>
                <a:latin typeface="+mn-lt"/>
                <a:ea typeface="+mn-ea"/>
                <a:cs typeface="+mn-cs"/>
              </a:rPr>
              <a:t>网上营业厅提供校园网用户自服务功能口。</a:t>
            </a:r>
          </a:p>
          <a:p>
            <a:pPr marL="0" indent="449263">
              <a:buNone/>
            </a:pPr>
            <a:endParaRPr lang="zh-CN" dirty="0" smtClean="0">
              <a:solidFill>
                <a:schemeClr val="tx1"/>
              </a:solidFill>
              <a:latin typeface="+mn-lt"/>
              <a:ea typeface="+mn-ea"/>
              <a:cs typeface="+mn-cs"/>
            </a:endParaRPr>
          </a:p>
          <a:p>
            <a:endParaRPr lang="zh-CN" altLang="en-US" dirty="0"/>
          </a:p>
        </p:txBody>
      </p:sp>
      <p:graphicFrame>
        <p:nvGraphicFramePr>
          <p:cNvPr id="136193" name="Object 1"/>
          <p:cNvGraphicFramePr>
            <a:graphicFrameLocks noChangeAspect="1"/>
          </p:cNvGraphicFramePr>
          <p:nvPr/>
        </p:nvGraphicFramePr>
        <p:xfrm>
          <a:off x="1357313" y="4429125"/>
          <a:ext cx="5524500" cy="1409700"/>
        </p:xfrm>
        <a:graphic>
          <a:graphicData uri="http://schemas.openxmlformats.org/presentationml/2006/ole">
            <p:oleObj spid="_x0000_s136193" r:id="rId3" imgW="7120534" imgH="1828393" progId="">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7422" y="214290"/>
            <a:ext cx="4857784" cy="692150"/>
          </a:xfrm>
        </p:spPr>
        <p:txBody>
          <a:bodyPr/>
          <a:lstStyle/>
          <a:p>
            <a:r>
              <a:rPr lang="en-US" altLang="zh-CN" dirty="0" smtClean="0">
                <a:solidFill>
                  <a:srgbClr val="C00000"/>
                </a:solidFill>
              </a:rPr>
              <a:t>3.3</a:t>
            </a:r>
            <a:r>
              <a:rPr lang="zh-CN" altLang="en-US" dirty="0" smtClean="0">
                <a:solidFill>
                  <a:srgbClr val="C00000"/>
                </a:solidFill>
              </a:rPr>
              <a:t>数字校园网系统对外接口</a:t>
            </a:r>
            <a:endParaRPr lang="zh-CN" altLang="en-US" dirty="0"/>
          </a:p>
        </p:txBody>
      </p:sp>
      <p:sp>
        <p:nvSpPr>
          <p:cNvPr id="3" name="内容占位符 2"/>
          <p:cNvSpPr>
            <a:spLocks noGrp="1"/>
          </p:cNvSpPr>
          <p:nvPr>
            <p:ph idx="1"/>
          </p:nvPr>
        </p:nvSpPr>
        <p:spPr/>
        <p:txBody>
          <a:bodyPr/>
          <a:lstStyle/>
          <a:p>
            <a:r>
              <a:rPr lang="zh-CN" b="1" dirty="0" smtClean="0">
                <a:solidFill>
                  <a:schemeClr val="tx1"/>
                </a:solidFill>
                <a:latin typeface="+mn-lt"/>
                <a:ea typeface="+mn-ea"/>
                <a:cs typeface="+mn-cs"/>
              </a:rPr>
              <a:t>数字校园系统与</a:t>
            </a:r>
            <a:r>
              <a:rPr lang="en-US" b="1" dirty="0" smtClean="0">
                <a:solidFill>
                  <a:schemeClr val="tx1"/>
                </a:solidFill>
                <a:latin typeface="+mn-lt"/>
                <a:ea typeface="+mn-ea"/>
                <a:cs typeface="+mn-cs"/>
              </a:rPr>
              <a:t>SIG</a:t>
            </a:r>
            <a:r>
              <a:rPr lang="zh-CN" b="1" dirty="0" smtClean="0">
                <a:solidFill>
                  <a:schemeClr val="tx1"/>
                </a:solidFill>
                <a:latin typeface="+mn-lt"/>
                <a:ea typeface="+mn-ea"/>
                <a:cs typeface="+mn-cs"/>
              </a:rPr>
              <a:t>接口</a:t>
            </a:r>
          </a:p>
          <a:p>
            <a:pPr>
              <a:buNone/>
            </a:pPr>
            <a:r>
              <a:rPr lang="zh-CN" dirty="0" smtClean="0">
                <a:solidFill>
                  <a:schemeClr val="tx1"/>
                </a:solidFill>
                <a:latin typeface="+mn-lt"/>
                <a:ea typeface="+mn-ea"/>
                <a:cs typeface="+mn-cs"/>
              </a:rPr>
              <a:t>该接口主要用于打击用户非法共享接入，工作流程如下：</a:t>
            </a:r>
          </a:p>
          <a:p>
            <a:pPr lvl="0">
              <a:buFont typeface="Wingdings" pitchFamily="2" charset="2"/>
              <a:buChar char="Ø"/>
            </a:pPr>
            <a:r>
              <a:rPr lang="en-US" dirty="0" smtClean="0">
                <a:solidFill>
                  <a:schemeClr val="tx1"/>
                </a:solidFill>
                <a:latin typeface="+mn-lt"/>
                <a:ea typeface="+mn-ea"/>
                <a:cs typeface="+mn-cs"/>
              </a:rPr>
              <a:t>SIG</a:t>
            </a:r>
            <a:r>
              <a:rPr lang="zh-CN" dirty="0" smtClean="0">
                <a:solidFill>
                  <a:schemeClr val="tx1"/>
                </a:solidFill>
                <a:latin typeface="+mn-lt"/>
                <a:ea typeface="+mn-ea"/>
                <a:cs typeface="+mn-cs"/>
              </a:rPr>
              <a:t>系统负责对全区非法共享用户的检测，定时将生成非法共享用户清单，并提供下载。</a:t>
            </a:r>
          </a:p>
          <a:p>
            <a:pPr>
              <a:buFont typeface="Wingdings" pitchFamily="2" charset="2"/>
              <a:buChar char="Ø"/>
            </a:pPr>
            <a:r>
              <a:rPr lang="en-US" dirty="0" smtClean="0"/>
              <a:t>BIMS</a:t>
            </a:r>
            <a:r>
              <a:rPr lang="zh-CN" dirty="0" smtClean="0"/>
              <a:t>通过</a:t>
            </a:r>
            <a:r>
              <a:rPr lang="en-US" dirty="0" smtClean="0"/>
              <a:t>FTP</a:t>
            </a:r>
            <a:r>
              <a:rPr lang="zh-CN" dirty="0" smtClean="0"/>
              <a:t>接口定时从</a:t>
            </a:r>
            <a:r>
              <a:rPr lang="en-US" dirty="0" smtClean="0"/>
              <a:t>SIG</a:t>
            </a:r>
            <a:r>
              <a:rPr lang="zh-CN" dirty="0" smtClean="0"/>
              <a:t>系统对应的服务器获取在线用户的主机数信息进行分析，对符合条件的用户设置允许再次拨号时间，并且执行踢下线处理。</a:t>
            </a:r>
          </a:p>
          <a:p>
            <a:pPr lvl="0">
              <a:buFont typeface="Wingdings" pitchFamily="2" charset="2"/>
              <a:buChar char="Ø"/>
            </a:pPr>
            <a:r>
              <a:rPr lang="zh-CN" dirty="0" smtClean="0"/>
              <a:t>用户在该时间段内拨号上网，认证通过，当用户访问网页时，重定向到校园网非法共享提示页面。</a:t>
            </a:r>
            <a:endParaRPr lang="en-US" altLang="zh-CN" dirty="0" smtClean="0"/>
          </a:p>
          <a:p>
            <a:pPr lvl="0">
              <a:buFont typeface="Wingdings" pitchFamily="2" charset="2"/>
              <a:buChar char="Ø"/>
            </a:pPr>
            <a:r>
              <a:rPr lang="zh-CN" altLang="en-US" dirty="0" smtClean="0"/>
              <a:t>如果要对某些特俗账号放开此限制，必须发</a:t>
            </a:r>
            <a:r>
              <a:rPr lang="en-US" altLang="zh-CN" dirty="0" smtClean="0"/>
              <a:t>OA</a:t>
            </a:r>
            <a:r>
              <a:rPr lang="zh-CN" altLang="en-US" dirty="0" smtClean="0"/>
              <a:t>生产报告单给区政企审批后，由</a:t>
            </a:r>
            <a:r>
              <a:rPr lang="en-US" altLang="zh-CN" dirty="0" smtClean="0"/>
              <a:t>NOC</a:t>
            </a:r>
            <a:r>
              <a:rPr lang="zh-CN" altLang="en-US" dirty="0" smtClean="0"/>
              <a:t>在数字校园平台将用户号码列入白名单，同时分公司要去</a:t>
            </a:r>
            <a:r>
              <a:rPr lang="en-US" altLang="zh-CN" dirty="0" smtClean="0"/>
              <a:t>SIG</a:t>
            </a:r>
            <a:r>
              <a:rPr lang="zh-CN" altLang="en-US" dirty="0" smtClean="0"/>
              <a:t>上将账号设置相应白名单策略。</a:t>
            </a:r>
            <a:endParaRPr lang="zh-CN" dirty="0" smtClean="0"/>
          </a:p>
          <a:p>
            <a:endParaRPr lang="en-US" altLang="zh-CN" dirty="0" smtClean="0"/>
          </a:p>
          <a:p>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71414"/>
            <a:ext cx="5962414" cy="692150"/>
          </a:xfrm>
        </p:spPr>
        <p:txBody>
          <a:bodyPr/>
          <a:lstStyle/>
          <a:p>
            <a:r>
              <a:rPr lang="en-US" altLang="zh-CN" dirty="0" smtClean="0">
                <a:solidFill>
                  <a:srgbClr val="C00000"/>
                </a:solidFill>
              </a:rPr>
              <a:t>3.4 </a:t>
            </a:r>
            <a:r>
              <a:rPr lang="zh-CN" altLang="en-US" dirty="0" smtClean="0">
                <a:solidFill>
                  <a:srgbClr val="C00000"/>
                </a:solidFill>
              </a:rPr>
              <a:t>数字校园系统的维护及问题排查方法 </a:t>
            </a:r>
            <a:endParaRPr lang="zh-CN" altLang="en-US" dirty="0">
              <a:solidFill>
                <a:srgbClr val="C00000"/>
              </a:solidFill>
            </a:endParaRPr>
          </a:p>
        </p:txBody>
      </p:sp>
      <p:sp>
        <p:nvSpPr>
          <p:cNvPr id="3" name="内容占位符 2"/>
          <p:cNvSpPr>
            <a:spLocks noGrp="1"/>
          </p:cNvSpPr>
          <p:nvPr>
            <p:ph idx="1"/>
          </p:nvPr>
        </p:nvSpPr>
        <p:spPr>
          <a:xfrm>
            <a:off x="468313" y="2060848"/>
            <a:ext cx="8229600" cy="4368548"/>
          </a:xfrm>
        </p:spPr>
        <p:txBody>
          <a:bodyPr/>
          <a:lstStyle/>
          <a:p>
            <a:r>
              <a:rPr lang="zh-CN" sz="1800" dirty="0" smtClean="0">
                <a:solidFill>
                  <a:schemeClr val="tx1"/>
                </a:solidFill>
                <a:latin typeface="+mn-lt"/>
                <a:ea typeface="+mn-ea"/>
                <a:cs typeface="+mn-cs"/>
              </a:rPr>
              <a:t>原因分析：</a:t>
            </a:r>
          </a:p>
          <a:p>
            <a:r>
              <a:rPr lang="en-US" sz="1800" dirty="0" smtClean="0">
                <a:solidFill>
                  <a:schemeClr val="tx1"/>
                </a:solidFill>
                <a:latin typeface="+mn-lt"/>
                <a:ea typeface="+mn-ea"/>
                <a:cs typeface="+mn-cs"/>
              </a:rPr>
              <a:t>1</a:t>
            </a:r>
            <a:r>
              <a:rPr lang="zh-CN" sz="1800" dirty="0" smtClean="0">
                <a:solidFill>
                  <a:schemeClr val="tx1"/>
                </a:solidFill>
                <a:latin typeface="+mn-lt"/>
                <a:ea typeface="+mn-ea"/>
                <a:cs typeface="+mn-cs"/>
              </a:rPr>
              <a:t>、两种套餐的认证方式的区别：</a:t>
            </a:r>
          </a:p>
          <a:p>
            <a:pPr>
              <a:buNone/>
            </a:pPr>
            <a:r>
              <a:rPr lang="en-US" sz="1800" dirty="0" smtClean="0">
                <a:solidFill>
                  <a:schemeClr val="tx1"/>
                </a:solidFill>
                <a:latin typeface="+mn-lt"/>
                <a:ea typeface="+mn-ea"/>
                <a:cs typeface="+mn-cs"/>
              </a:rPr>
              <a:t>      T7</a:t>
            </a:r>
            <a:r>
              <a:rPr lang="zh-CN" sz="1800" dirty="0" smtClean="0">
                <a:solidFill>
                  <a:schemeClr val="tx1"/>
                </a:solidFill>
                <a:latin typeface="+mn-lt"/>
                <a:ea typeface="+mn-ea"/>
                <a:cs typeface="+mn-cs"/>
              </a:rPr>
              <a:t>、</a:t>
            </a:r>
            <a:r>
              <a:rPr lang="en-US" sz="1800" dirty="0" smtClean="0">
                <a:solidFill>
                  <a:schemeClr val="tx1"/>
                </a:solidFill>
                <a:latin typeface="+mn-lt"/>
                <a:ea typeface="+mn-ea"/>
                <a:cs typeface="+mn-cs"/>
              </a:rPr>
              <a:t>201</a:t>
            </a:r>
            <a:r>
              <a:rPr lang="zh-CN" sz="1800" dirty="0" smtClean="0">
                <a:solidFill>
                  <a:schemeClr val="tx1"/>
                </a:solidFill>
                <a:latin typeface="+mn-lt"/>
                <a:ea typeface="+mn-ea"/>
                <a:cs typeface="+mn-cs"/>
              </a:rPr>
              <a:t>业务的认证点、密码加密方式比较</a:t>
            </a:r>
            <a:r>
              <a:rPr lang="zh-CN"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a:buNone/>
            </a:pPr>
            <a:endParaRPr lang="en-US" altLang="zh-CN" dirty="0" smtClean="0"/>
          </a:p>
          <a:p>
            <a:pPr>
              <a:buNone/>
            </a:pPr>
            <a:endParaRPr lang="en-US" altLang="zh-CN" dirty="0" smtClean="0"/>
          </a:p>
          <a:p>
            <a:pPr marL="0" indent="363538"/>
            <a:r>
              <a:rPr lang="en-US" sz="1800" dirty="0" smtClean="0">
                <a:solidFill>
                  <a:schemeClr val="tx1"/>
                </a:solidFill>
                <a:latin typeface="+mn-lt"/>
                <a:ea typeface="+mn-ea"/>
                <a:cs typeface="+mn-cs"/>
              </a:rPr>
              <a:t>2</a:t>
            </a:r>
            <a:r>
              <a:rPr lang="zh-CN" sz="1800" dirty="0" smtClean="0">
                <a:solidFill>
                  <a:schemeClr val="tx1"/>
                </a:solidFill>
                <a:latin typeface="+mn-lt"/>
                <a:ea typeface="+mn-ea"/>
                <a:cs typeface="+mn-cs"/>
              </a:rPr>
              <a:t>、用户本来是</a:t>
            </a:r>
            <a:r>
              <a:rPr lang="en-US" sz="1800" dirty="0" smtClean="0">
                <a:solidFill>
                  <a:schemeClr val="tx1"/>
                </a:solidFill>
                <a:latin typeface="+mn-lt"/>
                <a:ea typeface="+mn-ea"/>
                <a:cs typeface="+mn-cs"/>
              </a:rPr>
              <a:t>201</a:t>
            </a:r>
            <a:r>
              <a:rPr lang="zh-CN" sz="1800" dirty="0" smtClean="0">
                <a:solidFill>
                  <a:schemeClr val="tx1"/>
                </a:solidFill>
                <a:latin typeface="+mn-lt"/>
                <a:ea typeface="+mn-ea"/>
                <a:cs typeface="+mn-cs"/>
              </a:rPr>
              <a:t>用户，但错开为</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帐号的情况</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用户真实上网地是在家里，拨号上网时是在普通宽带</a:t>
            </a:r>
            <a:r>
              <a:rPr lang="en-US" sz="1800" dirty="0" smtClean="0">
                <a:solidFill>
                  <a:schemeClr val="tx1"/>
                </a:solidFill>
                <a:latin typeface="+mn-lt"/>
                <a:ea typeface="+mn-ea"/>
                <a:cs typeface="+mn-cs"/>
              </a:rPr>
              <a:t>Radius</a:t>
            </a:r>
            <a:r>
              <a:rPr lang="zh-CN" sz="1800" dirty="0" smtClean="0">
                <a:solidFill>
                  <a:schemeClr val="tx1"/>
                </a:solidFill>
                <a:latin typeface="+mn-lt"/>
                <a:ea typeface="+mn-ea"/>
                <a:cs typeface="+mn-cs"/>
              </a:rPr>
              <a:t>服务器上认证的，其密码验证逻辑是按</a:t>
            </a:r>
            <a:r>
              <a:rPr lang="en-US" sz="1800" dirty="0" smtClean="0">
                <a:solidFill>
                  <a:schemeClr val="tx1"/>
                </a:solidFill>
                <a:latin typeface="+mn-lt"/>
                <a:ea typeface="+mn-ea"/>
                <a:cs typeface="+mn-cs"/>
              </a:rPr>
              <a:t>MD5</a:t>
            </a:r>
            <a:r>
              <a:rPr lang="zh-CN" sz="1800" dirty="0" smtClean="0">
                <a:solidFill>
                  <a:schemeClr val="tx1"/>
                </a:solidFill>
                <a:latin typeface="+mn-lt"/>
                <a:ea typeface="+mn-ea"/>
                <a:cs typeface="+mn-cs"/>
              </a:rPr>
              <a:t>的方式进行验证，但数据库中此用户密码却是按</a:t>
            </a:r>
            <a:r>
              <a:rPr lang="en-US" sz="1800" dirty="0" smtClean="0">
                <a:solidFill>
                  <a:schemeClr val="tx1"/>
                </a:solidFill>
                <a:latin typeface="+mn-lt"/>
                <a:ea typeface="+mn-ea"/>
                <a:cs typeface="+mn-cs"/>
              </a:rPr>
              <a:t>BASE64</a:t>
            </a:r>
            <a:r>
              <a:rPr lang="zh-CN" sz="1800" dirty="0" smtClean="0">
                <a:solidFill>
                  <a:schemeClr val="tx1"/>
                </a:solidFill>
                <a:latin typeface="+mn-lt"/>
                <a:ea typeface="+mn-ea"/>
                <a:cs typeface="+mn-cs"/>
              </a:rPr>
              <a:t>编码保存，则必然会在认证时报密码错误。</a:t>
            </a:r>
          </a:p>
          <a:p>
            <a:pPr marL="0" indent="363538">
              <a:buNone/>
            </a:pPr>
            <a:r>
              <a:rPr lang="zh-CN" sz="1800" dirty="0" smtClean="0">
                <a:solidFill>
                  <a:schemeClr val="tx1"/>
                </a:solidFill>
                <a:latin typeface="+mn-lt"/>
                <a:ea typeface="+mn-ea"/>
                <a:cs typeface="+mn-cs"/>
              </a:rPr>
              <a:t>用户本来是</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帐号，但错开为</a:t>
            </a:r>
            <a:r>
              <a:rPr lang="en-US" sz="1800" dirty="0" smtClean="0">
                <a:solidFill>
                  <a:schemeClr val="tx1"/>
                </a:solidFill>
                <a:latin typeface="+mn-lt"/>
                <a:ea typeface="+mn-ea"/>
                <a:cs typeface="+mn-cs"/>
              </a:rPr>
              <a:t>201</a:t>
            </a:r>
            <a:r>
              <a:rPr lang="zh-CN" sz="1800" dirty="0" smtClean="0">
                <a:solidFill>
                  <a:schemeClr val="tx1"/>
                </a:solidFill>
                <a:latin typeface="+mn-lt"/>
                <a:ea typeface="+mn-ea"/>
                <a:cs typeface="+mn-cs"/>
              </a:rPr>
              <a:t>帐号的情况</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用户认证时仍会报密码错误，同上原理。</a:t>
            </a:r>
          </a:p>
          <a:p>
            <a:pPr marL="0" indent="363538">
              <a:buNone/>
            </a:pPr>
            <a:r>
              <a:rPr lang="zh-CN" sz="1800" dirty="0" smtClean="0">
                <a:solidFill>
                  <a:schemeClr val="tx1"/>
                </a:solidFill>
                <a:latin typeface="+mn-lt"/>
                <a:ea typeface="+mn-ea"/>
                <a:cs typeface="+mn-cs"/>
              </a:rPr>
              <a:t>营业员变更业务后的情况</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因业务变更后（</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改</a:t>
            </a:r>
            <a:r>
              <a:rPr lang="en-US" sz="1800" dirty="0" smtClean="0">
                <a:solidFill>
                  <a:schemeClr val="tx1"/>
                </a:solidFill>
                <a:latin typeface="+mn-lt"/>
                <a:ea typeface="+mn-ea"/>
                <a:cs typeface="+mn-cs"/>
              </a:rPr>
              <a:t>201/201</a:t>
            </a:r>
            <a:r>
              <a:rPr lang="zh-CN" sz="1800" dirty="0" smtClean="0">
                <a:solidFill>
                  <a:schemeClr val="tx1"/>
                </a:solidFill>
                <a:latin typeface="+mn-lt"/>
                <a:ea typeface="+mn-ea"/>
                <a:cs typeface="+mn-cs"/>
              </a:rPr>
              <a:t>改</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），系统都会自动重新生成用户密码。此时用户使用老密码上网也会报密码错误。</a:t>
            </a:r>
          </a:p>
          <a:p>
            <a:endParaRPr lang="zh-CN" altLang="en-US" dirty="0"/>
          </a:p>
        </p:txBody>
      </p:sp>
      <p:graphicFrame>
        <p:nvGraphicFramePr>
          <p:cNvPr id="4" name="表格 3"/>
          <p:cNvGraphicFramePr>
            <a:graphicFrameLocks noGrp="1"/>
          </p:cNvGraphicFramePr>
          <p:nvPr/>
        </p:nvGraphicFramePr>
        <p:xfrm>
          <a:off x="928662" y="3131179"/>
          <a:ext cx="7000924" cy="732159"/>
        </p:xfrm>
        <a:graphic>
          <a:graphicData uri="http://schemas.openxmlformats.org/drawingml/2006/table">
            <a:tbl>
              <a:tblPr/>
              <a:tblGrid>
                <a:gridCol w="2231370"/>
                <a:gridCol w="3140654"/>
                <a:gridCol w="1628900"/>
              </a:tblGrid>
              <a:tr h="244053">
                <a:tc>
                  <a:txBody>
                    <a:bodyPr/>
                    <a:lstStyle/>
                    <a:p>
                      <a:pPr indent="266700" algn="just">
                        <a:lnSpc>
                          <a:spcPct val="150000"/>
                        </a:lnSpc>
                        <a:spcAft>
                          <a:spcPts val="0"/>
                        </a:spcAft>
                      </a:pPr>
                      <a:r>
                        <a:rPr lang="zh-CN" sz="1050" kern="100" dirty="0">
                          <a:latin typeface="Tahoma"/>
                          <a:ea typeface="宋体"/>
                          <a:cs typeface="Times New Roman"/>
                        </a:rPr>
                        <a:t>帐号类别</a:t>
                      </a:r>
                      <a:endParaRPr lang="zh-CN" sz="105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266700" algn="just">
                        <a:lnSpc>
                          <a:spcPct val="150000"/>
                        </a:lnSpc>
                        <a:spcAft>
                          <a:spcPts val="0"/>
                        </a:spcAft>
                      </a:pPr>
                      <a:r>
                        <a:rPr lang="zh-CN" sz="1050" kern="100">
                          <a:latin typeface="Tahoma"/>
                          <a:ea typeface="宋体"/>
                          <a:cs typeface="Times New Roman"/>
                        </a:rPr>
                        <a:t>认证点</a:t>
                      </a:r>
                      <a:endParaRPr lang="zh-CN" sz="105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266700" algn="just">
                        <a:lnSpc>
                          <a:spcPct val="150000"/>
                        </a:lnSpc>
                        <a:spcAft>
                          <a:spcPts val="0"/>
                        </a:spcAft>
                      </a:pPr>
                      <a:r>
                        <a:rPr lang="zh-CN" sz="1050" kern="100">
                          <a:latin typeface="Tahoma"/>
                          <a:ea typeface="宋体"/>
                          <a:cs typeface="Times New Roman"/>
                        </a:rPr>
                        <a:t>加密方式</a:t>
                      </a:r>
                      <a:endParaRPr lang="zh-CN" sz="105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44053">
                <a:tc>
                  <a:txBody>
                    <a:bodyPr/>
                    <a:lstStyle/>
                    <a:p>
                      <a:pPr indent="266700" algn="just">
                        <a:lnSpc>
                          <a:spcPct val="150000"/>
                        </a:lnSpc>
                        <a:spcAft>
                          <a:spcPts val="0"/>
                        </a:spcAft>
                      </a:pPr>
                      <a:r>
                        <a:rPr lang="en-US" sz="1050" kern="100">
                          <a:latin typeface="Tahoma"/>
                          <a:ea typeface="宋体"/>
                          <a:cs typeface="Times New Roman"/>
                        </a:rPr>
                        <a:t>T7</a:t>
                      </a:r>
                      <a:r>
                        <a:rPr lang="zh-CN" sz="1050" kern="100">
                          <a:latin typeface="Tahoma"/>
                          <a:ea typeface="宋体"/>
                          <a:cs typeface="Times New Roman"/>
                        </a:rPr>
                        <a:t>帐号</a:t>
                      </a:r>
                      <a:endParaRPr lang="zh-CN" sz="105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spcAft>
                          <a:spcPts val="0"/>
                        </a:spcAft>
                      </a:pPr>
                      <a:r>
                        <a:rPr lang="zh-CN" sz="1050" kern="100" dirty="0">
                          <a:latin typeface="Tahoma"/>
                          <a:ea typeface="宋体"/>
                          <a:cs typeface="Times New Roman"/>
                        </a:rPr>
                        <a:t>校园网</a:t>
                      </a:r>
                      <a:r>
                        <a:rPr lang="en-US" sz="1050" kern="100" dirty="0">
                          <a:latin typeface="Tahoma"/>
                          <a:ea typeface="宋体"/>
                          <a:cs typeface="Times New Roman"/>
                        </a:rPr>
                        <a:t>Radius</a:t>
                      </a:r>
                      <a:r>
                        <a:rPr lang="zh-CN" sz="1050" kern="100" dirty="0">
                          <a:latin typeface="Tahoma"/>
                          <a:ea typeface="宋体"/>
                          <a:cs typeface="Times New Roman"/>
                        </a:rPr>
                        <a:t>服务器</a:t>
                      </a:r>
                      <a:endParaRPr lang="zh-CN" sz="105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spcAft>
                          <a:spcPts val="0"/>
                        </a:spcAft>
                      </a:pPr>
                      <a:r>
                        <a:rPr lang="en-US" sz="1050" kern="100">
                          <a:latin typeface="Tahoma"/>
                          <a:ea typeface="宋体"/>
                          <a:cs typeface="Times New Roman"/>
                        </a:rPr>
                        <a:t>BASE64</a:t>
                      </a:r>
                      <a:r>
                        <a:rPr lang="zh-CN" sz="1050" kern="100">
                          <a:latin typeface="Tahoma"/>
                          <a:ea typeface="宋体"/>
                          <a:cs typeface="Times New Roman"/>
                        </a:rPr>
                        <a:t>编码</a:t>
                      </a:r>
                      <a:endParaRPr lang="zh-CN" sz="105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053">
                <a:tc>
                  <a:txBody>
                    <a:bodyPr/>
                    <a:lstStyle/>
                    <a:p>
                      <a:pPr indent="266700" algn="just">
                        <a:lnSpc>
                          <a:spcPct val="150000"/>
                        </a:lnSpc>
                        <a:spcAft>
                          <a:spcPts val="0"/>
                        </a:spcAft>
                      </a:pPr>
                      <a:r>
                        <a:rPr lang="en-US" sz="1050" kern="100">
                          <a:latin typeface="Tahoma"/>
                          <a:ea typeface="宋体"/>
                          <a:cs typeface="Times New Roman"/>
                        </a:rPr>
                        <a:t>201</a:t>
                      </a:r>
                      <a:r>
                        <a:rPr lang="zh-CN" sz="1050" kern="100">
                          <a:latin typeface="Tahoma"/>
                          <a:ea typeface="宋体"/>
                          <a:cs typeface="Times New Roman"/>
                        </a:rPr>
                        <a:t>帐号</a:t>
                      </a:r>
                      <a:endParaRPr lang="zh-CN" sz="1050" kern="10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spcAft>
                          <a:spcPts val="0"/>
                        </a:spcAft>
                      </a:pPr>
                      <a:r>
                        <a:rPr lang="zh-CN" sz="1050" kern="100" dirty="0">
                          <a:latin typeface="Tahoma"/>
                          <a:ea typeface="宋体"/>
                          <a:cs typeface="Times New Roman"/>
                        </a:rPr>
                        <a:t>公众普通宽带</a:t>
                      </a:r>
                      <a:r>
                        <a:rPr lang="en-US" sz="1050" kern="100" dirty="0">
                          <a:latin typeface="Tahoma"/>
                          <a:ea typeface="宋体"/>
                          <a:cs typeface="Times New Roman"/>
                        </a:rPr>
                        <a:t>Radius</a:t>
                      </a:r>
                      <a:r>
                        <a:rPr lang="zh-CN" sz="1050" kern="100" dirty="0">
                          <a:latin typeface="Tahoma"/>
                          <a:ea typeface="宋体"/>
                          <a:cs typeface="Times New Roman"/>
                        </a:rPr>
                        <a:t>服务器</a:t>
                      </a:r>
                      <a:endParaRPr lang="zh-CN" sz="105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ct val="150000"/>
                        </a:lnSpc>
                        <a:spcAft>
                          <a:spcPts val="0"/>
                        </a:spcAft>
                      </a:pPr>
                      <a:r>
                        <a:rPr lang="en-US" sz="1050" kern="100" dirty="0">
                          <a:latin typeface="Tahoma"/>
                          <a:ea typeface="宋体"/>
                          <a:cs typeface="Times New Roman"/>
                        </a:rPr>
                        <a:t>MD5</a:t>
                      </a:r>
                      <a:endParaRPr lang="zh-CN" sz="1050" kern="100" dirty="0">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539552" y="908720"/>
            <a:ext cx="7488832" cy="923330"/>
          </a:xfrm>
          <a:prstGeom prst="rect">
            <a:avLst/>
          </a:prstGeom>
        </p:spPr>
        <p:txBody>
          <a:bodyPr wrap="square">
            <a:spAutoFit/>
          </a:bodyPr>
          <a:lstStyle/>
          <a:p>
            <a:pPr>
              <a:buNone/>
            </a:pPr>
            <a:r>
              <a:rPr lang="zh-CN" altLang="zh-CN" sz="1800" dirty="0" smtClean="0"/>
              <a:t>营业前台受理业务出错（混淆了</a:t>
            </a:r>
            <a:r>
              <a:rPr lang="en-US" altLang="zh-CN" sz="1800" dirty="0" smtClean="0"/>
              <a:t>T7</a:t>
            </a:r>
            <a:r>
              <a:rPr lang="zh-CN" altLang="zh-CN" sz="1800" dirty="0" smtClean="0"/>
              <a:t>及</a:t>
            </a:r>
            <a:r>
              <a:rPr lang="en-US" altLang="zh-CN" sz="1800" dirty="0" smtClean="0"/>
              <a:t>201</a:t>
            </a:r>
            <a:r>
              <a:rPr lang="zh-CN" altLang="zh-CN" sz="1800" dirty="0" smtClean="0"/>
              <a:t>业务）</a:t>
            </a:r>
          </a:p>
          <a:p>
            <a:r>
              <a:rPr lang="zh-CN" altLang="zh-CN" sz="1800" b="0" dirty="0" smtClean="0"/>
              <a:t>错误现象：用户办理了</a:t>
            </a:r>
            <a:r>
              <a:rPr lang="en-US" altLang="zh-CN" sz="1800" b="0" dirty="0" smtClean="0"/>
              <a:t>T7</a:t>
            </a:r>
            <a:r>
              <a:rPr lang="zh-CN" altLang="zh-CN" sz="1800" b="0" dirty="0" smtClean="0"/>
              <a:t>套餐（或</a:t>
            </a:r>
            <a:r>
              <a:rPr lang="en-US" altLang="zh-CN" sz="1800" b="0" dirty="0" smtClean="0"/>
              <a:t>201</a:t>
            </a:r>
            <a:r>
              <a:rPr lang="zh-CN" altLang="zh-CN" sz="1800" b="0" dirty="0" smtClean="0"/>
              <a:t>套餐）之后上不了网，通过手机获取密码报密码错误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8860" y="214290"/>
            <a:ext cx="6105290" cy="692150"/>
          </a:xfrm>
        </p:spPr>
        <p:txBody>
          <a:bodyPr/>
          <a:lstStyle/>
          <a:p>
            <a:r>
              <a:rPr lang="en-US" altLang="zh-CN" dirty="0" smtClean="0">
                <a:solidFill>
                  <a:srgbClr val="C00000"/>
                </a:solidFill>
              </a:rPr>
              <a:t>3.4 </a:t>
            </a:r>
            <a:r>
              <a:rPr lang="zh-CN" altLang="en-US" dirty="0" smtClean="0">
                <a:solidFill>
                  <a:srgbClr val="C00000"/>
                </a:solidFill>
              </a:rPr>
              <a:t>数字校园系统的维护及问题排查方法 </a:t>
            </a:r>
            <a:endParaRPr lang="zh-CN" altLang="en-US" dirty="0"/>
          </a:p>
        </p:txBody>
      </p:sp>
      <p:sp>
        <p:nvSpPr>
          <p:cNvPr id="3" name="内容占位符 2"/>
          <p:cNvSpPr>
            <a:spLocks noGrp="1"/>
          </p:cNvSpPr>
          <p:nvPr>
            <p:ph idx="1"/>
          </p:nvPr>
        </p:nvSpPr>
        <p:spPr/>
        <p:txBody>
          <a:bodyPr/>
          <a:lstStyle/>
          <a:p>
            <a:pPr>
              <a:buNone/>
            </a:pPr>
            <a:r>
              <a:rPr lang="zh-CN" dirty="0" smtClean="0">
                <a:solidFill>
                  <a:schemeClr val="tx1"/>
                </a:solidFill>
                <a:latin typeface="+mn-lt"/>
                <a:ea typeface="+mn-ea"/>
                <a:cs typeface="+mn-cs"/>
              </a:rPr>
              <a:t>两种套餐的开户指令区别</a:t>
            </a:r>
            <a:r>
              <a:rPr lang="en-US" dirty="0" smtClean="0">
                <a:solidFill>
                  <a:schemeClr val="tx1"/>
                </a:solidFill>
                <a:latin typeface="+mn-lt"/>
                <a:ea typeface="+mn-ea"/>
                <a:cs typeface="+mn-cs"/>
              </a:rPr>
              <a:t>:</a:t>
            </a:r>
            <a:endParaRPr lang="zh-CN" dirty="0" smtClean="0">
              <a:solidFill>
                <a:schemeClr val="tx1"/>
              </a:solidFill>
              <a:latin typeface="+mn-lt"/>
              <a:ea typeface="+mn-ea"/>
              <a:cs typeface="+mn-cs"/>
            </a:endParaRPr>
          </a:p>
          <a:p>
            <a:r>
              <a:rPr lang="zh-CN" dirty="0" smtClean="0">
                <a:solidFill>
                  <a:schemeClr val="tx1"/>
                </a:solidFill>
                <a:latin typeface="+mn-lt"/>
                <a:ea typeface="+mn-ea"/>
                <a:cs typeface="+mn-cs"/>
              </a:rPr>
              <a:t>注：指令中的蓝字标识了两个属性，第一个是帐号，第二个是开通的业务代码，</a:t>
            </a:r>
            <a:r>
              <a:rPr lang="en-US" dirty="0" smtClean="0">
                <a:solidFill>
                  <a:schemeClr val="tx1"/>
                </a:solidFill>
                <a:latin typeface="+mn-lt"/>
                <a:ea typeface="+mn-ea"/>
                <a:cs typeface="+mn-cs"/>
              </a:rPr>
              <a:t>1</a:t>
            </a:r>
            <a:r>
              <a:rPr lang="zh-CN" dirty="0" smtClean="0">
                <a:solidFill>
                  <a:schemeClr val="tx1"/>
                </a:solidFill>
                <a:latin typeface="+mn-lt"/>
                <a:ea typeface="+mn-ea"/>
                <a:cs typeface="+mn-cs"/>
              </a:rPr>
              <a:t>代表</a:t>
            </a:r>
            <a:r>
              <a:rPr lang="en-US" dirty="0" smtClean="0">
                <a:solidFill>
                  <a:schemeClr val="tx1"/>
                </a:solidFill>
                <a:latin typeface="+mn-lt"/>
                <a:ea typeface="+mn-ea"/>
                <a:cs typeface="+mn-cs"/>
              </a:rPr>
              <a:t>T7</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2</a:t>
            </a:r>
            <a:r>
              <a:rPr lang="zh-CN" dirty="0" smtClean="0">
                <a:solidFill>
                  <a:schemeClr val="tx1"/>
                </a:solidFill>
                <a:latin typeface="+mn-lt"/>
                <a:ea typeface="+mn-ea"/>
                <a:cs typeface="+mn-cs"/>
              </a:rPr>
              <a:t>代表</a:t>
            </a:r>
            <a:r>
              <a:rPr lang="en-US" dirty="0" smtClean="0">
                <a:solidFill>
                  <a:schemeClr val="tx1"/>
                </a:solidFill>
                <a:latin typeface="+mn-lt"/>
                <a:ea typeface="+mn-ea"/>
                <a:cs typeface="+mn-cs"/>
              </a:rPr>
              <a:t>201</a:t>
            </a:r>
            <a:r>
              <a:rPr lang="zh-CN" dirty="0" smtClean="0">
                <a:solidFill>
                  <a:schemeClr val="tx1"/>
                </a:solidFill>
                <a:latin typeface="+mn-lt"/>
                <a:ea typeface="+mn-ea"/>
                <a:cs typeface="+mn-cs"/>
              </a:rPr>
              <a:t>业务。</a:t>
            </a:r>
          </a:p>
          <a:p>
            <a:endParaRPr lang="zh-CN" altLang="en-US" dirty="0"/>
          </a:p>
        </p:txBody>
      </p:sp>
      <p:graphicFrame>
        <p:nvGraphicFramePr>
          <p:cNvPr id="4" name="表格 3"/>
          <p:cNvGraphicFramePr>
            <a:graphicFrameLocks noGrp="1"/>
          </p:cNvGraphicFramePr>
          <p:nvPr/>
        </p:nvGraphicFramePr>
        <p:xfrm>
          <a:off x="714348" y="2285992"/>
          <a:ext cx="7643867" cy="2214578"/>
        </p:xfrm>
        <a:graphic>
          <a:graphicData uri="http://schemas.openxmlformats.org/drawingml/2006/table">
            <a:tbl>
              <a:tblPr/>
              <a:tblGrid>
                <a:gridCol w="1643074"/>
                <a:gridCol w="3071834"/>
                <a:gridCol w="1428760"/>
                <a:gridCol w="1500199"/>
              </a:tblGrid>
              <a:tr h="1107289">
                <a:tc rowSpan="2">
                  <a:txBody>
                    <a:bodyPr/>
                    <a:lstStyle/>
                    <a:p>
                      <a:pPr algn="r">
                        <a:spcAft>
                          <a:spcPts val="0"/>
                        </a:spcAft>
                      </a:pPr>
                      <a:r>
                        <a:rPr lang="en-US" sz="1050" kern="100">
                          <a:solidFill>
                            <a:srgbClr val="FF0000"/>
                          </a:solidFill>
                          <a:latin typeface="宋体"/>
                          <a:ea typeface="宋体"/>
                          <a:cs typeface="宋体"/>
                        </a:rPr>
                        <a:t>18978026391</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latin typeface="宋体"/>
                          <a:ea typeface="宋体"/>
                          <a:cs typeface="宋体"/>
                        </a:rPr>
                        <a:t>!!!!!![1++1++1]++10++109976802228++</a:t>
                      </a:r>
                      <a:r>
                        <a:rPr lang="zh-CN" sz="1050" kern="100">
                          <a:latin typeface="Calibri"/>
                          <a:ea typeface="宋体"/>
                          <a:cs typeface="宋体"/>
                        </a:rPr>
                        <a:t>徐俊</a:t>
                      </a:r>
                      <a:r>
                        <a:rPr lang="en-US" sz="1050" kern="100">
                          <a:latin typeface="Calibri"/>
                          <a:ea typeface="宋体"/>
                          <a:cs typeface="宋体"/>
                        </a:rPr>
                        <a:t>++</a:t>
                      </a:r>
                      <a:r>
                        <a:rPr lang="en-US" sz="1050" b="1" kern="100">
                          <a:solidFill>
                            <a:srgbClr val="0000FF"/>
                          </a:solidFill>
                          <a:latin typeface="Calibri"/>
                          <a:ea typeface="宋体"/>
                          <a:cs typeface="宋体"/>
                        </a:rPr>
                        <a:t>18978026391</a:t>
                      </a:r>
                      <a:r>
                        <a:rPr lang="en-US" sz="1050" kern="100">
                          <a:latin typeface="Calibri"/>
                          <a:ea typeface="宋体"/>
                          <a:cs typeface="宋体"/>
                        </a:rPr>
                        <a:t>++71++</a:t>
                      </a:r>
                      <a:r>
                        <a:rPr lang="en-US" sz="1050" kern="100">
                          <a:solidFill>
                            <a:srgbClr val="FF0000"/>
                          </a:solidFill>
                          <a:latin typeface="Calibri"/>
                          <a:ea typeface="宋体"/>
                          <a:cs typeface="宋体"/>
                        </a:rPr>
                        <a:t>9035</a:t>
                      </a:r>
                      <a:r>
                        <a:rPr lang="en-US" sz="1050" kern="100">
                          <a:latin typeface="Calibri"/>
                          <a:ea typeface="宋体"/>
                          <a:cs typeface="宋体"/>
                        </a:rPr>
                        <a:t>++</a:t>
                      </a:r>
                      <a:r>
                        <a:rPr lang="en-US" sz="1050" b="1" kern="100">
                          <a:solidFill>
                            <a:srgbClr val="0000FF"/>
                          </a:solidFill>
                          <a:latin typeface="Calibri"/>
                          <a:ea typeface="宋体"/>
                          <a:cs typeface="宋体"/>
                        </a:rPr>
                        <a:t>1</a:t>
                      </a:r>
                      <a:r>
                        <a:rPr lang="en-US" sz="1050" kern="100">
                          <a:latin typeface="Calibri"/>
                          <a:ea typeface="宋体"/>
                          <a:cs typeface="宋体"/>
                        </a:rPr>
                        <a:t>++ !!!!!!</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050" kern="100">
                          <a:latin typeface="宋体"/>
                          <a:ea typeface="宋体"/>
                          <a:cs typeface="宋体"/>
                        </a:rPr>
                        <a:t>2009-9-11 11:03</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Calibri"/>
                          <a:ea typeface="宋体"/>
                          <a:cs typeface="宋体"/>
                        </a:rPr>
                        <a:t>开通</a:t>
                      </a:r>
                      <a:r>
                        <a:rPr lang="en-US" sz="1050" kern="100">
                          <a:latin typeface="Calibri"/>
                          <a:ea typeface="宋体"/>
                          <a:cs typeface="宋体"/>
                        </a:rPr>
                        <a:t>T7</a:t>
                      </a:r>
                      <a:r>
                        <a:rPr lang="zh-CN" sz="1050" kern="100">
                          <a:latin typeface="Calibri"/>
                          <a:ea typeface="宋体"/>
                          <a:cs typeface="宋体"/>
                        </a:rPr>
                        <a:t>业务</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07289">
                <a:tc vMerge="1">
                  <a:txBody>
                    <a:bodyPr/>
                    <a:lstStyle/>
                    <a:p>
                      <a:endParaRPr lang="zh-CN" altLang="en-US"/>
                    </a:p>
                  </a:txBody>
                  <a:tcPr/>
                </a:tc>
                <a:tc>
                  <a:txBody>
                    <a:bodyPr/>
                    <a:lstStyle/>
                    <a:p>
                      <a:pPr algn="just">
                        <a:spcAft>
                          <a:spcPts val="0"/>
                        </a:spcAft>
                      </a:pPr>
                      <a:r>
                        <a:rPr lang="en-US" sz="1050" kern="100">
                          <a:latin typeface="宋体"/>
                          <a:ea typeface="宋体"/>
                          <a:cs typeface="宋体"/>
                        </a:rPr>
                        <a:t>!!!!!![1++1++1]++10++110846099231++</a:t>
                      </a:r>
                      <a:r>
                        <a:rPr lang="zh-CN" sz="1050" kern="100">
                          <a:latin typeface="Calibri"/>
                          <a:ea typeface="宋体"/>
                          <a:cs typeface="宋体"/>
                        </a:rPr>
                        <a:t>黄雯婷</a:t>
                      </a:r>
                      <a:r>
                        <a:rPr lang="en-US" sz="1050" kern="100">
                          <a:latin typeface="Calibri"/>
                          <a:ea typeface="宋体"/>
                          <a:cs typeface="宋体"/>
                        </a:rPr>
                        <a:t>++</a:t>
                      </a:r>
                      <a:r>
                        <a:rPr lang="en-US" sz="1050" b="1" kern="100">
                          <a:solidFill>
                            <a:srgbClr val="0000FF"/>
                          </a:solidFill>
                          <a:latin typeface="Calibri"/>
                          <a:ea typeface="宋体"/>
                          <a:cs typeface="宋体"/>
                        </a:rPr>
                        <a:t>18978026391</a:t>
                      </a:r>
                      <a:r>
                        <a:rPr lang="en-US" sz="1050" kern="100">
                          <a:latin typeface="Calibri"/>
                          <a:ea typeface="宋体"/>
                          <a:cs typeface="宋体"/>
                        </a:rPr>
                        <a:t>++71++</a:t>
                      </a:r>
                      <a:r>
                        <a:rPr lang="en-US" sz="1050" kern="100">
                          <a:solidFill>
                            <a:srgbClr val="FF0000"/>
                          </a:solidFill>
                          <a:latin typeface="Calibri"/>
                          <a:ea typeface="宋体"/>
                          <a:cs typeface="宋体"/>
                        </a:rPr>
                        <a:t>120000</a:t>
                      </a:r>
                      <a:r>
                        <a:rPr lang="en-US" sz="1050" kern="100">
                          <a:latin typeface="Calibri"/>
                          <a:ea typeface="宋体"/>
                          <a:cs typeface="宋体"/>
                        </a:rPr>
                        <a:t>++</a:t>
                      </a:r>
                      <a:r>
                        <a:rPr lang="en-US" sz="1050" b="1" kern="100">
                          <a:solidFill>
                            <a:srgbClr val="0000FF"/>
                          </a:solidFill>
                          <a:latin typeface="Calibri"/>
                          <a:ea typeface="宋体"/>
                          <a:cs typeface="宋体"/>
                        </a:rPr>
                        <a:t>2</a:t>
                      </a:r>
                      <a:r>
                        <a:rPr lang="en-US" sz="1050" kern="100">
                          <a:latin typeface="Calibri"/>
                          <a:ea typeface="宋体"/>
                          <a:cs typeface="宋体"/>
                        </a:rPr>
                        <a:t>++ !!!!!!</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050" kern="100">
                          <a:latin typeface="宋体"/>
                          <a:ea typeface="宋体"/>
                          <a:cs typeface="宋体"/>
                        </a:rPr>
                        <a:t>2009-9-14 17:59</a:t>
                      </a:r>
                      <a:endParaRPr lang="zh-CN" sz="105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dirty="0">
                          <a:latin typeface="Calibri"/>
                          <a:ea typeface="宋体"/>
                          <a:cs typeface="宋体"/>
                        </a:rPr>
                        <a:t>变更为</a:t>
                      </a:r>
                      <a:r>
                        <a:rPr lang="en-US" sz="1050" kern="100" dirty="0">
                          <a:latin typeface="Calibri"/>
                          <a:ea typeface="宋体"/>
                          <a:cs typeface="宋体"/>
                        </a:rPr>
                        <a:t>201</a:t>
                      </a:r>
                      <a:r>
                        <a:rPr lang="zh-CN" sz="1050" kern="100" dirty="0">
                          <a:latin typeface="Calibri"/>
                          <a:ea typeface="宋体"/>
                          <a:cs typeface="宋体"/>
                        </a:rPr>
                        <a:t>业务</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5984" y="214290"/>
            <a:ext cx="5715040" cy="692150"/>
          </a:xfrm>
        </p:spPr>
        <p:txBody>
          <a:bodyPr/>
          <a:lstStyle/>
          <a:p>
            <a:r>
              <a:rPr lang="en-US" altLang="zh-CN" dirty="0" smtClean="0">
                <a:solidFill>
                  <a:srgbClr val="C00000"/>
                </a:solidFill>
              </a:rPr>
              <a:t>3.4 </a:t>
            </a:r>
            <a:r>
              <a:rPr lang="zh-CN" altLang="en-US" dirty="0" smtClean="0">
                <a:solidFill>
                  <a:srgbClr val="C00000"/>
                </a:solidFill>
              </a:rPr>
              <a:t>数字校园系统的维护及问题排查方法 </a:t>
            </a:r>
            <a:endParaRPr lang="zh-CN" altLang="en-US" dirty="0"/>
          </a:p>
        </p:txBody>
      </p:sp>
      <p:sp>
        <p:nvSpPr>
          <p:cNvPr id="3" name="内容占位符 2"/>
          <p:cNvSpPr>
            <a:spLocks noGrp="1"/>
          </p:cNvSpPr>
          <p:nvPr>
            <p:ph idx="1"/>
          </p:nvPr>
        </p:nvSpPr>
        <p:spPr>
          <a:xfrm>
            <a:off x="468313" y="1870128"/>
            <a:ext cx="8229600" cy="4439192"/>
          </a:xfrm>
        </p:spPr>
        <p:txBody>
          <a:bodyPr/>
          <a:lstStyle/>
          <a:p>
            <a:r>
              <a:rPr lang="zh-CN" sz="1800" dirty="0" smtClean="0">
                <a:solidFill>
                  <a:schemeClr val="tx1"/>
                </a:solidFill>
                <a:latin typeface="+mn-lt"/>
                <a:ea typeface="+mn-ea"/>
                <a:cs typeface="+mn-cs"/>
              </a:rPr>
              <a:t>原因</a:t>
            </a:r>
            <a:r>
              <a:rPr lang="zh-CN" sz="1800" dirty="0" smtClean="0">
                <a:solidFill>
                  <a:schemeClr val="tx1"/>
                </a:solidFill>
                <a:latin typeface="+mn-lt"/>
                <a:ea typeface="+mn-ea"/>
                <a:cs typeface="+mn-cs"/>
              </a:rPr>
              <a:t>分析：</a:t>
            </a:r>
          </a:p>
          <a:p>
            <a:pPr marL="0" indent="363538">
              <a:buNone/>
            </a:pPr>
            <a:r>
              <a:rPr lang="zh-CN" sz="1800" dirty="0" smtClean="0">
                <a:solidFill>
                  <a:schemeClr val="tx1"/>
                </a:solidFill>
                <a:latin typeface="+mn-lt"/>
                <a:ea typeface="+mn-ea"/>
                <a:cs typeface="+mn-cs"/>
              </a:rPr>
              <a:t>通过查询自动工单日志，发现是营业前台受理问题，仅仅将这个帐号当做普通的</a:t>
            </a:r>
            <a:r>
              <a:rPr lang="en-US" sz="1800" dirty="0" err="1" smtClean="0">
                <a:solidFill>
                  <a:schemeClr val="tx1"/>
                </a:solidFill>
                <a:latin typeface="+mn-lt"/>
                <a:ea typeface="+mn-ea"/>
                <a:cs typeface="+mn-cs"/>
              </a:rPr>
              <a:t>wifi</a:t>
            </a:r>
            <a:r>
              <a:rPr lang="zh-CN" sz="1800" dirty="0" smtClean="0">
                <a:solidFill>
                  <a:schemeClr val="tx1"/>
                </a:solidFill>
                <a:latin typeface="+mn-lt"/>
                <a:ea typeface="+mn-ea"/>
                <a:cs typeface="+mn-cs"/>
              </a:rPr>
              <a:t>用户受理，并没受理</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业务，需要营业前台补受理</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业务</a:t>
            </a:r>
            <a:r>
              <a:rPr lang="zh-CN" altLang="en-US" sz="1800" dirty="0" smtClean="0">
                <a:solidFill>
                  <a:schemeClr val="tx1"/>
                </a:solidFill>
                <a:latin typeface="+mn-lt"/>
                <a:ea typeface="+mn-ea"/>
                <a:cs typeface="+mn-cs"/>
              </a:rPr>
              <a:t>。</a:t>
            </a:r>
            <a:endParaRPr lang="en-US" altLang="zh-CN" sz="1800" dirty="0" smtClean="0">
              <a:solidFill>
                <a:schemeClr val="tx1"/>
              </a:solidFill>
              <a:latin typeface="+mn-lt"/>
              <a:ea typeface="+mn-ea"/>
              <a:cs typeface="+mn-cs"/>
            </a:endParaRPr>
          </a:p>
          <a:p>
            <a:r>
              <a:rPr lang="zh-CN" sz="1600" dirty="0" smtClean="0">
                <a:solidFill>
                  <a:schemeClr val="tx1"/>
                </a:solidFill>
                <a:latin typeface="+mn-lt"/>
                <a:ea typeface="+mn-ea"/>
                <a:cs typeface="+mn-cs"/>
              </a:rPr>
              <a:t>具体案例：</a:t>
            </a:r>
          </a:p>
          <a:p>
            <a:pPr marL="0" indent="363538">
              <a:buNone/>
            </a:pPr>
            <a:r>
              <a:rPr lang="en-US" sz="1600" dirty="0" smtClean="0">
                <a:solidFill>
                  <a:schemeClr val="tx1"/>
                </a:solidFill>
                <a:latin typeface="+mn-lt"/>
                <a:ea typeface="+mn-ea"/>
                <a:cs typeface="+mn-cs"/>
              </a:rPr>
              <a:t>9</a:t>
            </a:r>
            <a:r>
              <a:rPr lang="zh-CN" sz="1600" dirty="0" smtClean="0">
                <a:solidFill>
                  <a:schemeClr val="tx1"/>
                </a:solidFill>
                <a:latin typeface="+mn-lt"/>
                <a:ea typeface="+mn-ea"/>
                <a:cs typeface="+mn-cs"/>
              </a:rPr>
              <a:t>月</a:t>
            </a:r>
            <a:r>
              <a:rPr lang="en-US" sz="1600" dirty="0" smtClean="0">
                <a:solidFill>
                  <a:schemeClr val="tx1"/>
                </a:solidFill>
                <a:latin typeface="+mn-lt"/>
                <a:ea typeface="+mn-ea"/>
                <a:cs typeface="+mn-cs"/>
              </a:rPr>
              <a:t>3</a:t>
            </a:r>
            <a:r>
              <a:rPr lang="zh-CN" sz="1600" dirty="0" smtClean="0">
                <a:solidFill>
                  <a:schemeClr val="tx1"/>
                </a:solidFill>
                <a:latin typeface="+mn-lt"/>
                <a:ea typeface="+mn-ea"/>
                <a:cs typeface="+mn-cs"/>
              </a:rPr>
              <a:t>日南宁分公司反映国际商务学院受理的</a:t>
            </a:r>
            <a:r>
              <a:rPr lang="en-US" sz="1600" dirty="0" smtClean="0">
                <a:solidFill>
                  <a:schemeClr val="tx1"/>
                </a:solidFill>
                <a:latin typeface="+mn-lt"/>
                <a:ea typeface="+mn-ea"/>
                <a:cs typeface="+mn-cs"/>
              </a:rPr>
              <a:t>T7</a:t>
            </a:r>
            <a:r>
              <a:rPr lang="zh-CN" sz="1600" dirty="0" smtClean="0">
                <a:solidFill>
                  <a:schemeClr val="tx1"/>
                </a:solidFill>
                <a:latin typeface="+mn-lt"/>
                <a:ea typeface="+mn-ea"/>
                <a:cs typeface="+mn-cs"/>
              </a:rPr>
              <a:t>套餐用户18978908036帐号上网提示找不到帐号。</a:t>
            </a:r>
          </a:p>
          <a:p>
            <a:r>
              <a:rPr lang="zh-CN" sz="1600" dirty="0" smtClean="0">
                <a:solidFill>
                  <a:schemeClr val="tx1"/>
                </a:solidFill>
                <a:latin typeface="+mn-lt"/>
                <a:ea typeface="+mn-ea"/>
                <a:cs typeface="+mn-cs"/>
              </a:rPr>
              <a:t>解决方法：</a:t>
            </a:r>
          </a:p>
          <a:p>
            <a:pPr marL="0" lvl="0" indent="363538">
              <a:buNone/>
            </a:pPr>
            <a:r>
              <a:rPr lang="zh-CN" sz="1600" dirty="0" smtClean="0">
                <a:solidFill>
                  <a:schemeClr val="tx1"/>
                </a:solidFill>
                <a:latin typeface="+mn-lt"/>
                <a:ea typeface="+mn-ea"/>
                <a:cs typeface="+mn-cs"/>
              </a:rPr>
              <a:t>根据查工单记录发现是受理的问题。仅仅将这个帐号当做普通的</a:t>
            </a:r>
            <a:r>
              <a:rPr lang="en-US" sz="1600" dirty="0" err="1" smtClean="0">
                <a:solidFill>
                  <a:schemeClr val="tx1"/>
                </a:solidFill>
                <a:latin typeface="+mn-lt"/>
                <a:ea typeface="+mn-ea"/>
                <a:cs typeface="+mn-cs"/>
              </a:rPr>
              <a:t>wifi</a:t>
            </a:r>
            <a:r>
              <a:rPr lang="zh-CN" sz="1600" dirty="0" smtClean="0">
                <a:solidFill>
                  <a:schemeClr val="tx1"/>
                </a:solidFill>
                <a:latin typeface="+mn-lt"/>
                <a:ea typeface="+mn-ea"/>
                <a:cs typeface="+mn-cs"/>
              </a:rPr>
              <a:t>用户受理了。</a:t>
            </a:r>
            <a:endParaRPr lang="en-US" altLang="zh-CN" sz="1600" dirty="0" smtClean="0">
              <a:solidFill>
                <a:schemeClr val="tx1"/>
              </a:solidFill>
              <a:latin typeface="+mn-lt"/>
              <a:ea typeface="+mn-ea"/>
              <a:cs typeface="+mn-cs"/>
            </a:endParaRPr>
          </a:p>
          <a:p>
            <a:pPr marL="0" lvl="0" indent="363538">
              <a:buNone/>
            </a:pPr>
            <a:endParaRPr lang="en-US" altLang="zh-CN" sz="1600" dirty="0" smtClean="0"/>
          </a:p>
          <a:p>
            <a:pPr marL="0" lvl="0" indent="363538">
              <a:buNone/>
            </a:pPr>
            <a:endParaRPr lang="en-US" altLang="zh-CN" sz="1600" dirty="0" smtClean="0">
              <a:solidFill>
                <a:schemeClr val="tx1"/>
              </a:solidFill>
              <a:latin typeface="+mn-lt"/>
              <a:ea typeface="+mn-ea"/>
              <a:cs typeface="+mn-cs"/>
            </a:endParaRPr>
          </a:p>
          <a:p>
            <a:pPr marL="0" lvl="0" indent="363538">
              <a:buNone/>
            </a:pPr>
            <a:r>
              <a:rPr lang="zh-CN" sz="1600" dirty="0" smtClean="0">
                <a:solidFill>
                  <a:schemeClr val="tx1"/>
                </a:solidFill>
                <a:latin typeface="+mn-lt"/>
                <a:ea typeface="+mn-ea"/>
                <a:cs typeface="+mn-cs"/>
              </a:rPr>
              <a:t>只发了三条指令，并未发送附属产品</a:t>
            </a:r>
            <a:r>
              <a:rPr lang="en-US" sz="1600" dirty="0" smtClean="0">
                <a:solidFill>
                  <a:schemeClr val="tx1"/>
                </a:solidFill>
                <a:latin typeface="+mn-lt"/>
                <a:ea typeface="+mn-ea"/>
                <a:cs typeface="+mn-cs"/>
              </a:rPr>
              <a:t>T7</a:t>
            </a:r>
            <a:r>
              <a:rPr lang="zh-CN" sz="1600" dirty="0" smtClean="0">
                <a:solidFill>
                  <a:schemeClr val="tx1"/>
                </a:solidFill>
                <a:latin typeface="+mn-lt"/>
                <a:ea typeface="+mn-ea"/>
                <a:cs typeface="+mn-cs"/>
              </a:rPr>
              <a:t>套餐指令</a:t>
            </a:r>
            <a:r>
              <a:rPr lang="en-US" sz="1600" dirty="0" smtClean="0">
                <a:solidFill>
                  <a:schemeClr val="tx1"/>
                </a:solidFill>
                <a:latin typeface="+mn-lt"/>
                <a:ea typeface="+mn-ea"/>
                <a:cs typeface="+mn-cs"/>
              </a:rPr>
              <a:t>10</a:t>
            </a:r>
            <a:r>
              <a:rPr lang="zh-CN" sz="1600" dirty="0" smtClean="0">
                <a:solidFill>
                  <a:schemeClr val="tx1"/>
                </a:solidFill>
                <a:latin typeface="+mn-lt"/>
                <a:ea typeface="+mn-ea"/>
                <a:cs typeface="+mn-cs"/>
              </a:rPr>
              <a:t>。所以在</a:t>
            </a:r>
            <a:r>
              <a:rPr lang="en-US" sz="1600" dirty="0" smtClean="0">
                <a:solidFill>
                  <a:schemeClr val="tx1"/>
                </a:solidFill>
                <a:latin typeface="+mn-lt"/>
                <a:ea typeface="+mn-ea"/>
                <a:cs typeface="+mn-cs"/>
              </a:rPr>
              <a:t>BIMS</a:t>
            </a:r>
            <a:r>
              <a:rPr lang="zh-CN" sz="1600" dirty="0" smtClean="0">
                <a:solidFill>
                  <a:schemeClr val="tx1"/>
                </a:solidFill>
                <a:latin typeface="+mn-lt"/>
                <a:ea typeface="+mn-ea"/>
                <a:cs typeface="+mn-cs"/>
              </a:rPr>
              <a:t>系统中该帐号为锁定状态，在校园网的本地库中并无该用户数据，因此用户拨号报错无此用户</a:t>
            </a:r>
            <a:r>
              <a:rPr lang="zh-CN" altLang="en-US" sz="1600" dirty="0" smtClean="0"/>
              <a:t>。</a:t>
            </a:r>
            <a:endParaRPr lang="en-US" altLang="zh-CN" sz="1600" dirty="0" smtClean="0"/>
          </a:p>
          <a:p>
            <a:pPr marL="0" indent="363538">
              <a:buNone/>
            </a:pPr>
            <a:r>
              <a:rPr lang="zh-CN" sz="1600" dirty="0" smtClean="0">
                <a:solidFill>
                  <a:schemeClr val="tx1"/>
                </a:solidFill>
                <a:latin typeface="+mn-lt"/>
                <a:ea typeface="+mn-ea"/>
                <a:cs typeface="+mn-cs"/>
              </a:rPr>
              <a:t>在营业前台再重新受理</a:t>
            </a:r>
            <a:r>
              <a:rPr lang="en-US" sz="1600" dirty="0" smtClean="0">
                <a:solidFill>
                  <a:schemeClr val="tx1"/>
                </a:solidFill>
                <a:latin typeface="+mn-lt"/>
                <a:ea typeface="+mn-ea"/>
                <a:cs typeface="+mn-cs"/>
              </a:rPr>
              <a:t>T7</a:t>
            </a:r>
            <a:r>
              <a:rPr lang="zh-CN" sz="1600" dirty="0" smtClean="0">
                <a:solidFill>
                  <a:schemeClr val="tx1"/>
                </a:solidFill>
                <a:latin typeface="+mn-lt"/>
                <a:ea typeface="+mn-ea"/>
                <a:cs typeface="+mn-cs"/>
              </a:rPr>
              <a:t>业务即可，</a:t>
            </a:r>
          </a:p>
          <a:p>
            <a:pPr marL="0" lvl="0" indent="363538">
              <a:buNone/>
            </a:pPr>
            <a:endParaRPr lang="zh-CN" sz="1600" dirty="0" smtClean="0">
              <a:solidFill>
                <a:schemeClr val="tx1"/>
              </a:solidFill>
              <a:latin typeface="+mn-lt"/>
              <a:ea typeface="+mn-ea"/>
              <a:cs typeface="+mn-cs"/>
            </a:endParaRPr>
          </a:p>
          <a:p>
            <a:pPr marL="0" indent="363538">
              <a:buNone/>
            </a:pPr>
            <a:endParaRPr lang="zh-CN" altLang="en-US" sz="1800" dirty="0"/>
          </a:p>
        </p:txBody>
      </p:sp>
      <p:pic>
        <p:nvPicPr>
          <p:cNvPr id="4" name="图片 3"/>
          <p:cNvPicPr/>
          <p:nvPr/>
        </p:nvPicPr>
        <p:blipFill>
          <a:blip r:embed="rId2" cstate="print"/>
          <a:srcRect/>
          <a:stretch>
            <a:fillRect/>
          </a:stretch>
        </p:blipFill>
        <p:spPr bwMode="auto">
          <a:xfrm>
            <a:off x="1142976" y="4286256"/>
            <a:ext cx="6715172" cy="500066"/>
          </a:xfrm>
          <a:prstGeom prst="rect">
            <a:avLst/>
          </a:prstGeom>
          <a:noFill/>
          <a:ln w="9525">
            <a:noFill/>
            <a:miter lim="800000"/>
            <a:headEnd/>
            <a:tailEnd/>
          </a:ln>
        </p:spPr>
      </p:pic>
      <p:pic>
        <p:nvPicPr>
          <p:cNvPr id="5" name="图片 4"/>
          <p:cNvPicPr/>
          <p:nvPr/>
        </p:nvPicPr>
        <p:blipFill>
          <a:blip r:embed="rId3" cstate="print"/>
          <a:srcRect/>
          <a:stretch>
            <a:fillRect/>
          </a:stretch>
        </p:blipFill>
        <p:spPr bwMode="auto">
          <a:xfrm>
            <a:off x="928662" y="5643578"/>
            <a:ext cx="6072230" cy="214314"/>
          </a:xfrm>
          <a:prstGeom prst="rect">
            <a:avLst/>
          </a:prstGeom>
          <a:noFill/>
          <a:ln w="9525">
            <a:noFill/>
            <a:miter lim="800000"/>
            <a:headEnd/>
            <a:tailEnd/>
          </a:ln>
        </p:spPr>
      </p:pic>
      <p:sp>
        <p:nvSpPr>
          <p:cNvPr id="6" name="TextBox 5"/>
          <p:cNvSpPr txBox="1"/>
          <p:nvPr/>
        </p:nvSpPr>
        <p:spPr>
          <a:xfrm>
            <a:off x="611560" y="980728"/>
            <a:ext cx="7416824" cy="923330"/>
          </a:xfrm>
          <a:prstGeom prst="rect">
            <a:avLst/>
          </a:prstGeom>
          <a:noFill/>
        </p:spPr>
        <p:txBody>
          <a:bodyPr wrap="square" rtlCol="0">
            <a:spAutoFit/>
          </a:bodyPr>
          <a:lstStyle/>
          <a:p>
            <a:pPr>
              <a:buNone/>
            </a:pPr>
            <a:r>
              <a:rPr lang="zh-CN" altLang="zh-CN" sz="1800" dirty="0" smtClean="0"/>
              <a:t>新办理的</a:t>
            </a:r>
            <a:r>
              <a:rPr lang="en-US" altLang="zh-CN" sz="1800" dirty="0" smtClean="0"/>
              <a:t>T7</a:t>
            </a:r>
            <a:r>
              <a:rPr lang="zh-CN" altLang="zh-CN" sz="1800" dirty="0" smtClean="0"/>
              <a:t>用户上网报找不到用户</a:t>
            </a:r>
          </a:p>
          <a:p>
            <a:pPr>
              <a:buFont typeface="Wingdings" pitchFamily="2" charset="2"/>
              <a:buChar char="l"/>
            </a:pPr>
            <a:r>
              <a:rPr lang="zh-CN" altLang="zh-CN" sz="1800" b="0" dirty="0" smtClean="0"/>
              <a:t>现象描述：新办的</a:t>
            </a:r>
            <a:r>
              <a:rPr lang="en-US" altLang="zh-CN" sz="1800" b="0" dirty="0" smtClean="0"/>
              <a:t>T7</a:t>
            </a:r>
            <a:r>
              <a:rPr lang="zh-CN" altLang="zh-CN" sz="1800" b="0" dirty="0" smtClean="0"/>
              <a:t>套餐用户上网认证时报找不到用户错误</a:t>
            </a:r>
          </a:p>
          <a:p>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142852"/>
            <a:ext cx="5962414" cy="692150"/>
          </a:xfrm>
        </p:spPr>
        <p:txBody>
          <a:bodyPr/>
          <a:lstStyle/>
          <a:p>
            <a:r>
              <a:rPr lang="en-US" altLang="zh-CN" dirty="0" smtClean="0">
                <a:solidFill>
                  <a:srgbClr val="C00000"/>
                </a:solidFill>
              </a:rPr>
              <a:t>3.4 </a:t>
            </a:r>
            <a:r>
              <a:rPr lang="zh-CN" altLang="en-US" dirty="0" smtClean="0">
                <a:solidFill>
                  <a:srgbClr val="C00000"/>
                </a:solidFill>
              </a:rPr>
              <a:t>数字校园系统的维护及问题排查方法 </a:t>
            </a:r>
            <a:endParaRPr lang="zh-CN" altLang="en-US" dirty="0"/>
          </a:p>
        </p:txBody>
      </p:sp>
      <p:sp>
        <p:nvSpPr>
          <p:cNvPr id="3" name="内容占位符 2"/>
          <p:cNvSpPr>
            <a:spLocks noGrp="1"/>
          </p:cNvSpPr>
          <p:nvPr>
            <p:ph idx="1"/>
          </p:nvPr>
        </p:nvSpPr>
        <p:spPr>
          <a:xfrm>
            <a:off x="428596" y="785794"/>
            <a:ext cx="8229600" cy="5643602"/>
          </a:xfrm>
        </p:spPr>
        <p:txBody>
          <a:bodyPr/>
          <a:lstStyle/>
          <a:p>
            <a:pPr>
              <a:buNone/>
            </a:pPr>
            <a:r>
              <a:rPr lang="zh-CN" b="1" dirty="0" smtClean="0">
                <a:solidFill>
                  <a:schemeClr val="tx1"/>
                </a:solidFill>
                <a:latin typeface="+mn-lt"/>
                <a:ea typeface="+mn-ea"/>
                <a:cs typeface="+mn-cs"/>
              </a:rPr>
              <a:t>营业前台受理选错用户学校</a:t>
            </a:r>
            <a:endParaRPr lang="en-US" altLang="zh-CN" b="1" dirty="0" smtClean="0">
              <a:solidFill>
                <a:schemeClr val="tx1"/>
              </a:solidFill>
              <a:latin typeface="+mn-lt"/>
              <a:ea typeface="+mn-ea"/>
              <a:cs typeface="+mn-cs"/>
            </a:endParaRPr>
          </a:p>
          <a:p>
            <a:r>
              <a:rPr lang="zh-CN" sz="1800" dirty="0" smtClean="0">
                <a:solidFill>
                  <a:schemeClr val="tx1"/>
                </a:solidFill>
                <a:latin typeface="+mn-lt"/>
                <a:ea typeface="+mn-ea"/>
                <a:cs typeface="+mn-cs"/>
              </a:rPr>
              <a:t>现象描述：学校管理员看不到本校的</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用户，无法查询用户资料，绑定信息等</a:t>
            </a:r>
          </a:p>
          <a:p>
            <a:r>
              <a:rPr lang="zh-CN" sz="1800" dirty="0" smtClean="0">
                <a:solidFill>
                  <a:schemeClr val="tx1"/>
                </a:solidFill>
                <a:latin typeface="+mn-lt"/>
                <a:ea typeface="+mn-ea"/>
                <a:cs typeface="+mn-cs"/>
              </a:rPr>
              <a:t>原因分析：</a:t>
            </a:r>
            <a:endParaRPr lang="en-US" altLang="zh-CN" sz="1800" dirty="0" smtClean="0">
              <a:solidFill>
                <a:schemeClr val="tx1"/>
              </a:solidFill>
              <a:latin typeface="+mn-lt"/>
              <a:ea typeface="+mn-ea"/>
              <a:cs typeface="+mn-cs"/>
            </a:endParaRPr>
          </a:p>
          <a:p>
            <a:pPr marL="0" indent="363538">
              <a:buNone/>
            </a:pPr>
            <a:r>
              <a:rPr lang="zh-CN" sz="1800" dirty="0" smtClean="0">
                <a:solidFill>
                  <a:schemeClr val="tx1"/>
                </a:solidFill>
                <a:latin typeface="+mn-lt"/>
                <a:ea typeface="+mn-ea"/>
                <a:cs typeface="+mn-cs"/>
              </a:rPr>
              <a:t>系统只要是本校区的操作员都可看到本校的</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用户信息，通过查询这些帐号开户工单，工单指令的所属地区错误，是营业前台受理的问题，需要到营业前台更改归属地。</a:t>
            </a:r>
            <a:endParaRPr lang="en-US" altLang="zh-CN" sz="1800" dirty="0" smtClean="0">
              <a:solidFill>
                <a:schemeClr val="tx1"/>
              </a:solidFill>
              <a:latin typeface="+mn-lt"/>
              <a:ea typeface="+mn-ea"/>
              <a:cs typeface="+mn-cs"/>
            </a:endParaRPr>
          </a:p>
          <a:p>
            <a:r>
              <a:rPr lang="zh-CN" sz="1800" dirty="0" smtClean="0">
                <a:solidFill>
                  <a:schemeClr val="tx1"/>
                </a:solidFill>
                <a:latin typeface="+mn-lt"/>
                <a:ea typeface="+mn-ea"/>
                <a:cs typeface="+mn-cs"/>
              </a:rPr>
              <a:t>具体案例：</a:t>
            </a:r>
          </a:p>
          <a:p>
            <a:pPr marL="0" indent="363538">
              <a:buNone/>
            </a:pPr>
            <a:r>
              <a:rPr lang="en-US" sz="1800" dirty="0" smtClean="0">
                <a:solidFill>
                  <a:schemeClr val="tx1"/>
                </a:solidFill>
                <a:latin typeface="+mn-lt"/>
                <a:ea typeface="+mn-ea"/>
                <a:cs typeface="+mn-cs"/>
              </a:rPr>
              <a:t>10</a:t>
            </a:r>
            <a:r>
              <a:rPr lang="zh-CN" sz="1800" dirty="0" smtClean="0">
                <a:solidFill>
                  <a:schemeClr val="tx1"/>
                </a:solidFill>
                <a:latin typeface="+mn-lt"/>
                <a:ea typeface="+mn-ea"/>
                <a:cs typeface="+mn-cs"/>
              </a:rPr>
              <a:t>月</a:t>
            </a:r>
            <a:r>
              <a:rPr lang="en-US" sz="1800" dirty="0" smtClean="0">
                <a:solidFill>
                  <a:schemeClr val="tx1"/>
                </a:solidFill>
                <a:latin typeface="+mn-lt"/>
                <a:ea typeface="+mn-ea"/>
                <a:cs typeface="+mn-cs"/>
              </a:rPr>
              <a:t>9</a:t>
            </a:r>
            <a:r>
              <a:rPr lang="zh-CN" sz="1800" dirty="0" smtClean="0">
                <a:solidFill>
                  <a:schemeClr val="tx1"/>
                </a:solidFill>
                <a:latin typeface="+mn-lt"/>
                <a:ea typeface="+mn-ea"/>
                <a:cs typeface="+mn-cs"/>
              </a:rPr>
              <a:t>日北海分公司报目前用北海校园网的帐号</a:t>
            </a:r>
            <a:r>
              <a:rPr lang="en-US" sz="1800" dirty="0" smtClean="0">
                <a:solidFill>
                  <a:schemeClr val="tx1"/>
                </a:solidFill>
                <a:latin typeface="+mn-lt"/>
                <a:ea typeface="+mn-ea"/>
                <a:cs typeface="+mn-cs"/>
              </a:rPr>
              <a:t>bh_9091</a:t>
            </a:r>
            <a:r>
              <a:rPr lang="zh-CN" sz="1800" dirty="0" smtClean="0">
                <a:solidFill>
                  <a:schemeClr val="tx1"/>
                </a:solidFill>
                <a:latin typeface="+mn-lt"/>
                <a:ea typeface="+mn-ea"/>
                <a:cs typeface="+mn-cs"/>
              </a:rPr>
              <a:t>很多新开的</a:t>
            </a:r>
            <a:r>
              <a:rPr lang="en-US" sz="1800" dirty="0" smtClean="0">
                <a:solidFill>
                  <a:schemeClr val="tx1"/>
                </a:solidFill>
                <a:latin typeface="+mn-lt"/>
                <a:ea typeface="+mn-ea"/>
                <a:cs typeface="+mn-cs"/>
              </a:rPr>
              <a:t>T7</a:t>
            </a:r>
            <a:r>
              <a:rPr lang="zh-CN" sz="1800" dirty="0" smtClean="0">
                <a:solidFill>
                  <a:schemeClr val="tx1"/>
                </a:solidFill>
                <a:latin typeface="+mn-lt"/>
                <a:ea typeface="+mn-ea"/>
                <a:cs typeface="+mn-cs"/>
              </a:rPr>
              <a:t>都看不到，如</a:t>
            </a:r>
            <a:r>
              <a:rPr lang="en-US" sz="1800" dirty="0" smtClean="0">
                <a:solidFill>
                  <a:schemeClr val="tx1"/>
                </a:solidFill>
                <a:latin typeface="+mn-lt"/>
                <a:ea typeface="+mn-ea"/>
                <a:cs typeface="+mn-cs"/>
              </a:rPr>
              <a:t>18977946136</a:t>
            </a:r>
            <a:r>
              <a:rPr lang="zh-CN" sz="1800" dirty="0" smtClean="0">
                <a:solidFill>
                  <a:schemeClr val="tx1"/>
                </a:solidFill>
                <a:latin typeface="+mn-lt"/>
                <a:ea typeface="+mn-ea"/>
                <a:cs typeface="+mn-cs"/>
              </a:rPr>
              <a:t>，</a:t>
            </a:r>
            <a:r>
              <a:rPr lang="en-US" sz="1800" dirty="0" smtClean="0">
                <a:solidFill>
                  <a:schemeClr val="tx1"/>
                </a:solidFill>
                <a:latin typeface="+mn-lt"/>
                <a:ea typeface="+mn-ea"/>
                <a:cs typeface="+mn-cs"/>
              </a:rPr>
              <a:t>18977946682</a:t>
            </a:r>
            <a:endParaRPr lang="zh-CN" sz="1800" dirty="0" smtClean="0">
              <a:solidFill>
                <a:schemeClr val="tx1"/>
              </a:solidFill>
              <a:latin typeface="+mn-lt"/>
              <a:ea typeface="+mn-ea"/>
              <a:cs typeface="+mn-cs"/>
            </a:endParaRPr>
          </a:p>
          <a:p>
            <a:r>
              <a:rPr lang="zh-CN" sz="1800" dirty="0" smtClean="0">
                <a:solidFill>
                  <a:schemeClr val="tx1"/>
                </a:solidFill>
                <a:latin typeface="+mn-lt"/>
                <a:ea typeface="+mn-ea"/>
                <a:cs typeface="+mn-cs"/>
              </a:rPr>
              <a:t>解决方法：</a:t>
            </a:r>
          </a:p>
          <a:p>
            <a:pPr marL="0" indent="363538">
              <a:buNone/>
            </a:pPr>
            <a:r>
              <a:rPr lang="zh-CN" sz="1800" dirty="0" smtClean="0">
                <a:solidFill>
                  <a:schemeClr val="tx1"/>
                </a:solidFill>
                <a:latin typeface="+mn-lt"/>
                <a:ea typeface="+mn-ea"/>
                <a:cs typeface="+mn-cs"/>
              </a:rPr>
              <a:t>查看自动工单受理日志，受理指令：</a:t>
            </a:r>
          </a:p>
          <a:p>
            <a:pPr marL="0" indent="0">
              <a:buNone/>
            </a:pPr>
            <a:r>
              <a:rPr lang="en-US" sz="1800" dirty="0" smtClean="0">
                <a:solidFill>
                  <a:schemeClr val="tx1"/>
                </a:solidFill>
                <a:latin typeface="+mn-lt"/>
                <a:ea typeface="+mn-ea"/>
                <a:cs typeface="+mn-cs"/>
              </a:rPr>
              <a:t>!!!!!![1++1++1]++10++110557860228++</a:t>
            </a:r>
            <a:r>
              <a:rPr lang="zh-CN" sz="1800" dirty="0" smtClean="0">
                <a:solidFill>
                  <a:schemeClr val="tx1"/>
                </a:solidFill>
                <a:latin typeface="+mn-lt"/>
                <a:ea typeface="+mn-ea"/>
                <a:cs typeface="+mn-cs"/>
              </a:rPr>
              <a:t>张霜霜</a:t>
            </a:r>
            <a:r>
              <a:rPr lang="en-US" sz="1800" dirty="0" smtClean="0">
                <a:solidFill>
                  <a:schemeClr val="tx1"/>
                </a:solidFill>
                <a:latin typeface="+mn-lt"/>
                <a:ea typeface="+mn-ea"/>
                <a:cs typeface="+mn-cs"/>
              </a:rPr>
              <a:t>++18977946136++71++9071++1++ !!!!!!</a:t>
            </a:r>
            <a:r>
              <a:rPr lang="zh-CN" sz="1800" dirty="0" smtClean="0">
                <a:solidFill>
                  <a:schemeClr val="tx1"/>
                </a:solidFill>
                <a:latin typeface="+mn-lt"/>
                <a:ea typeface="+mn-ea"/>
                <a:cs typeface="+mn-cs"/>
              </a:rPr>
              <a:t>（红字标注的“</a:t>
            </a:r>
            <a:r>
              <a:rPr lang="en-US" sz="1800" dirty="0" smtClean="0">
                <a:solidFill>
                  <a:schemeClr val="tx1"/>
                </a:solidFill>
                <a:latin typeface="+mn-lt"/>
                <a:ea typeface="+mn-ea"/>
                <a:cs typeface="+mn-cs"/>
              </a:rPr>
              <a:t>9071</a:t>
            </a:r>
            <a:r>
              <a:rPr lang="zh-CN" sz="1800" dirty="0" smtClean="0">
                <a:solidFill>
                  <a:schemeClr val="tx1"/>
                </a:solidFill>
                <a:latin typeface="+mn-lt"/>
                <a:ea typeface="+mn-ea"/>
                <a:cs typeface="+mn-cs"/>
              </a:rPr>
              <a:t>”为所属地市代码，为“桂电信息科技学院”属桂林地区校园网），所以北海校园网的管理员看不到这些帐号。</a:t>
            </a:r>
          </a:p>
          <a:p>
            <a:pPr marL="0" indent="363538">
              <a:buNone/>
            </a:pPr>
            <a:r>
              <a:rPr lang="zh-CN" sz="1800" dirty="0" smtClean="0">
                <a:solidFill>
                  <a:schemeClr val="tx1"/>
                </a:solidFill>
                <a:latin typeface="+mn-lt"/>
                <a:ea typeface="+mn-ea"/>
                <a:cs typeface="+mn-cs"/>
              </a:rPr>
              <a:t>这批帐号由分公司统一重新受理后问题解决。</a:t>
            </a:r>
            <a:endParaRPr lang="zh-CN" altLang="en-US" sz="18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8860" y="71414"/>
            <a:ext cx="6176728" cy="692150"/>
          </a:xfrm>
        </p:spPr>
        <p:txBody>
          <a:bodyPr/>
          <a:lstStyle/>
          <a:p>
            <a:r>
              <a:rPr lang="en-US" altLang="zh-CN" dirty="0" smtClean="0">
                <a:solidFill>
                  <a:srgbClr val="C00000"/>
                </a:solidFill>
              </a:rPr>
              <a:t>3.4 </a:t>
            </a:r>
            <a:r>
              <a:rPr lang="zh-CN" altLang="en-US" dirty="0" smtClean="0">
                <a:solidFill>
                  <a:srgbClr val="C00000"/>
                </a:solidFill>
              </a:rPr>
              <a:t>数字校园系统的维护及问题排查方法 </a:t>
            </a:r>
            <a:endParaRPr lang="zh-CN" altLang="en-US" dirty="0"/>
          </a:p>
        </p:txBody>
      </p:sp>
      <p:sp>
        <p:nvSpPr>
          <p:cNvPr id="3" name="内容占位符 2"/>
          <p:cNvSpPr>
            <a:spLocks noGrp="1"/>
          </p:cNvSpPr>
          <p:nvPr>
            <p:ph idx="1"/>
          </p:nvPr>
        </p:nvSpPr>
        <p:spPr/>
        <p:txBody>
          <a:bodyPr/>
          <a:lstStyle/>
          <a:p>
            <a:pPr>
              <a:buNone/>
            </a:pPr>
            <a:r>
              <a:rPr lang="zh-CN" b="1" dirty="0" smtClean="0">
                <a:solidFill>
                  <a:schemeClr val="tx1"/>
                </a:solidFill>
                <a:latin typeface="+mn-lt"/>
                <a:ea typeface="+mn-ea"/>
                <a:cs typeface="+mn-cs"/>
              </a:rPr>
              <a:t>数字校园用户已经申请开通连接数后仍然出现干扰页面</a:t>
            </a:r>
          </a:p>
          <a:p>
            <a:pPr marL="0" indent="536575">
              <a:buNone/>
            </a:pPr>
            <a:r>
              <a:rPr lang="zh-CN" sz="1800" dirty="0" smtClean="0">
                <a:solidFill>
                  <a:schemeClr val="tx1"/>
                </a:solidFill>
                <a:latin typeface="+mn-lt"/>
                <a:ea typeface="+mn-ea"/>
                <a:cs typeface="+mn-cs"/>
              </a:rPr>
              <a:t>目前，如果需要放开某数字校园账号接入用户数，只能由分公司政企部门向区政企提交申请，待区政企审批同意后，再将任务单派发给</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，由</a:t>
            </a:r>
            <a:r>
              <a:rPr lang="en-US" sz="1800" dirty="0" smtClean="0">
                <a:solidFill>
                  <a:schemeClr val="tx1"/>
                </a:solidFill>
                <a:latin typeface="+mn-lt"/>
                <a:ea typeface="+mn-ea"/>
                <a:cs typeface="+mn-cs"/>
              </a:rPr>
              <a:t>NOC</a:t>
            </a:r>
            <a:r>
              <a:rPr lang="zh-CN" sz="1800" dirty="0" smtClean="0">
                <a:solidFill>
                  <a:schemeClr val="tx1"/>
                </a:solidFill>
                <a:latin typeface="+mn-lt"/>
                <a:ea typeface="+mn-ea"/>
                <a:cs typeface="+mn-cs"/>
              </a:rPr>
              <a:t>在数字校园系统后台手工添加白名单，添加完成后，还需要分公司网监自行在</a:t>
            </a:r>
            <a:r>
              <a:rPr lang="en-US" sz="1800" dirty="0" smtClean="0">
                <a:solidFill>
                  <a:schemeClr val="tx1"/>
                </a:solidFill>
                <a:latin typeface="+mn-lt"/>
                <a:ea typeface="+mn-ea"/>
                <a:cs typeface="+mn-cs"/>
              </a:rPr>
              <a:t>SIG</a:t>
            </a:r>
            <a:r>
              <a:rPr lang="zh-CN" sz="1800" dirty="0" smtClean="0">
                <a:solidFill>
                  <a:schemeClr val="tx1"/>
                </a:solidFill>
                <a:latin typeface="+mn-lt"/>
                <a:ea typeface="+mn-ea"/>
                <a:cs typeface="+mn-cs"/>
              </a:rPr>
              <a:t>页面也添加白名单，否则，用户仍然会被干扰。</a:t>
            </a:r>
            <a:endParaRPr lang="en-US" altLang="zh-CN" sz="1800" dirty="0" smtClean="0">
              <a:solidFill>
                <a:schemeClr val="tx1"/>
              </a:solidFill>
              <a:latin typeface="+mn-lt"/>
              <a:ea typeface="+mn-ea"/>
              <a:cs typeface="+mn-cs"/>
            </a:endParaRPr>
          </a:p>
          <a:p>
            <a:pPr marL="0" indent="536575">
              <a:buNone/>
            </a:pPr>
            <a:endParaRPr lang="zh-CN" sz="1800" dirty="0" smtClean="0">
              <a:solidFill>
                <a:schemeClr val="tx1"/>
              </a:solidFill>
              <a:latin typeface="+mn-lt"/>
              <a:ea typeface="+mn-ea"/>
              <a:cs typeface="+mn-cs"/>
            </a:endParaRPr>
          </a:p>
          <a:p>
            <a:r>
              <a:rPr lang="zh-CN" sz="1800" b="1" dirty="0" smtClean="0">
                <a:solidFill>
                  <a:srgbClr val="C00000"/>
                </a:solidFill>
                <a:latin typeface="+mn-lt"/>
                <a:ea typeface="+mn-ea"/>
                <a:cs typeface="+mn-cs"/>
              </a:rPr>
              <a:t>用户被数字校园系统踢下线日志查询办法：</a:t>
            </a:r>
          </a:p>
          <a:p>
            <a:pPr lvl="1"/>
            <a:r>
              <a:rPr lang="zh-CN" sz="1800" dirty="0" smtClean="0">
                <a:solidFill>
                  <a:schemeClr val="tx1"/>
                </a:solidFill>
                <a:latin typeface="+mn-lt"/>
                <a:ea typeface="+mn-ea"/>
              </a:rPr>
              <a:t>在数字校园管理系统中的“校园网业务管理平台”——“查询”——“共享提下线日志查询”中查看数字校园系统侧踢下线日志。</a:t>
            </a:r>
          </a:p>
          <a:p>
            <a:pPr lvl="1"/>
            <a:r>
              <a:rPr lang="zh-CN" sz="1800" dirty="0" smtClean="0">
                <a:solidFill>
                  <a:schemeClr val="tx1"/>
                </a:solidFill>
                <a:latin typeface="+mn-lt"/>
                <a:ea typeface="+mn-ea"/>
              </a:rPr>
              <a:t>在数字校园管理系统中的“校园网业务管理平台”——“查询”——“宽带用户上网流量明细”中查询用户的下线代码，如果代码为</a:t>
            </a:r>
            <a:r>
              <a:rPr lang="en-US" sz="1800" dirty="0" smtClean="0">
                <a:solidFill>
                  <a:schemeClr val="tx1"/>
                </a:solidFill>
                <a:latin typeface="+mn-lt"/>
                <a:ea typeface="+mn-ea"/>
              </a:rPr>
              <a:t>6</a:t>
            </a:r>
            <a:r>
              <a:rPr lang="zh-CN" sz="1800" dirty="0" smtClean="0">
                <a:solidFill>
                  <a:schemeClr val="tx1"/>
                </a:solidFill>
                <a:latin typeface="+mn-lt"/>
                <a:ea typeface="+mn-ea"/>
              </a:rPr>
              <a:t>且紧接着有一条</a:t>
            </a:r>
            <a:r>
              <a:rPr lang="en-US" sz="1800" dirty="0" smtClean="0">
                <a:solidFill>
                  <a:schemeClr val="tx1"/>
                </a:solidFill>
                <a:latin typeface="+mn-lt"/>
                <a:ea typeface="+mn-ea"/>
              </a:rPr>
              <a:t>IP</a:t>
            </a:r>
            <a:r>
              <a:rPr lang="zh-CN" sz="1800" dirty="0" smtClean="0">
                <a:solidFill>
                  <a:schemeClr val="tx1"/>
                </a:solidFill>
                <a:latin typeface="+mn-lt"/>
                <a:ea typeface="+mn-ea"/>
              </a:rPr>
              <a:t>为</a:t>
            </a:r>
            <a:r>
              <a:rPr lang="en-US" sz="1800" dirty="0" smtClean="0">
                <a:solidFill>
                  <a:schemeClr val="tx1"/>
                </a:solidFill>
                <a:latin typeface="+mn-lt"/>
                <a:ea typeface="+mn-ea"/>
              </a:rPr>
              <a:t>0</a:t>
            </a:r>
            <a:r>
              <a:rPr lang="zh-CN" sz="1800" dirty="0" smtClean="0">
                <a:solidFill>
                  <a:schemeClr val="tx1"/>
                </a:solidFill>
                <a:latin typeface="+mn-lt"/>
                <a:ea typeface="+mn-ea"/>
              </a:rPr>
              <a:t>的上网记录，则可以表明用户属于超过接入数被踢下线的</a:t>
            </a:r>
            <a:r>
              <a:rPr lang="zh-CN" sz="1800" dirty="0" smtClean="0">
                <a:solidFill>
                  <a:schemeClr val="tx1"/>
                </a:solidFill>
                <a:latin typeface="+mn-lt"/>
                <a:ea typeface="+mn-ea"/>
              </a:rPr>
              <a:t>。</a:t>
            </a:r>
            <a:endParaRPr lang="zh-CN" sz="1800" dirty="0" smtClean="0">
              <a:solidFill>
                <a:schemeClr val="tx1"/>
              </a:solidFill>
              <a:latin typeface="+mn-lt"/>
              <a:ea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30300" y="1268413"/>
            <a:ext cx="8013700" cy="692150"/>
          </a:xfrm>
        </p:spPr>
        <p:txBody>
          <a:bodyPr/>
          <a:lstStyle/>
          <a:p>
            <a:pPr eaLnBrk="1" hangingPunct="1"/>
            <a:r>
              <a:rPr lang="zh-CN" altLang="en-US" smtClean="0">
                <a:solidFill>
                  <a:srgbClr val="0000FF"/>
                </a:solidFill>
                <a:latin typeface="华文细黑" pitchFamily="2" charset="-122"/>
                <a:ea typeface="华文细黑" pitchFamily="2" charset="-122"/>
              </a:rPr>
              <a:t>目录</a:t>
            </a:r>
          </a:p>
        </p:txBody>
      </p:sp>
      <p:sp>
        <p:nvSpPr>
          <p:cNvPr id="16387" name="Rectangle 3"/>
          <p:cNvSpPr>
            <a:spLocks noGrp="1" noChangeArrowheads="1"/>
          </p:cNvSpPr>
          <p:nvPr>
            <p:ph type="body" idx="1"/>
          </p:nvPr>
        </p:nvSpPr>
        <p:spPr>
          <a:xfrm>
            <a:off x="914400" y="2133600"/>
            <a:ext cx="8229600" cy="2519363"/>
          </a:xfrm>
        </p:spPr>
        <p:txBody>
          <a:bodyPr/>
          <a:lstStyle/>
          <a:p>
            <a:pPr eaLnBrk="1" hangingPunct="1">
              <a:lnSpc>
                <a:spcPct val="90000"/>
              </a:lnSpc>
            </a:pPr>
            <a:r>
              <a:rPr lang="zh-CN" altLang="en-US" sz="2400" b="1" u="sng" dirty="0" smtClean="0">
                <a:latin typeface="华文细黑" pitchFamily="2" charset="-122"/>
                <a:ea typeface="华文细黑" pitchFamily="2" charset="-122"/>
              </a:rPr>
              <a:t>第一章固网</a:t>
            </a:r>
            <a:r>
              <a:rPr lang="en-US" altLang="zh-CN" sz="2400" b="1" u="sng" dirty="0" smtClean="0">
                <a:latin typeface="华文细黑" pitchFamily="2" charset="-122"/>
                <a:ea typeface="华文细黑" pitchFamily="2" charset="-122"/>
              </a:rPr>
              <a:t>AAA</a:t>
            </a:r>
            <a:r>
              <a:rPr lang="zh-CN" altLang="en-US" sz="2400" b="1" u="sng" dirty="0" smtClean="0">
                <a:latin typeface="华文细黑" pitchFamily="2" charset="-122"/>
                <a:ea typeface="华文细黑" pitchFamily="2" charset="-122"/>
              </a:rPr>
              <a:t>整体介绍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第二章普通宽带认证系统（</a:t>
            </a:r>
            <a:r>
              <a:rPr lang="en-US" altLang="zh-CN" sz="2400" b="1" u="sng" dirty="0" smtClean="0">
                <a:latin typeface="华文细黑" pitchFamily="2" charset="-122"/>
                <a:ea typeface="华文细黑" pitchFamily="2" charset="-122"/>
              </a:rPr>
              <a:t>BIMS</a:t>
            </a:r>
            <a:r>
              <a:rPr lang="zh-CN" altLang="en-US" sz="2400" b="1" u="sng" dirty="0" smtClean="0">
                <a:latin typeface="华文细黑" pitchFamily="2" charset="-122"/>
                <a:ea typeface="华文细黑" pitchFamily="2" charset="-122"/>
              </a:rPr>
              <a:t>系统）相关介绍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第三章 数字校园系统相关介绍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solidFill>
                  <a:srgbClr val="FF0000"/>
                </a:solidFill>
                <a:latin typeface="华文细黑" pitchFamily="2" charset="-122"/>
                <a:ea typeface="华文细黑" pitchFamily="2" charset="-122"/>
              </a:rPr>
              <a:t>第四章 固网</a:t>
            </a:r>
            <a:r>
              <a:rPr lang="en-US" altLang="zh-CN" sz="2400" b="1" u="sng" dirty="0" smtClean="0">
                <a:solidFill>
                  <a:srgbClr val="FF0000"/>
                </a:solidFill>
                <a:latin typeface="华文细黑" pitchFamily="2" charset="-122"/>
                <a:ea typeface="华文细黑" pitchFamily="2" charset="-122"/>
              </a:rPr>
              <a:t>WLAN</a:t>
            </a:r>
            <a:r>
              <a:rPr lang="zh-CN" altLang="en-US" sz="2400" b="1" u="sng" dirty="0" smtClean="0">
                <a:solidFill>
                  <a:srgbClr val="FF0000"/>
                </a:solidFill>
                <a:latin typeface="华文细黑" pitchFamily="2" charset="-122"/>
                <a:ea typeface="华文细黑" pitchFamily="2" charset="-122"/>
              </a:rPr>
              <a:t>认证系统相关介绍</a:t>
            </a:r>
          </a:p>
          <a:p>
            <a:pPr eaLnBrk="1" hangingPunct="1">
              <a:lnSpc>
                <a:spcPct val="90000"/>
              </a:lnSpc>
            </a:pPr>
            <a:r>
              <a:rPr lang="zh-CN" altLang="en-US" sz="2400" b="1" u="sng" dirty="0" smtClean="0">
                <a:latin typeface="华文细黑" pitchFamily="2" charset="-122"/>
                <a:ea typeface="华文细黑" pitchFamily="2" charset="-122"/>
              </a:rPr>
              <a:t>第五章 宽带自助</a:t>
            </a:r>
            <a:r>
              <a:rPr lang="en-US" altLang="zh-CN" sz="2400" b="1" u="sng" dirty="0" smtClean="0">
                <a:latin typeface="华文细黑" pitchFamily="2" charset="-122"/>
                <a:ea typeface="华文细黑" pitchFamily="2" charset="-122"/>
              </a:rPr>
              <a:t>PORTAL</a:t>
            </a:r>
            <a:r>
              <a:rPr lang="zh-CN" altLang="en-US" sz="2400" b="1" u="sng" dirty="0" smtClean="0">
                <a:latin typeface="华文细黑" pitchFamily="2" charset="-122"/>
                <a:ea typeface="华文细黑" pitchFamily="2" charset="-122"/>
              </a:rPr>
              <a:t>系统相关介绍</a:t>
            </a:r>
            <a:endParaRPr lang="en-US" altLang="zh-CN" sz="2400" b="1" u="sng" dirty="0" smtClean="0">
              <a:latin typeface="华文细黑" pitchFamily="2" charset="-122"/>
              <a:ea typeface="华文细黑" pitchFamily="2" charset="-122"/>
            </a:endParaRPr>
          </a:p>
        </p:txBody>
      </p:sp>
      <p:grpSp>
        <p:nvGrpSpPr>
          <p:cNvPr id="2" name="Group 4"/>
          <p:cNvGrpSpPr>
            <a:grpSpLocks/>
          </p:cNvGrpSpPr>
          <p:nvPr/>
        </p:nvGrpSpPr>
        <p:grpSpPr bwMode="auto">
          <a:xfrm>
            <a:off x="323850" y="1125538"/>
            <a:ext cx="3232150" cy="2038350"/>
            <a:chOff x="183" y="759"/>
            <a:chExt cx="2036" cy="1284"/>
          </a:xfrm>
        </p:grpSpPr>
        <p:sp>
          <p:nvSpPr>
            <p:cNvPr id="16389" name="Line 5"/>
            <p:cNvSpPr>
              <a:spLocks noChangeShapeType="1"/>
            </p:cNvSpPr>
            <p:nvPr/>
          </p:nvSpPr>
          <p:spPr bwMode="auto">
            <a:xfrm>
              <a:off x="470" y="759"/>
              <a:ext cx="0" cy="1284"/>
            </a:xfrm>
            <a:prstGeom prst="line">
              <a:avLst/>
            </a:prstGeom>
            <a:noFill/>
            <a:ln w="9525">
              <a:solidFill>
                <a:srgbClr val="999999"/>
              </a:solidFill>
              <a:round/>
              <a:headEnd/>
              <a:tailEnd/>
            </a:ln>
          </p:spPr>
          <p:txBody>
            <a:bodyPr wrap="none" anchor="ctr"/>
            <a:lstStyle/>
            <a:p>
              <a:endParaRPr lang="zh-CN" altLang="en-US"/>
            </a:p>
          </p:txBody>
        </p:sp>
        <p:sp>
          <p:nvSpPr>
            <p:cNvPr id="16390" name="Line 6"/>
            <p:cNvSpPr>
              <a:spLocks noChangeShapeType="1"/>
            </p:cNvSpPr>
            <p:nvPr/>
          </p:nvSpPr>
          <p:spPr bwMode="auto">
            <a:xfrm>
              <a:off x="183" y="1312"/>
              <a:ext cx="2036" cy="0"/>
            </a:xfrm>
            <a:prstGeom prst="line">
              <a:avLst/>
            </a:prstGeom>
            <a:noFill/>
            <a:ln w="9525">
              <a:solidFill>
                <a:srgbClr val="999999"/>
              </a:solidFill>
              <a:round/>
              <a:headEnd/>
              <a:tailEnd/>
            </a:ln>
          </p:spPr>
          <p:txBody>
            <a:bodyPr wrap="none" anchor="ctr"/>
            <a:lstStyle/>
            <a:p>
              <a:endParaRPr lang="zh-CN" altLang="en-US"/>
            </a:p>
          </p:txBody>
        </p:sp>
        <p:sp>
          <p:nvSpPr>
            <p:cNvPr id="16391" name="Rectangle 7"/>
            <p:cNvSpPr>
              <a:spLocks noChangeArrowheads="1"/>
            </p:cNvSpPr>
            <p:nvPr/>
          </p:nvSpPr>
          <p:spPr bwMode="auto">
            <a:xfrm>
              <a:off x="431" y="1275"/>
              <a:ext cx="75" cy="77"/>
            </a:xfrm>
            <a:prstGeom prst="rect">
              <a:avLst/>
            </a:prstGeom>
            <a:solidFill>
              <a:srgbClr val="969696"/>
            </a:solidFill>
            <a:ln w="9525">
              <a:solidFill>
                <a:schemeClr val="bg1"/>
              </a:solidFill>
              <a:miter lim="800000"/>
              <a:headEnd/>
              <a:tailEnd/>
            </a:ln>
          </p:spPr>
          <p:txBody>
            <a:bodyPr wrap="none" anchor="ctr"/>
            <a:lstStyle/>
            <a:p>
              <a:pPr algn="ctr" eaLnBrk="1" hangingPunct="1">
                <a:spcBef>
                  <a:spcPct val="20000"/>
                </a:spcBef>
              </a:pPr>
              <a:endParaRPr lang="zh-CN" altLang="en-US">
                <a:latin typeface="华文细黑" pitchFamily="2" charset="-122"/>
                <a:ea typeface="华文细黑" pitchFamily="2"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95288" y="476250"/>
            <a:ext cx="8229600" cy="692150"/>
          </a:xfrm>
        </p:spPr>
        <p:txBody>
          <a:bodyPr/>
          <a:lstStyle/>
          <a:p>
            <a:r>
              <a:rPr lang="en-US" altLang="zh-CN" sz="1800" smtClean="0">
                <a:latin typeface="楷体_GB2312" pitchFamily="49" charset="-122"/>
                <a:ea typeface="楷体_GB2312" pitchFamily="49" charset="-122"/>
              </a:rPr>
              <a:t>1.2.1 BIMS</a:t>
            </a:r>
            <a:r>
              <a:rPr lang="zh-CN" altLang="zh-CN" sz="1800" smtClean="0">
                <a:latin typeface="楷体_GB2312" pitchFamily="49" charset="-122"/>
                <a:ea typeface="楷体_GB2312" pitchFamily="49" charset="-122"/>
              </a:rPr>
              <a:t>系统业务承载现状</a:t>
            </a:r>
            <a:endParaRPr lang="zh-CN" altLang="en-US" sz="1800" smtClean="0">
              <a:latin typeface="楷体_GB2312" pitchFamily="49" charset="-122"/>
              <a:ea typeface="楷体_GB2312" pitchFamily="49" charset="-122"/>
            </a:endParaRPr>
          </a:p>
        </p:txBody>
      </p:sp>
      <p:sp>
        <p:nvSpPr>
          <p:cNvPr id="3" name="内容占位符 2"/>
          <p:cNvSpPr>
            <a:spLocks noGrp="1"/>
          </p:cNvSpPr>
          <p:nvPr>
            <p:ph idx="1"/>
          </p:nvPr>
        </p:nvSpPr>
        <p:spPr/>
        <p:txBody>
          <a:bodyPr/>
          <a:lstStyle/>
          <a:p>
            <a:pPr>
              <a:defRPr/>
            </a:pPr>
            <a:r>
              <a:rPr lang="en-US" sz="1600" b="1" dirty="0" smtClean="0"/>
              <a:t>Radius1</a:t>
            </a:r>
            <a:r>
              <a:rPr lang="zh-CN" sz="1600" b="1" dirty="0" smtClean="0"/>
              <a:t>－</a:t>
            </a:r>
            <a:r>
              <a:rPr lang="en-US" sz="1600" b="1" dirty="0" smtClean="0"/>
              <a:t>Radius6</a:t>
            </a:r>
            <a:r>
              <a:rPr lang="zh-CN" sz="1600" b="1" dirty="0" smtClean="0"/>
              <a:t>：</a:t>
            </a:r>
            <a:r>
              <a:rPr lang="en-US" sz="1600" dirty="0" smtClean="0"/>
              <a:t>5</a:t>
            </a:r>
            <a:r>
              <a:rPr lang="zh-CN" sz="1600" dirty="0" smtClean="0"/>
              <a:t>主</a:t>
            </a:r>
            <a:r>
              <a:rPr lang="en-US" sz="1600" dirty="0" smtClean="0"/>
              <a:t>1</a:t>
            </a:r>
            <a:r>
              <a:rPr lang="zh-CN" sz="1600" dirty="0" smtClean="0"/>
              <a:t>备，作为全区普通宽带、窄带、一次认证</a:t>
            </a:r>
            <a:r>
              <a:rPr lang="en-US" sz="1600" dirty="0" smtClean="0"/>
              <a:t>VPDN</a:t>
            </a:r>
            <a:r>
              <a:rPr lang="zh-CN" sz="1600" dirty="0" smtClean="0"/>
              <a:t>、卡业务的</a:t>
            </a:r>
            <a:r>
              <a:rPr lang="en-US" sz="1600" dirty="0" smtClean="0"/>
              <a:t>Radius</a:t>
            </a:r>
            <a:r>
              <a:rPr lang="zh-CN" sz="1600" dirty="0" smtClean="0"/>
              <a:t>服务器。其中</a:t>
            </a:r>
            <a:r>
              <a:rPr lang="en-US" sz="1600" dirty="0" smtClean="0"/>
              <a:t>Radius6</a:t>
            </a:r>
            <a:r>
              <a:rPr lang="zh-CN" sz="1600" dirty="0" smtClean="0"/>
              <a:t>、</a:t>
            </a:r>
            <a:r>
              <a:rPr lang="en-US" sz="1600" dirty="0" smtClean="0"/>
              <a:t>Radius5</a:t>
            </a:r>
            <a:r>
              <a:rPr lang="zh-CN" sz="1600" dirty="0" smtClean="0"/>
              <a:t>分别作为无线</a:t>
            </a:r>
            <a:r>
              <a:rPr lang="en-US" sz="1600" dirty="0" smtClean="0"/>
              <a:t>VPDN</a:t>
            </a:r>
            <a:r>
              <a:rPr lang="zh-CN" sz="1600" dirty="0" smtClean="0"/>
              <a:t>、福彩二次认证</a:t>
            </a:r>
            <a:r>
              <a:rPr lang="en-US" sz="1600" dirty="0" smtClean="0"/>
              <a:t>VPDN</a:t>
            </a:r>
            <a:r>
              <a:rPr lang="zh-CN" sz="1600" dirty="0" smtClean="0"/>
              <a:t>的</a:t>
            </a:r>
            <a:r>
              <a:rPr lang="en-US" sz="1600" dirty="0" smtClean="0"/>
              <a:t>Radius</a:t>
            </a:r>
            <a:r>
              <a:rPr lang="zh-CN" sz="1600" dirty="0" smtClean="0"/>
              <a:t>主、备服务器。普通宽带</a:t>
            </a:r>
            <a:r>
              <a:rPr lang="en-US" sz="1600" dirty="0" smtClean="0"/>
              <a:t>RADIUS</a:t>
            </a:r>
            <a:r>
              <a:rPr lang="zh-CN" sz="1600" dirty="0" smtClean="0"/>
              <a:t>服务器划分区域说明：</a:t>
            </a:r>
          </a:p>
          <a:p>
            <a:pPr marL="534988" indent="0">
              <a:buFontTx/>
              <a:buNone/>
              <a:defRPr/>
            </a:pPr>
            <a:r>
              <a:rPr lang="zh-CN" sz="1600" b="1" dirty="0" smtClean="0"/>
              <a:t>柳州、来宾主用</a:t>
            </a:r>
            <a:r>
              <a:rPr lang="en-US" sz="1600" b="1" dirty="0" smtClean="0"/>
              <a:t>RADIUS 1</a:t>
            </a:r>
            <a:r>
              <a:rPr lang="zh-CN" sz="1600" b="1" dirty="0" smtClean="0"/>
              <a:t>，</a:t>
            </a:r>
            <a:r>
              <a:rPr lang="en-US" sz="1600" b="1" dirty="0" smtClean="0"/>
              <a:t>IP</a:t>
            </a:r>
            <a:r>
              <a:rPr lang="zh-CN" sz="1600" b="1" dirty="0" smtClean="0"/>
              <a:t>为</a:t>
            </a:r>
            <a:r>
              <a:rPr lang="en-US" sz="1600" b="1" dirty="0" smtClean="0"/>
              <a:t>202.103.194.200</a:t>
            </a:r>
            <a:r>
              <a:rPr lang="zh-CN" sz="1600" b="1" dirty="0" smtClean="0"/>
              <a:t>；</a:t>
            </a:r>
            <a:endParaRPr lang="zh-CN" sz="1600" dirty="0" smtClean="0"/>
          </a:p>
          <a:p>
            <a:pPr>
              <a:buFontTx/>
              <a:buNone/>
              <a:defRPr/>
            </a:pPr>
            <a:r>
              <a:rPr lang="en-US" altLang="zh-CN" sz="1600" b="1" dirty="0" smtClean="0"/>
              <a:t>          </a:t>
            </a:r>
            <a:r>
              <a:rPr lang="zh-CN" sz="1600" b="1" dirty="0" smtClean="0"/>
              <a:t>南宁、崇左主用</a:t>
            </a:r>
            <a:r>
              <a:rPr lang="en-US" sz="1600" b="1" dirty="0" smtClean="0"/>
              <a:t>RADIUS 2</a:t>
            </a:r>
            <a:r>
              <a:rPr lang="zh-CN" sz="1600" b="1" dirty="0" smtClean="0"/>
              <a:t>，</a:t>
            </a:r>
            <a:r>
              <a:rPr lang="en-US" sz="1600" b="1" dirty="0" smtClean="0"/>
              <a:t>IP</a:t>
            </a:r>
            <a:r>
              <a:rPr lang="zh-CN" sz="1600" b="1" dirty="0" smtClean="0"/>
              <a:t>为</a:t>
            </a:r>
            <a:r>
              <a:rPr lang="en-US" sz="1600" b="1" dirty="0" smtClean="0"/>
              <a:t>202.103.194.201</a:t>
            </a:r>
            <a:r>
              <a:rPr lang="zh-CN" sz="1600" b="1" dirty="0" smtClean="0"/>
              <a:t>；</a:t>
            </a:r>
            <a:endParaRPr lang="zh-CN" sz="1600" dirty="0" smtClean="0"/>
          </a:p>
          <a:p>
            <a:pPr marL="450850" indent="84138">
              <a:buFontTx/>
              <a:buNone/>
              <a:defRPr/>
            </a:pPr>
            <a:r>
              <a:rPr lang="en-US" altLang="zh-CN" sz="1600" b="1" dirty="0" smtClean="0"/>
              <a:t> </a:t>
            </a:r>
            <a:r>
              <a:rPr lang="zh-CN" sz="1600" b="1" dirty="0" smtClean="0"/>
              <a:t>桂林、玉林主用</a:t>
            </a:r>
            <a:r>
              <a:rPr lang="en-US" sz="1600" b="1" dirty="0" smtClean="0"/>
              <a:t>RADIUS 3</a:t>
            </a:r>
            <a:r>
              <a:rPr lang="zh-CN" sz="1600" b="1" dirty="0" smtClean="0"/>
              <a:t>，</a:t>
            </a:r>
            <a:r>
              <a:rPr lang="en-US" sz="1600" b="1" dirty="0" smtClean="0"/>
              <a:t>IP</a:t>
            </a:r>
            <a:r>
              <a:rPr lang="zh-CN" sz="1600" b="1" dirty="0" smtClean="0"/>
              <a:t>为</a:t>
            </a:r>
            <a:r>
              <a:rPr lang="en-US" sz="1600" b="1" dirty="0" smtClean="0"/>
              <a:t>202.103.194.202</a:t>
            </a:r>
            <a:r>
              <a:rPr lang="zh-CN" sz="1600" b="1" dirty="0" smtClean="0"/>
              <a:t>；</a:t>
            </a:r>
            <a:endParaRPr lang="zh-CN" sz="1600" dirty="0" smtClean="0"/>
          </a:p>
          <a:p>
            <a:pPr indent="192088">
              <a:buFontTx/>
              <a:buNone/>
              <a:defRPr/>
            </a:pPr>
            <a:r>
              <a:rPr lang="zh-CN" sz="1600" b="1" dirty="0" smtClean="0"/>
              <a:t>贵港</a:t>
            </a:r>
            <a:r>
              <a:rPr lang="en-US" sz="1600" b="1" dirty="0" smtClean="0"/>
              <a:t>,</a:t>
            </a:r>
            <a:r>
              <a:rPr lang="zh-CN" sz="1600" b="1" dirty="0" smtClean="0"/>
              <a:t>梧州</a:t>
            </a:r>
            <a:r>
              <a:rPr lang="en-US" sz="1600" b="1" dirty="0" smtClean="0"/>
              <a:t>,</a:t>
            </a:r>
            <a:r>
              <a:rPr lang="zh-CN" sz="1600" b="1" dirty="0" smtClean="0"/>
              <a:t>贺州</a:t>
            </a:r>
            <a:r>
              <a:rPr lang="en-US" sz="1600" b="1" dirty="0" smtClean="0"/>
              <a:t>,</a:t>
            </a:r>
            <a:r>
              <a:rPr lang="zh-CN" sz="1600" b="1" dirty="0" smtClean="0"/>
              <a:t>防城港主用</a:t>
            </a:r>
            <a:r>
              <a:rPr lang="en-US" sz="1600" b="1" dirty="0" smtClean="0"/>
              <a:t>RADIUS 4</a:t>
            </a:r>
            <a:r>
              <a:rPr lang="zh-CN" sz="1600" b="1" dirty="0" smtClean="0"/>
              <a:t>，</a:t>
            </a:r>
            <a:r>
              <a:rPr lang="en-US" sz="1600" b="1" dirty="0" smtClean="0"/>
              <a:t>IP</a:t>
            </a:r>
            <a:r>
              <a:rPr lang="zh-CN" sz="1600" b="1" dirty="0" smtClean="0"/>
              <a:t>为</a:t>
            </a:r>
            <a:r>
              <a:rPr lang="en-US" sz="1600" b="1" dirty="0" smtClean="0"/>
              <a:t>202.104.194.203</a:t>
            </a:r>
            <a:endParaRPr lang="zh-CN" sz="1600" dirty="0" smtClean="0"/>
          </a:p>
          <a:p>
            <a:pPr indent="192088">
              <a:buFontTx/>
              <a:buNone/>
              <a:defRPr/>
            </a:pPr>
            <a:r>
              <a:rPr lang="zh-CN" sz="1600" b="1" dirty="0" smtClean="0"/>
              <a:t>百色、钦州、河池、北海主用</a:t>
            </a:r>
            <a:r>
              <a:rPr lang="en-US" sz="1600" b="1" dirty="0" smtClean="0"/>
              <a:t>RADIU5</a:t>
            </a:r>
            <a:r>
              <a:rPr lang="zh-CN" sz="1600" b="1" dirty="0" smtClean="0"/>
              <a:t>，</a:t>
            </a:r>
            <a:r>
              <a:rPr lang="en-US" sz="1600" b="1" dirty="0" smtClean="0"/>
              <a:t> IP</a:t>
            </a:r>
            <a:r>
              <a:rPr lang="zh-CN" sz="1600" b="1" dirty="0" smtClean="0"/>
              <a:t>为</a:t>
            </a:r>
            <a:r>
              <a:rPr lang="en-US" sz="1600" b="1" dirty="0" smtClean="0"/>
              <a:t>202.103.194.204</a:t>
            </a:r>
            <a:endParaRPr lang="zh-CN" sz="1600" dirty="0" smtClean="0"/>
          </a:p>
          <a:p>
            <a:pPr indent="192088">
              <a:buFontTx/>
              <a:buNone/>
              <a:defRPr/>
            </a:pPr>
            <a:r>
              <a:rPr lang="zh-CN" sz="1600" b="1" dirty="0" smtClean="0"/>
              <a:t>全区备用</a:t>
            </a:r>
            <a:r>
              <a:rPr lang="en-US" sz="1600" b="1" dirty="0" smtClean="0"/>
              <a:t>RADIU,6</a:t>
            </a:r>
            <a:r>
              <a:rPr lang="zh-CN" sz="1600" b="1" dirty="0" smtClean="0"/>
              <a:t>，</a:t>
            </a:r>
            <a:r>
              <a:rPr lang="en-US" sz="1600" b="1" dirty="0" smtClean="0"/>
              <a:t> IP</a:t>
            </a:r>
            <a:r>
              <a:rPr lang="zh-CN" sz="1600" b="1" dirty="0" smtClean="0"/>
              <a:t>为</a:t>
            </a:r>
            <a:r>
              <a:rPr lang="en-US" sz="1600" b="1" dirty="0" smtClean="0"/>
              <a:t>202.103.104.205</a:t>
            </a:r>
            <a:r>
              <a:rPr lang="zh-CN" sz="1600" b="1" dirty="0" smtClean="0"/>
              <a:t>。</a:t>
            </a:r>
            <a:endParaRPr lang="zh-CN" sz="1600" dirty="0" smtClean="0"/>
          </a:p>
          <a:p>
            <a:pPr indent="192088">
              <a:buFontTx/>
              <a:buNone/>
              <a:defRPr/>
            </a:pPr>
            <a:r>
              <a:rPr lang="zh-CN" sz="1600" b="1" dirty="0" smtClean="0"/>
              <a:t>普通宽带认证端口为</a:t>
            </a:r>
            <a:r>
              <a:rPr lang="en-US" sz="1600" b="1" dirty="0" smtClean="0"/>
              <a:t>1812 </a:t>
            </a:r>
            <a:r>
              <a:rPr lang="zh-CN" sz="1600" b="1" dirty="0" smtClean="0"/>
              <a:t>，计费端口为</a:t>
            </a:r>
            <a:r>
              <a:rPr lang="en-US" sz="1600" b="1" dirty="0" smtClean="0"/>
              <a:t>1813</a:t>
            </a:r>
            <a:r>
              <a:rPr lang="zh-CN" sz="1600" b="1" dirty="0" smtClean="0"/>
              <a:t>。</a:t>
            </a:r>
            <a:endParaRPr lang="en-US" altLang="zh-CN" sz="1600" b="1" dirty="0" smtClean="0"/>
          </a:p>
          <a:p>
            <a:pPr indent="192088">
              <a:buFontTx/>
              <a:buNone/>
              <a:defRPr/>
            </a:pPr>
            <a:r>
              <a:rPr lang="zh-CN" sz="1600" b="1" dirty="0" smtClean="0"/>
              <a:t>无线</a:t>
            </a:r>
            <a:r>
              <a:rPr lang="en-US" sz="1600" b="1" dirty="0" smtClean="0"/>
              <a:t>VPDN</a:t>
            </a:r>
            <a:r>
              <a:rPr lang="zh-CN" sz="1600" b="1" dirty="0" smtClean="0"/>
              <a:t>和有线二次认证</a:t>
            </a:r>
            <a:r>
              <a:rPr lang="en-US" sz="1600" b="1" dirty="0" smtClean="0"/>
              <a:t>VPDN </a:t>
            </a:r>
            <a:r>
              <a:rPr lang="zh-CN" sz="1600" b="1" dirty="0" smtClean="0"/>
              <a:t>主用</a:t>
            </a:r>
            <a:r>
              <a:rPr lang="en-US" sz="1600" b="1" dirty="0" smtClean="0"/>
              <a:t>RADIUS6</a:t>
            </a:r>
            <a:r>
              <a:rPr lang="zh-CN" sz="1600" b="1" dirty="0" smtClean="0"/>
              <a:t>，</a:t>
            </a:r>
            <a:r>
              <a:rPr lang="en-US" sz="1600" b="1" dirty="0" smtClean="0"/>
              <a:t>IP</a:t>
            </a:r>
            <a:r>
              <a:rPr lang="zh-CN" sz="1600" b="1" dirty="0" smtClean="0"/>
              <a:t>为</a:t>
            </a:r>
            <a:r>
              <a:rPr lang="en-US" sz="1600" b="1" dirty="0" smtClean="0"/>
              <a:t>202.103.104.205</a:t>
            </a:r>
            <a:r>
              <a:rPr lang="zh-CN" sz="1600" b="1" dirty="0" smtClean="0"/>
              <a:t>。备用</a:t>
            </a:r>
            <a:r>
              <a:rPr lang="en-US" sz="1600" b="1" dirty="0" smtClean="0"/>
              <a:t>RADIUS5 IP</a:t>
            </a:r>
            <a:r>
              <a:rPr lang="zh-CN" sz="1600" b="1" dirty="0" smtClean="0"/>
              <a:t>为</a:t>
            </a:r>
            <a:r>
              <a:rPr lang="en-US" sz="1600" b="1" dirty="0" smtClean="0"/>
              <a:t>202.103.104.204,</a:t>
            </a:r>
            <a:r>
              <a:rPr lang="zh-CN" sz="1600" b="1" dirty="0" smtClean="0"/>
              <a:t>无线</a:t>
            </a:r>
            <a:r>
              <a:rPr lang="en-US" sz="1600" b="1" dirty="0" smtClean="0"/>
              <a:t>VPDN </a:t>
            </a:r>
            <a:r>
              <a:rPr lang="zh-CN" sz="1600" b="1" dirty="0" smtClean="0"/>
              <a:t>认证端口</a:t>
            </a:r>
            <a:r>
              <a:rPr lang="en-US" sz="1600" b="1" dirty="0" smtClean="0"/>
              <a:t>1822</a:t>
            </a:r>
            <a:r>
              <a:rPr lang="zh-CN" sz="1600" b="1" dirty="0" smtClean="0"/>
              <a:t>，计费端口</a:t>
            </a:r>
            <a:r>
              <a:rPr lang="en-US" sz="1600" b="1" dirty="0" smtClean="0"/>
              <a:t>1823.</a:t>
            </a:r>
            <a:r>
              <a:rPr lang="zh-CN" sz="1600" b="1" dirty="0" smtClean="0"/>
              <a:t>有线二次认证</a:t>
            </a:r>
            <a:r>
              <a:rPr lang="en-US" sz="1600" b="1" dirty="0" smtClean="0"/>
              <a:t>VPDN</a:t>
            </a:r>
            <a:r>
              <a:rPr lang="zh-CN" sz="1600" b="1" dirty="0" smtClean="0"/>
              <a:t>认证端口</a:t>
            </a:r>
            <a:r>
              <a:rPr lang="en-US" sz="1600" b="1" dirty="0" smtClean="0"/>
              <a:t>1818</a:t>
            </a:r>
            <a:r>
              <a:rPr lang="zh-CN" sz="1600" b="1" dirty="0" smtClean="0"/>
              <a:t>，计费端口</a:t>
            </a:r>
            <a:r>
              <a:rPr lang="en-US" sz="1600" b="1" dirty="0" smtClean="0"/>
              <a:t>1819</a:t>
            </a:r>
            <a:endParaRPr lang="zh-CN" sz="1600" dirty="0" smtClean="0"/>
          </a:p>
          <a:p>
            <a:pPr>
              <a:defRPr/>
            </a:pPr>
            <a:r>
              <a:rPr lang="en-US" sz="1600" b="1" dirty="0" smtClean="0"/>
              <a:t>NAT radius</a:t>
            </a:r>
            <a:r>
              <a:rPr lang="zh-CN" sz="1600" b="1" dirty="0" smtClean="0"/>
              <a:t>：</a:t>
            </a:r>
            <a:r>
              <a:rPr lang="zh-CN" sz="1600" dirty="0" smtClean="0"/>
              <a:t>目前作为南宁、柳州、桂林、贵港四地市进行了</a:t>
            </a:r>
            <a:r>
              <a:rPr lang="en-US" sz="1600" dirty="0" smtClean="0"/>
              <a:t>NAT</a:t>
            </a:r>
            <a:r>
              <a:rPr lang="zh-CN" sz="1600" dirty="0" smtClean="0"/>
              <a:t>改造的</a:t>
            </a:r>
            <a:r>
              <a:rPr lang="en-US" sz="1600" dirty="0" smtClean="0"/>
              <a:t>BAS</a:t>
            </a:r>
            <a:r>
              <a:rPr lang="zh-CN" sz="1600" dirty="0" smtClean="0"/>
              <a:t>认证，包括公网和私网用户。主用</a:t>
            </a:r>
            <a:r>
              <a:rPr lang="en-US" sz="1600" dirty="0" smtClean="0"/>
              <a:t>RADIUS</a:t>
            </a:r>
            <a:r>
              <a:rPr lang="zh-CN" sz="1600" dirty="0" smtClean="0"/>
              <a:t>服务器</a:t>
            </a:r>
            <a:r>
              <a:rPr lang="en-US" sz="1600" dirty="0" smtClean="0"/>
              <a:t>IP</a:t>
            </a:r>
            <a:r>
              <a:rPr lang="zh-CN" sz="1600" dirty="0" smtClean="0"/>
              <a:t>地址</a:t>
            </a:r>
            <a:r>
              <a:rPr lang="en-US" sz="1600" b="1" dirty="0" smtClean="0"/>
              <a:t>202.103.194.197</a:t>
            </a:r>
            <a:r>
              <a:rPr lang="zh-CN" sz="1600" dirty="0" smtClean="0"/>
              <a:t>，备用</a:t>
            </a:r>
            <a:r>
              <a:rPr lang="en-US" sz="1600" dirty="0" smtClean="0"/>
              <a:t>RADIUS</a:t>
            </a:r>
            <a:r>
              <a:rPr lang="zh-CN" sz="1600" dirty="0" smtClean="0"/>
              <a:t>服务器为</a:t>
            </a:r>
            <a:r>
              <a:rPr lang="en-US" sz="1600" dirty="0" smtClean="0"/>
              <a:t>RADIUS6</a:t>
            </a:r>
            <a:r>
              <a:rPr lang="zh-CN" sz="1600" dirty="0" smtClean="0"/>
              <a:t>。认证端口为</a:t>
            </a:r>
            <a:r>
              <a:rPr lang="en-US" sz="1600" dirty="0" smtClean="0"/>
              <a:t>1824</a:t>
            </a:r>
            <a:r>
              <a:rPr lang="zh-CN" sz="1600" dirty="0" smtClean="0"/>
              <a:t>计费端口为</a:t>
            </a:r>
            <a:r>
              <a:rPr lang="en-US" sz="1600" dirty="0" smtClean="0"/>
              <a:t>1825</a:t>
            </a:r>
            <a:endParaRPr lang="zh-CN" sz="1600" dirty="0" smtClean="0"/>
          </a:p>
          <a:p>
            <a:pPr>
              <a:defRPr/>
            </a:pPr>
            <a:endParaRPr lang="zh-CN" altLang="en-US" sz="1600" dirty="0"/>
          </a:p>
        </p:txBody>
      </p:sp>
      <p:sp>
        <p:nvSpPr>
          <p:cNvPr id="4" name="标题 1"/>
          <p:cNvSpPr txBox="1">
            <a:spLocks/>
          </p:cNvSpPr>
          <p:nvPr/>
        </p:nvSpPr>
        <p:spPr bwMode="auto">
          <a:xfrm>
            <a:off x="2124075" y="115888"/>
            <a:ext cx="4968875" cy="692150"/>
          </a:xfrm>
          <a:prstGeom prst="rect">
            <a:avLst/>
          </a:prstGeom>
          <a:noFill/>
          <a:ln w="9525">
            <a:noFill/>
            <a:miter lim="800000"/>
            <a:headEnd/>
            <a:tailEnd/>
          </a:ln>
        </p:spPr>
        <p:txBody>
          <a:bodyPr anchor="ctr"/>
          <a:lstStyle/>
          <a:p>
            <a:pPr>
              <a:defRPr/>
            </a:pPr>
            <a:r>
              <a:rPr lang="en-US" altLang="zh-CN" sz="2400" kern="0" dirty="0">
                <a:solidFill>
                  <a:srgbClr val="C00000"/>
                </a:solidFill>
                <a:latin typeface="+mj-lt"/>
                <a:ea typeface="+mj-ea"/>
                <a:cs typeface="+mj-cs"/>
              </a:rPr>
              <a:t>1.2 </a:t>
            </a:r>
            <a:r>
              <a:rPr lang="zh-CN" altLang="zh-CN" sz="2400" kern="0" dirty="0">
                <a:solidFill>
                  <a:srgbClr val="C00000"/>
                </a:solidFill>
                <a:latin typeface="+mj-lt"/>
                <a:ea typeface="+mj-ea"/>
                <a:cs typeface="+mj-cs"/>
              </a:rPr>
              <a:t>固网</a:t>
            </a:r>
            <a:r>
              <a:rPr lang="en-US" altLang="zh-CN" sz="2400" kern="0" dirty="0">
                <a:solidFill>
                  <a:srgbClr val="C00000"/>
                </a:solidFill>
                <a:latin typeface="+mj-lt"/>
                <a:ea typeface="+mj-ea"/>
                <a:cs typeface="+mj-cs"/>
              </a:rPr>
              <a:t>AAA</a:t>
            </a:r>
            <a:r>
              <a:rPr lang="zh-CN" altLang="zh-CN" sz="2400" kern="0" dirty="0">
                <a:solidFill>
                  <a:srgbClr val="C00000"/>
                </a:solidFill>
                <a:latin typeface="+mj-lt"/>
                <a:ea typeface="+mj-ea"/>
                <a:cs typeface="+mj-cs"/>
              </a:rPr>
              <a:t>平台应用部署现状</a:t>
            </a:r>
            <a:endParaRPr lang="zh-CN" altLang="en-US" sz="2400" kern="0" dirty="0">
              <a:solidFill>
                <a:srgbClr val="C00000"/>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3174" y="71414"/>
            <a:ext cx="5319472" cy="692150"/>
          </a:xfrm>
        </p:spPr>
        <p:txBody>
          <a:bodyPr/>
          <a:lstStyle/>
          <a:p>
            <a:r>
              <a:rPr lang="en-US" dirty="0" smtClean="0">
                <a:solidFill>
                  <a:srgbClr val="C00000"/>
                </a:solidFill>
              </a:rPr>
              <a:t>4.1 WLAN</a:t>
            </a:r>
            <a:r>
              <a:rPr lang="zh-CN" altLang="en-US" dirty="0" smtClean="0">
                <a:solidFill>
                  <a:srgbClr val="C00000"/>
                </a:solidFill>
              </a:rPr>
              <a:t>认证方式简介 </a:t>
            </a:r>
            <a:endParaRPr lang="zh-CN" altLang="en-US" dirty="0">
              <a:solidFill>
                <a:srgbClr val="C00000"/>
              </a:solidFill>
            </a:endParaRPr>
          </a:p>
        </p:txBody>
      </p:sp>
      <p:sp>
        <p:nvSpPr>
          <p:cNvPr id="3" name="内容占位符 2"/>
          <p:cNvSpPr>
            <a:spLocks noGrp="1"/>
          </p:cNvSpPr>
          <p:nvPr>
            <p:ph idx="1"/>
          </p:nvPr>
        </p:nvSpPr>
        <p:spPr>
          <a:xfrm>
            <a:off x="468313" y="785794"/>
            <a:ext cx="8229600" cy="4865706"/>
          </a:xfrm>
        </p:spPr>
        <p:txBody>
          <a:bodyPr/>
          <a:lstStyle/>
          <a:p>
            <a:pPr marL="0" indent="363538">
              <a:buNone/>
            </a:pPr>
            <a:r>
              <a:rPr lang="zh-CN" dirty="0" smtClean="0">
                <a:solidFill>
                  <a:schemeClr val="tx1"/>
                </a:solidFill>
                <a:latin typeface="+mn-lt"/>
                <a:ea typeface="+mn-ea"/>
                <a:cs typeface="+mn-cs"/>
              </a:rPr>
              <a:t>目前，中国电信</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业务有两种认证方式：</a:t>
            </a:r>
          </a:p>
          <a:p>
            <a:pPr lvl="0">
              <a:buFont typeface="Wingdings" pitchFamily="2" charset="2"/>
              <a:buChar char="Ø"/>
            </a:pPr>
            <a:r>
              <a:rPr lang="en-US" b="1" dirty="0" smtClean="0">
                <a:solidFill>
                  <a:srgbClr val="FF0000"/>
                </a:solidFill>
                <a:latin typeface="+mn-lt"/>
                <a:ea typeface="+mn-ea"/>
                <a:cs typeface="+mn-cs"/>
              </a:rPr>
              <a:t>PORTAL</a:t>
            </a:r>
            <a:r>
              <a:rPr lang="zh-CN" b="1" dirty="0" smtClean="0">
                <a:solidFill>
                  <a:srgbClr val="FF0000"/>
                </a:solidFill>
                <a:latin typeface="+mn-lt"/>
                <a:ea typeface="+mn-ea"/>
                <a:cs typeface="+mn-cs"/>
              </a:rPr>
              <a:t>认证</a:t>
            </a:r>
          </a:p>
          <a:p>
            <a:pPr marL="0" indent="536575">
              <a:buNone/>
            </a:pPr>
            <a:r>
              <a:rPr lang="zh-CN" dirty="0" smtClean="0">
                <a:solidFill>
                  <a:schemeClr val="tx1"/>
                </a:solidFill>
                <a:latin typeface="+mn-lt"/>
                <a:ea typeface="+mn-ea"/>
                <a:cs typeface="+mn-cs"/>
              </a:rPr>
              <a:t>目前此方式，用户在</a:t>
            </a:r>
            <a:r>
              <a:rPr lang="en-US" dirty="0" err="1" smtClean="0">
                <a:solidFill>
                  <a:schemeClr val="tx1"/>
                </a:solidFill>
                <a:latin typeface="+mn-lt"/>
                <a:ea typeface="+mn-ea"/>
                <a:cs typeface="+mn-cs"/>
              </a:rPr>
              <a:t>ChinaNet</a:t>
            </a:r>
            <a:r>
              <a:rPr lang="en-US" dirty="0" smtClean="0">
                <a:solidFill>
                  <a:schemeClr val="tx1"/>
                </a:solidFill>
                <a:latin typeface="+mn-lt"/>
                <a:ea typeface="+mn-ea"/>
                <a:cs typeface="+mn-cs"/>
              </a:rPr>
              <a:t> </a:t>
            </a:r>
            <a:r>
              <a:rPr lang="zh-CN" dirty="0" smtClean="0">
                <a:solidFill>
                  <a:schemeClr val="tx1"/>
                </a:solidFill>
                <a:latin typeface="+mn-lt"/>
                <a:ea typeface="+mn-ea"/>
                <a:cs typeface="+mn-cs"/>
              </a:rPr>
              <a:t>热点接入网络时，在登陆页面需要输入账号密码登陆进行验证，认证通过后用户上网通过宽带城域网连接到互联网，认证平台属于固网的</a:t>
            </a:r>
            <a:r>
              <a:rPr lang="en-US" dirty="0" smtClean="0">
                <a:solidFill>
                  <a:schemeClr val="tx1"/>
                </a:solidFill>
                <a:latin typeface="+mn-lt"/>
                <a:ea typeface="+mn-ea"/>
                <a:cs typeface="+mn-cs"/>
              </a:rPr>
              <a:t>WLAN AAA</a:t>
            </a:r>
            <a:r>
              <a:rPr lang="zh-CN" dirty="0" smtClean="0">
                <a:solidFill>
                  <a:schemeClr val="tx1"/>
                </a:solidFill>
                <a:latin typeface="+mn-lt"/>
                <a:ea typeface="+mn-ea"/>
                <a:cs typeface="+mn-cs"/>
              </a:rPr>
              <a:t>平台。只要终端有</a:t>
            </a:r>
            <a:r>
              <a:rPr lang="en-US" dirty="0" smtClean="0">
                <a:solidFill>
                  <a:schemeClr val="tx1"/>
                </a:solidFill>
                <a:latin typeface="+mn-lt"/>
                <a:ea typeface="+mn-ea"/>
                <a:cs typeface="+mn-cs"/>
              </a:rPr>
              <a:t>WIFI</a:t>
            </a:r>
            <a:r>
              <a:rPr lang="zh-CN" dirty="0" smtClean="0">
                <a:solidFill>
                  <a:schemeClr val="tx1"/>
                </a:solidFill>
                <a:latin typeface="+mn-lt"/>
                <a:ea typeface="+mn-ea"/>
                <a:cs typeface="+mn-cs"/>
              </a:rPr>
              <a:t>功能，不需要专门的硬件支持</a:t>
            </a:r>
            <a:r>
              <a:rPr lang="zh-CN" altLang="en-US" dirty="0" smtClean="0">
                <a:solidFill>
                  <a:schemeClr val="tx1"/>
                </a:solidFill>
                <a:latin typeface="+mn-lt"/>
                <a:ea typeface="+mn-ea"/>
                <a:cs typeface="+mn-cs"/>
              </a:rPr>
              <a:t>。</a:t>
            </a:r>
            <a:endParaRPr lang="en-US" altLang="zh-CN" dirty="0" smtClean="0">
              <a:solidFill>
                <a:schemeClr val="tx1"/>
              </a:solidFill>
              <a:latin typeface="+mn-lt"/>
              <a:ea typeface="+mn-ea"/>
              <a:cs typeface="+mn-cs"/>
            </a:endParaRPr>
          </a:p>
          <a:p>
            <a:pPr marL="0" indent="536575">
              <a:buNone/>
            </a:pPr>
            <a:endParaRPr lang="zh-CN" dirty="0" smtClean="0">
              <a:solidFill>
                <a:schemeClr val="tx1"/>
              </a:solidFill>
              <a:latin typeface="+mn-lt"/>
              <a:ea typeface="+mn-ea"/>
              <a:cs typeface="+mn-cs"/>
            </a:endParaRPr>
          </a:p>
          <a:p>
            <a:pPr lvl="0">
              <a:buFont typeface="Wingdings" pitchFamily="2" charset="2"/>
              <a:buChar char="Ø"/>
            </a:pPr>
            <a:r>
              <a:rPr lang="en-US" b="1" dirty="0" smtClean="0">
                <a:solidFill>
                  <a:srgbClr val="FF0000"/>
                </a:solidFill>
                <a:latin typeface="+mn-lt"/>
                <a:ea typeface="+mn-ea"/>
                <a:cs typeface="+mn-cs"/>
              </a:rPr>
              <a:t>C+W</a:t>
            </a:r>
            <a:r>
              <a:rPr lang="zh-CN" b="1" dirty="0" smtClean="0">
                <a:solidFill>
                  <a:srgbClr val="FF0000"/>
                </a:solidFill>
                <a:latin typeface="+mn-lt"/>
                <a:ea typeface="+mn-ea"/>
                <a:cs typeface="+mn-cs"/>
              </a:rPr>
              <a:t>统一认证</a:t>
            </a:r>
          </a:p>
          <a:p>
            <a:pPr marL="0" indent="536575">
              <a:buNone/>
            </a:pPr>
            <a:r>
              <a:rPr lang="zh-CN" dirty="0" smtClean="0">
                <a:solidFill>
                  <a:schemeClr val="tx1"/>
                </a:solidFill>
                <a:latin typeface="+mn-lt"/>
                <a:ea typeface="+mn-ea"/>
                <a:cs typeface="+mn-cs"/>
              </a:rPr>
              <a:t>目前此方式，用户用</a:t>
            </a:r>
            <a:r>
              <a:rPr lang="en-US" dirty="0" smtClean="0">
                <a:solidFill>
                  <a:schemeClr val="tx1"/>
                </a:solidFill>
                <a:latin typeface="+mn-lt"/>
                <a:ea typeface="+mn-ea"/>
                <a:cs typeface="+mn-cs"/>
              </a:rPr>
              <a:t>C+W</a:t>
            </a:r>
            <a:r>
              <a:rPr lang="zh-CN" dirty="0" smtClean="0">
                <a:solidFill>
                  <a:schemeClr val="tx1"/>
                </a:solidFill>
                <a:latin typeface="+mn-lt"/>
                <a:ea typeface="+mn-ea"/>
                <a:cs typeface="+mn-cs"/>
              </a:rPr>
              <a:t>终端在</a:t>
            </a:r>
            <a:r>
              <a:rPr lang="en-US" dirty="0" err="1" smtClean="0">
                <a:solidFill>
                  <a:schemeClr val="tx1"/>
                </a:solidFill>
                <a:latin typeface="+mn-lt"/>
                <a:ea typeface="+mn-ea"/>
                <a:cs typeface="+mn-cs"/>
              </a:rPr>
              <a:t>ChinaNet</a:t>
            </a:r>
            <a:r>
              <a:rPr lang="en-US" dirty="0" smtClean="0">
                <a:solidFill>
                  <a:schemeClr val="tx1"/>
                </a:solidFill>
                <a:latin typeface="+mn-lt"/>
                <a:ea typeface="+mn-ea"/>
                <a:cs typeface="+mn-cs"/>
              </a:rPr>
              <a:t> </a:t>
            </a:r>
            <a:r>
              <a:rPr lang="zh-CN" dirty="0" smtClean="0">
                <a:solidFill>
                  <a:schemeClr val="tx1"/>
                </a:solidFill>
                <a:latin typeface="+mn-lt"/>
                <a:ea typeface="+mn-ea"/>
                <a:cs typeface="+mn-cs"/>
              </a:rPr>
              <a:t>热点下，终端上同时开启</a:t>
            </a:r>
            <a:r>
              <a:rPr lang="en-US" dirty="0" smtClean="0">
                <a:solidFill>
                  <a:schemeClr val="tx1"/>
                </a:solidFill>
                <a:latin typeface="+mn-lt"/>
                <a:ea typeface="+mn-ea"/>
                <a:cs typeface="+mn-cs"/>
              </a:rPr>
              <a:t>3G</a:t>
            </a:r>
            <a:r>
              <a:rPr lang="zh-CN" dirty="0" smtClean="0">
                <a:solidFill>
                  <a:schemeClr val="tx1"/>
                </a:solidFill>
                <a:latin typeface="+mn-lt"/>
                <a:ea typeface="+mn-ea"/>
                <a:cs typeface="+mn-cs"/>
              </a:rPr>
              <a:t>和</a:t>
            </a:r>
            <a:r>
              <a:rPr lang="en-US" dirty="0" smtClean="0">
                <a:solidFill>
                  <a:schemeClr val="tx1"/>
                </a:solidFill>
                <a:latin typeface="+mn-lt"/>
                <a:ea typeface="+mn-ea"/>
                <a:cs typeface="+mn-cs"/>
              </a:rPr>
              <a:t>WIFI</a:t>
            </a:r>
            <a:r>
              <a:rPr lang="zh-CN" dirty="0" smtClean="0">
                <a:solidFill>
                  <a:schemeClr val="tx1"/>
                </a:solidFill>
                <a:latin typeface="+mn-lt"/>
                <a:ea typeface="+mn-ea"/>
                <a:cs typeface="+mn-cs"/>
              </a:rPr>
              <a:t>功能后，用户不需要输入账号密码直接登录</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网络。认证平台属于</a:t>
            </a:r>
            <a:r>
              <a:rPr lang="en-US" dirty="0" smtClean="0">
                <a:solidFill>
                  <a:schemeClr val="tx1"/>
                </a:solidFill>
                <a:latin typeface="+mn-lt"/>
                <a:ea typeface="+mn-ea"/>
                <a:cs typeface="+mn-cs"/>
              </a:rPr>
              <a:t>C</a:t>
            </a:r>
            <a:r>
              <a:rPr lang="zh-CN" dirty="0" smtClean="0">
                <a:solidFill>
                  <a:schemeClr val="tx1"/>
                </a:solidFill>
                <a:latin typeface="+mn-lt"/>
                <a:ea typeface="+mn-ea"/>
                <a:cs typeface="+mn-cs"/>
              </a:rPr>
              <a:t>网</a:t>
            </a:r>
            <a:r>
              <a:rPr lang="en-US" dirty="0" smtClean="0">
                <a:solidFill>
                  <a:schemeClr val="tx1"/>
                </a:solidFill>
                <a:latin typeface="+mn-lt"/>
                <a:ea typeface="+mn-ea"/>
                <a:cs typeface="+mn-cs"/>
              </a:rPr>
              <a:t> AAA</a:t>
            </a:r>
            <a:r>
              <a:rPr lang="zh-CN" dirty="0" smtClean="0">
                <a:solidFill>
                  <a:schemeClr val="tx1"/>
                </a:solidFill>
                <a:latin typeface="+mn-lt"/>
                <a:ea typeface="+mn-ea"/>
                <a:cs typeface="+mn-cs"/>
              </a:rPr>
              <a:t>平台。需要终端支持</a:t>
            </a:r>
            <a:r>
              <a:rPr lang="en-US" dirty="0" smtClean="0">
                <a:solidFill>
                  <a:schemeClr val="tx1"/>
                </a:solidFill>
                <a:latin typeface="+mn-lt"/>
                <a:ea typeface="+mn-ea"/>
                <a:cs typeface="+mn-cs"/>
              </a:rPr>
              <a:t>C+W</a:t>
            </a:r>
            <a:r>
              <a:rPr lang="zh-CN" dirty="0" smtClean="0">
                <a:solidFill>
                  <a:schemeClr val="tx1"/>
                </a:solidFill>
                <a:latin typeface="+mn-lt"/>
                <a:ea typeface="+mn-ea"/>
                <a:cs typeface="+mn-cs"/>
              </a:rPr>
              <a:t>统一认证模式。</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6050" y="71414"/>
            <a:ext cx="5105158" cy="692150"/>
          </a:xfrm>
        </p:spPr>
        <p:txBody>
          <a:bodyPr/>
          <a:lstStyle/>
          <a:p>
            <a:r>
              <a:rPr lang="en-US" altLang="zh-CN" dirty="0" smtClean="0">
                <a:solidFill>
                  <a:srgbClr val="C00000"/>
                </a:solidFill>
              </a:rPr>
              <a:t>4.2 </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认证过程介绍</a:t>
            </a:r>
            <a:endParaRPr lang="zh-CN" altLang="en-US" dirty="0">
              <a:solidFill>
                <a:srgbClr val="C00000"/>
              </a:solidFill>
            </a:endParaRPr>
          </a:p>
        </p:txBody>
      </p:sp>
      <p:sp>
        <p:nvSpPr>
          <p:cNvPr id="3" name="内容占位符 2"/>
          <p:cNvSpPr>
            <a:spLocks noGrp="1"/>
          </p:cNvSpPr>
          <p:nvPr>
            <p:ph idx="1"/>
          </p:nvPr>
        </p:nvSpPr>
        <p:spPr>
          <a:xfrm>
            <a:off x="500034" y="714356"/>
            <a:ext cx="8229600" cy="374636"/>
          </a:xfrm>
        </p:spPr>
        <p:txBody>
          <a:bodyPr/>
          <a:lstStyle/>
          <a:p>
            <a:pPr lvl="0"/>
            <a:r>
              <a:rPr lang="zh-CN" b="1" dirty="0" smtClean="0">
                <a:solidFill>
                  <a:srgbClr val="C00000"/>
                </a:solidFill>
                <a:latin typeface="+mn-lt"/>
                <a:ea typeface="+mn-ea"/>
                <a:cs typeface="+mn-cs"/>
              </a:rPr>
              <a:t>认证</a:t>
            </a:r>
            <a:r>
              <a:rPr lang="zh-CN" altLang="en-US" b="1" dirty="0" smtClean="0">
                <a:solidFill>
                  <a:srgbClr val="C00000"/>
                </a:solidFill>
              </a:rPr>
              <a:t>流程图</a:t>
            </a:r>
            <a:r>
              <a:rPr lang="zh-CN" b="1" dirty="0" smtClean="0">
                <a:solidFill>
                  <a:srgbClr val="C00000"/>
                </a:solidFill>
                <a:latin typeface="+mn-lt"/>
                <a:ea typeface="+mn-ea"/>
                <a:cs typeface="+mn-cs"/>
              </a:rPr>
              <a:t>：</a:t>
            </a:r>
            <a:endParaRPr lang="zh-CN" dirty="0" smtClean="0">
              <a:solidFill>
                <a:srgbClr val="C00000"/>
              </a:solidFill>
              <a:latin typeface="+mn-lt"/>
              <a:ea typeface="+mn-ea"/>
              <a:cs typeface="+mn-cs"/>
            </a:endParaRPr>
          </a:p>
          <a:p>
            <a:endParaRPr lang="zh-CN" altLang="en-US" dirty="0"/>
          </a:p>
        </p:txBody>
      </p:sp>
      <p:pic>
        <p:nvPicPr>
          <p:cNvPr id="4" name="图片 3" descr="图片1"/>
          <p:cNvPicPr/>
          <p:nvPr/>
        </p:nvPicPr>
        <p:blipFill>
          <a:blip r:embed="rId2" cstate="print"/>
          <a:srcRect/>
          <a:stretch>
            <a:fillRect/>
          </a:stretch>
        </p:blipFill>
        <p:spPr bwMode="auto">
          <a:xfrm>
            <a:off x="357158" y="1142984"/>
            <a:ext cx="8429684" cy="4429156"/>
          </a:xfrm>
          <a:prstGeom prst="rect">
            <a:avLst/>
          </a:prstGeom>
          <a:noFill/>
          <a:ln w="9525">
            <a:noFill/>
            <a:miter lim="800000"/>
            <a:headEnd/>
            <a:tailEnd/>
          </a:ln>
        </p:spPr>
      </p:pic>
      <p:sp>
        <p:nvSpPr>
          <p:cNvPr id="5" name="TextBox 4"/>
          <p:cNvSpPr txBox="1"/>
          <p:nvPr/>
        </p:nvSpPr>
        <p:spPr>
          <a:xfrm>
            <a:off x="1142976" y="5857892"/>
            <a:ext cx="6572296" cy="800219"/>
          </a:xfrm>
          <a:prstGeom prst="rect">
            <a:avLst/>
          </a:prstGeom>
          <a:noFill/>
        </p:spPr>
        <p:txBody>
          <a:bodyPr wrap="square" rtlCol="0">
            <a:spAutoFit/>
          </a:bodyPr>
          <a:lstStyle/>
          <a:p>
            <a:r>
              <a:rPr lang="zh-CN" altLang="en-US" sz="1800" dirty="0"/>
              <a:t>目前，固网</a:t>
            </a:r>
            <a:r>
              <a:rPr lang="en-US" sz="1800" dirty="0"/>
              <a:t>WLAN</a:t>
            </a:r>
            <a:r>
              <a:rPr lang="zh-CN" altLang="en-US" sz="1800" dirty="0"/>
              <a:t>用户认证主要采用</a:t>
            </a:r>
            <a:r>
              <a:rPr lang="en-US" sz="1800" dirty="0"/>
              <a:t>PORTAL+RADIUS</a:t>
            </a:r>
            <a:r>
              <a:rPr lang="zh-CN" altLang="en-US" sz="1800" dirty="0"/>
              <a:t>方式认证。</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12" y="214290"/>
            <a:ext cx="4890844" cy="692150"/>
          </a:xfrm>
        </p:spPr>
        <p:txBody>
          <a:bodyPr/>
          <a:lstStyle/>
          <a:p>
            <a:r>
              <a:rPr lang="en-US" altLang="zh-CN" dirty="0" smtClean="0">
                <a:solidFill>
                  <a:srgbClr val="C00000"/>
                </a:solidFill>
              </a:rPr>
              <a:t>4.2 </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认证过程介绍</a:t>
            </a:r>
            <a:endParaRPr lang="zh-CN" altLang="en-US" dirty="0"/>
          </a:p>
        </p:txBody>
      </p:sp>
      <p:sp>
        <p:nvSpPr>
          <p:cNvPr id="3" name="内容占位符 2"/>
          <p:cNvSpPr>
            <a:spLocks noGrp="1"/>
          </p:cNvSpPr>
          <p:nvPr>
            <p:ph idx="1"/>
          </p:nvPr>
        </p:nvSpPr>
        <p:spPr>
          <a:xfrm>
            <a:off x="428596" y="1000108"/>
            <a:ext cx="8229600" cy="660388"/>
          </a:xfrm>
        </p:spPr>
        <p:txBody>
          <a:bodyPr/>
          <a:lstStyle/>
          <a:p>
            <a:pPr marL="0" lvl="0" indent="0" eaLnBrk="1" hangingPunct="1">
              <a:spcBef>
                <a:spcPct val="0"/>
              </a:spcBef>
              <a:buFont typeface="Wingdings" pitchFamily="2" charset="2"/>
              <a:buChar char="u"/>
            </a:pPr>
            <a:r>
              <a:rPr kumimoji="0" lang="zh-CN" altLang="en-US"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认证流程图</a:t>
            </a:r>
            <a:r>
              <a:rPr kumimoji="0" lang="en-US" altLang="zh-CN"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a:t>
            </a:r>
            <a:r>
              <a:rPr kumimoji="0" lang="zh-CN" altLang="en-US" sz="18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上线流程</a:t>
            </a:r>
            <a:endParaRPr kumimoji="0" lang="en-US" altLang="zh-CN" sz="1800" b="1" i="0" u="none" strike="noStrike" kern="1200" cap="none" spc="0" normalizeH="0" baseline="0" noProof="0" dirty="0" smtClean="0">
              <a:ln>
                <a:noFill/>
              </a:ln>
              <a:solidFill>
                <a:srgbClr val="0000FF"/>
              </a:solidFill>
              <a:effectLst/>
              <a:uLnTx/>
              <a:uFillTx/>
              <a:latin typeface="宋体" pitchFamily="2" charset="-122"/>
              <a:ea typeface="宋体" pitchFamily="2" charset="-122"/>
            </a:endParaRPr>
          </a:p>
          <a:p>
            <a:endParaRPr lang="zh-CN" altLang="en-US" dirty="0"/>
          </a:p>
        </p:txBody>
      </p:sp>
      <p:pic>
        <p:nvPicPr>
          <p:cNvPr id="4" name="Picture 3" descr="C:\Users\binhong\AppData\Roaming\Tencent\Users\21230902\QQ\WinTemp\RichOle\9D]L8RW~VZM)8VL]RRZ4P$L.jpg"/>
          <p:cNvPicPr>
            <a:picLocks noChangeAspect="1" noChangeArrowheads="1"/>
          </p:cNvPicPr>
          <p:nvPr/>
        </p:nvPicPr>
        <p:blipFill>
          <a:blip r:embed="rId2" cstate="print"/>
          <a:srcRect/>
          <a:stretch>
            <a:fillRect/>
          </a:stretch>
        </p:blipFill>
        <p:spPr bwMode="auto">
          <a:xfrm>
            <a:off x="571472" y="1643050"/>
            <a:ext cx="8358214" cy="4797032"/>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1802" y="0"/>
            <a:ext cx="4890844" cy="692150"/>
          </a:xfrm>
        </p:spPr>
        <p:txBody>
          <a:bodyPr/>
          <a:lstStyle/>
          <a:p>
            <a:r>
              <a:rPr lang="en-US" altLang="zh-CN" dirty="0" smtClean="0">
                <a:solidFill>
                  <a:srgbClr val="C00000"/>
                </a:solidFill>
              </a:rPr>
              <a:t>4.2 </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认证过程介绍</a:t>
            </a:r>
            <a:endParaRPr lang="zh-CN" altLang="en-US" dirty="0"/>
          </a:p>
        </p:txBody>
      </p:sp>
      <p:sp>
        <p:nvSpPr>
          <p:cNvPr id="3" name="内容占位符 2"/>
          <p:cNvSpPr>
            <a:spLocks noGrp="1"/>
          </p:cNvSpPr>
          <p:nvPr>
            <p:ph idx="1"/>
          </p:nvPr>
        </p:nvSpPr>
        <p:spPr>
          <a:xfrm>
            <a:off x="500034" y="714356"/>
            <a:ext cx="8229600" cy="588950"/>
          </a:xfrm>
        </p:spPr>
        <p:txBody>
          <a:bodyPr/>
          <a:lstStyle/>
          <a:p>
            <a:pPr marL="0" lvl="0" indent="0" eaLnBrk="1" hangingPunct="1">
              <a:spcBef>
                <a:spcPct val="0"/>
              </a:spcBef>
              <a:buFont typeface="Wingdings" pitchFamily="2" charset="2"/>
              <a:buChar char="u"/>
            </a:pPr>
            <a:r>
              <a:rPr kumimoji="0" lang="zh-CN" altLang="en-US"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认证流程图</a:t>
            </a:r>
            <a:r>
              <a:rPr kumimoji="0" lang="en-US" altLang="zh-CN"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a:t>
            </a:r>
            <a:r>
              <a:rPr kumimoji="0" lang="zh-CN" altLang="en-US" sz="18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正常下线流程</a:t>
            </a:r>
            <a:endParaRPr kumimoji="0" lang="en-US" altLang="zh-CN" sz="1800" b="1" i="0" u="none" strike="noStrike" kern="1200" cap="none" spc="0" normalizeH="0" baseline="0" noProof="0" dirty="0" smtClean="0">
              <a:ln>
                <a:noFill/>
              </a:ln>
              <a:solidFill>
                <a:srgbClr val="0000FF"/>
              </a:solidFill>
              <a:effectLst/>
              <a:uLnTx/>
              <a:uFillTx/>
              <a:latin typeface="宋体" pitchFamily="2" charset="-122"/>
              <a:ea typeface="宋体" pitchFamily="2" charset="-122"/>
            </a:endParaRPr>
          </a:p>
          <a:p>
            <a:endParaRPr lang="zh-CN" altLang="en-US" dirty="0"/>
          </a:p>
        </p:txBody>
      </p:sp>
      <p:pic>
        <p:nvPicPr>
          <p:cNvPr id="4" name="Picture 1" descr="C:\Users\binhong\AppData\Roaming\Tencent\Users\21230902\QQ\WinTemp\RichOle\PK1EDQR[PJ{`[B@MDB%857M.jpg"/>
          <p:cNvPicPr>
            <a:picLocks noChangeAspect="1" noChangeArrowheads="1"/>
          </p:cNvPicPr>
          <p:nvPr/>
        </p:nvPicPr>
        <p:blipFill>
          <a:blip r:embed="rId2" cstate="print"/>
          <a:srcRect/>
          <a:stretch>
            <a:fillRect/>
          </a:stretch>
        </p:blipFill>
        <p:spPr bwMode="auto">
          <a:xfrm>
            <a:off x="655938" y="1357298"/>
            <a:ext cx="8020518" cy="500086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3240" y="0"/>
            <a:ext cx="4962282" cy="692150"/>
          </a:xfrm>
        </p:spPr>
        <p:txBody>
          <a:bodyPr/>
          <a:lstStyle/>
          <a:p>
            <a:r>
              <a:rPr lang="en-US" altLang="zh-CN" dirty="0" smtClean="0">
                <a:solidFill>
                  <a:srgbClr val="C00000"/>
                </a:solidFill>
              </a:rPr>
              <a:t>4.2 </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认证过程介绍</a:t>
            </a:r>
            <a:endParaRPr lang="zh-CN" altLang="en-US" dirty="0"/>
          </a:p>
        </p:txBody>
      </p:sp>
      <p:sp>
        <p:nvSpPr>
          <p:cNvPr id="3" name="内容占位符 2"/>
          <p:cNvSpPr>
            <a:spLocks noGrp="1"/>
          </p:cNvSpPr>
          <p:nvPr>
            <p:ph idx="1"/>
          </p:nvPr>
        </p:nvSpPr>
        <p:spPr>
          <a:xfrm>
            <a:off x="500034" y="642918"/>
            <a:ext cx="8229600" cy="588950"/>
          </a:xfrm>
        </p:spPr>
        <p:txBody>
          <a:bodyPr/>
          <a:lstStyle/>
          <a:p>
            <a:pPr marL="0" lvl="0" indent="0" eaLnBrk="1" hangingPunct="1">
              <a:spcBef>
                <a:spcPct val="0"/>
              </a:spcBef>
              <a:buFont typeface="Wingdings" pitchFamily="2" charset="2"/>
              <a:buChar char="u"/>
            </a:pPr>
            <a:r>
              <a:rPr kumimoji="0" lang="zh-CN" altLang="en-US"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认证流程图</a:t>
            </a:r>
            <a:r>
              <a:rPr kumimoji="0" lang="en-US" altLang="zh-CN"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a:t>
            </a:r>
            <a:r>
              <a:rPr kumimoji="0" lang="zh-CN" altLang="en-US" sz="18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异常下线流程</a:t>
            </a:r>
            <a:endParaRPr kumimoji="0" lang="en-US" altLang="zh-CN" sz="1800" b="1" i="0" u="none" strike="noStrike" kern="1200" cap="none" spc="0" normalizeH="0" baseline="0" noProof="0" dirty="0" smtClean="0">
              <a:ln>
                <a:noFill/>
              </a:ln>
              <a:solidFill>
                <a:srgbClr val="0000FF"/>
              </a:solidFill>
              <a:effectLst/>
              <a:uLnTx/>
              <a:uFillTx/>
              <a:latin typeface="宋体" pitchFamily="2" charset="-122"/>
              <a:ea typeface="宋体" pitchFamily="2" charset="-122"/>
            </a:endParaRPr>
          </a:p>
          <a:p>
            <a:endParaRPr lang="zh-CN" altLang="en-US" dirty="0"/>
          </a:p>
        </p:txBody>
      </p:sp>
      <p:pic>
        <p:nvPicPr>
          <p:cNvPr id="4" name="Picture 1" descr="C:\Users\binhong\AppData\Roaming\Tencent\Users\21230902\QQ\WinTemp\RichOle\ZZLKDG{(5`AB%0[SGH$Q[}I.jpg"/>
          <p:cNvPicPr>
            <a:picLocks noChangeAspect="1" noChangeArrowheads="1"/>
          </p:cNvPicPr>
          <p:nvPr/>
        </p:nvPicPr>
        <p:blipFill>
          <a:blip r:embed="rId2" cstate="print"/>
          <a:srcRect/>
          <a:stretch>
            <a:fillRect/>
          </a:stretch>
        </p:blipFill>
        <p:spPr bwMode="auto">
          <a:xfrm>
            <a:off x="323528" y="1628800"/>
            <a:ext cx="8316416" cy="3800475"/>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71414"/>
            <a:ext cx="4605092" cy="692150"/>
          </a:xfrm>
        </p:spPr>
        <p:txBody>
          <a:bodyPr/>
          <a:lstStyle/>
          <a:p>
            <a:r>
              <a:rPr lang="en-US" altLang="zh-CN" dirty="0" smtClean="0">
                <a:solidFill>
                  <a:srgbClr val="C00000"/>
                </a:solidFill>
              </a:rPr>
              <a:t>4.3 </a:t>
            </a:r>
            <a:r>
              <a:rPr lang="en-US" dirty="0" smtClean="0">
                <a:solidFill>
                  <a:srgbClr val="C00000"/>
                </a:solidFill>
              </a:rPr>
              <a:t>PORTAL</a:t>
            </a:r>
            <a:r>
              <a:rPr lang="zh-CN" altLang="en-US" dirty="0" smtClean="0">
                <a:solidFill>
                  <a:srgbClr val="C00000"/>
                </a:solidFill>
              </a:rPr>
              <a:t>认证方式介绍</a:t>
            </a:r>
            <a:endParaRPr lang="zh-CN" altLang="en-US" dirty="0">
              <a:solidFill>
                <a:srgbClr val="C00000"/>
              </a:solidFill>
            </a:endParaRPr>
          </a:p>
        </p:txBody>
      </p:sp>
      <p:sp>
        <p:nvSpPr>
          <p:cNvPr id="3" name="内容占位符 2"/>
          <p:cNvSpPr>
            <a:spLocks noGrp="1"/>
          </p:cNvSpPr>
          <p:nvPr>
            <p:ph idx="1"/>
          </p:nvPr>
        </p:nvSpPr>
        <p:spPr>
          <a:xfrm>
            <a:off x="428596" y="1428736"/>
            <a:ext cx="8229600" cy="3429024"/>
          </a:xfrm>
        </p:spPr>
        <p:txBody>
          <a:bodyPr/>
          <a:lstStyle/>
          <a:p>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的功能是让未认证用户上网时，设备强制用户登陆到门户网站主页，用户可以免费访问其中的一些服务。当用户需要使用互联网中的其它信息时，必须在门户网站进行认证，只有认证通过后用户才可以使用互联网资源。</a:t>
            </a: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en-US" dirty="0" smtClean="0">
                <a:solidFill>
                  <a:schemeClr val="tx1"/>
                </a:solidFill>
                <a:latin typeface="+mn-lt"/>
                <a:ea typeface="+mn-ea"/>
                <a:cs typeface="+mn-cs"/>
              </a:rPr>
              <a:t>   </a:t>
            </a:r>
            <a:r>
              <a:rPr lang="zh-CN" dirty="0" smtClean="0">
                <a:solidFill>
                  <a:schemeClr val="tx1"/>
                </a:solidFill>
                <a:latin typeface="+mn-lt"/>
                <a:ea typeface="+mn-ea"/>
                <a:cs typeface="+mn-cs"/>
              </a:rPr>
              <a:t>目前，中国电信</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业务主要通过此种方式进行认证，用户在</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热点下，打开任何网页均推送出</a:t>
            </a:r>
            <a:r>
              <a:rPr lang="en-US" dirty="0" smtClean="0">
                <a:solidFill>
                  <a:schemeClr val="tx1"/>
                </a:solidFill>
                <a:latin typeface="+mn-lt"/>
                <a:ea typeface="+mn-ea"/>
                <a:cs typeface="+mn-cs"/>
              </a:rPr>
              <a:t>WLAN PORTAL</a:t>
            </a:r>
            <a:r>
              <a:rPr lang="zh-CN" dirty="0" smtClean="0">
                <a:solidFill>
                  <a:schemeClr val="tx1"/>
                </a:solidFill>
                <a:latin typeface="+mn-lt"/>
                <a:ea typeface="+mn-ea"/>
                <a:cs typeface="+mn-cs"/>
              </a:rPr>
              <a:t>页面，用户需要输入账号密码验证通过后才能正常访问互联网。用户登录账号有手机号、其他账号、国际漫游账号，其中其他账号包括非手机的</a:t>
            </a:r>
            <a:r>
              <a:rPr lang="en-US" dirty="0" smtClean="0">
                <a:solidFill>
                  <a:schemeClr val="tx1"/>
                </a:solidFill>
                <a:latin typeface="+mn-lt"/>
                <a:ea typeface="+mn-ea"/>
                <a:cs typeface="+mn-cs"/>
              </a:rPr>
              <a:t>WLAN </a:t>
            </a:r>
            <a:r>
              <a:rPr lang="zh-CN" dirty="0" smtClean="0">
                <a:solidFill>
                  <a:schemeClr val="tx1"/>
                </a:solidFill>
                <a:latin typeface="+mn-lt"/>
                <a:ea typeface="+mn-ea"/>
                <a:cs typeface="+mn-cs"/>
              </a:rPr>
              <a:t>账号、集团时长卡、随心</a:t>
            </a:r>
            <a:r>
              <a:rPr lang="en-US" dirty="0" smtClean="0">
                <a:solidFill>
                  <a:schemeClr val="tx1"/>
                </a:solidFill>
                <a:latin typeface="+mn-lt"/>
                <a:ea typeface="+mn-ea"/>
                <a:cs typeface="+mn-cs"/>
              </a:rPr>
              <a:t>LAN</a:t>
            </a:r>
            <a:r>
              <a:rPr lang="zh-CN" dirty="0" smtClean="0">
                <a:solidFill>
                  <a:schemeClr val="tx1"/>
                </a:solidFill>
                <a:latin typeface="+mn-lt"/>
                <a:ea typeface="+mn-ea"/>
                <a:cs typeface="+mn-cs"/>
              </a:rPr>
              <a:t>用户等。</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0"/>
            <a:ext cx="4605092" cy="692150"/>
          </a:xfrm>
        </p:spPr>
        <p:txBody>
          <a:bodyPr/>
          <a:lstStyle/>
          <a:p>
            <a:r>
              <a:rPr lang="en-US" altLang="zh-CN" dirty="0" smtClean="0">
                <a:solidFill>
                  <a:srgbClr val="C00000"/>
                </a:solidFill>
              </a:rPr>
              <a:t>4.3 </a:t>
            </a:r>
            <a:r>
              <a:rPr lang="en-US" dirty="0" smtClean="0">
                <a:solidFill>
                  <a:srgbClr val="C00000"/>
                </a:solidFill>
              </a:rPr>
              <a:t>PORTAL</a:t>
            </a:r>
            <a:r>
              <a:rPr lang="zh-CN" altLang="en-US" dirty="0" smtClean="0">
                <a:solidFill>
                  <a:srgbClr val="C00000"/>
                </a:solidFill>
              </a:rPr>
              <a:t>认证方式介绍</a:t>
            </a:r>
            <a:endParaRPr lang="zh-CN" altLang="en-US" dirty="0"/>
          </a:p>
        </p:txBody>
      </p:sp>
      <p:sp>
        <p:nvSpPr>
          <p:cNvPr id="3" name="内容占位符 2"/>
          <p:cNvSpPr>
            <a:spLocks noGrp="1"/>
          </p:cNvSpPr>
          <p:nvPr>
            <p:ph idx="1"/>
          </p:nvPr>
        </p:nvSpPr>
        <p:spPr>
          <a:xfrm>
            <a:off x="468313" y="714356"/>
            <a:ext cx="8229600" cy="660388"/>
          </a:xfrm>
        </p:spPr>
        <p:txBody>
          <a:bodyPr/>
          <a:lstStyle/>
          <a:p>
            <a:pPr marL="0" lvl="0" indent="0" eaLnBrk="1" hangingPunct="1">
              <a:spcBef>
                <a:spcPct val="0"/>
              </a:spcBef>
              <a:buFont typeface="Wingdings" pitchFamily="2" charset="2"/>
              <a:buChar char="u"/>
            </a:pPr>
            <a:r>
              <a:rPr kumimoji="0" lang="en-US" altLang="zh-CN"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PORTAL</a:t>
            </a:r>
            <a:r>
              <a:rPr kumimoji="0" lang="zh-CN" altLang="en-US"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页面说明</a:t>
            </a:r>
            <a:r>
              <a:rPr kumimoji="0" lang="en-US" altLang="zh-CN" sz="3200" b="1" i="0" u="none" strike="noStrike" kern="1200" cap="none" spc="0" normalizeH="0" baseline="0" noProof="0" dirty="0" smtClean="0">
                <a:ln>
                  <a:noFill/>
                </a:ln>
                <a:solidFill>
                  <a:srgbClr val="0000FF"/>
                </a:solidFill>
                <a:effectLst/>
                <a:uLnTx/>
                <a:uFillTx/>
                <a:latin typeface="宋体" pitchFamily="2" charset="-122"/>
                <a:ea typeface="宋体" pitchFamily="2" charset="-122"/>
              </a:rPr>
              <a:t>-</a:t>
            </a:r>
            <a:r>
              <a:rPr lang="en-US" altLang="zh-CN" b="1" kern="1200" dirty="0" smtClean="0">
                <a:solidFill>
                  <a:srgbClr val="0000FF"/>
                </a:solidFill>
                <a:latin typeface="宋体" pitchFamily="2" charset="-122"/>
                <a:ea typeface="宋体" pitchFamily="2" charset="-122"/>
              </a:rPr>
              <a:t>PC</a:t>
            </a:r>
            <a:r>
              <a:rPr lang="zh-CN" altLang="en-US" b="1" kern="1200" dirty="0" smtClean="0">
                <a:solidFill>
                  <a:srgbClr val="0000FF"/>
                </a:solidFill>
                <a:latin typeface="宋体" pitchFamily="2" charset="-122"/>
                <a:ea typeface="宋体" pitchFamily="2" charset="-122"/>
              </a:rPr>
              <a:t>登陆页面</a:t>
            </a:r>
            <a:endParaRPr lang="en-US" altLang="zh-CN" b="1" kern="1200" dirty="0" smtClean="0">
              <a:solidFill>
                <a:srgbClr val="0000FF"/>
              </a:solidFill>
              <a:latin typeface="宋体" pitchFamily="2" charset="-122"/>
              <a:ea typeface="宋体" pitchFamily="2" charset="-122"/>
            </a:endParaRPr>
          </a:p>
          <a:p>
            <a:endParaRPr lang="zh-CN" altLang="en-US" dirty="0"/>
          </a:p>
        </p:txBody>
      </p:sp>
      <p:pic>
        <p:nvPicPr>
          <p:cNvPr id="4" name="图片 1"/>
          <p:cNvPicPr>
            <a:picLocks noChangeAspect="1" noChangeArrowheads="1"/>
          </p:cNvPicPr>
          <p:nvPr/>
        </p:nvPicPr>
        <p:blipFill>
          <a:blip r:embed="rId2" cstate="print"/>
          <a:srcRect/>
          <a:stretch>
            <a:fillRect/>
          </a:stretch>
        </p:blipFill>
        <p:spPr bwMode="auto">
          <a:xfrm>
            <a:off x="611560" y="1412776"/>
            <a:ext cx="8102600" cy="4724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3174" y="0"/>
            <a:ext cx="5105158" cy="692150"/>
          </a:xfrm>
        </p:spPr>
        <p:txBody>
          <a:bodyPr/>
          <a:lstStyle/>
          <a:p>
            <a:r>
              <a:rPr lang="en-US" altLang="zh-CN" dirty="0" smtClean="0">
                <a:solidFill>
                  <a:srgbClr val="C00000"/>
                </a:solidFill>
              </a:rPr>
              <a:t>4.3 </a:t>
            </a:r>
            <a:r>
              <a:rPr lang="en-US" dirty="0" smtClean="0">
                <a:solidFill>
                  <a:srgbClr val="C00000"/>
                </a:solidFill>
              </a:rPr>
              <a:t>PORTAL</a:t>
            </a:r>
            <a:r>
              <a:rPr lang="zh-CN" altLang="en-US" dirty="0" smtClean="0">
                <a:solidFill>
                  <a:srgbClr val="C00000"/>
                </a:solidFill>
              </a:rPr>
              <a:t>认证方式介绍</a:t>
            </a:r>
            <a:endParaRPr lang="zh-CN" altLang="en-US" dirty="0"/>
          </a:p>
        </p:txBody>
      </p:sp>
      <p:sp>
        <p:nvSpPr>
          <p:cNvPr id="3" name="内容占位符 2"/>
          <p:cNvSpPr>
            <a:spLocks noGrp="1"/>
          </p:cNvSpPr>
          <p:nvPr>
            <p:ph idx="1"/>
          </p:nvPr>
        </p:nvSpPr>
        <p:spPr/>
        <p:txBody>
          <a:bodyPr/>
          <a:lstStyle/>
          <a:p>
            <a:r>
              <a:rPr lang="zh-CN" altLang="en-US" dirty="0" smtClean="0"/>
              <a:t>目前</a:t>
            </a:r>
            <a:r>
              <a:rPr lang="en-US" altLang="zh-CN" dirty="0" smtClean="0"/>
              <a:t>WLAN Portal</a:t>
            </a:r>
            <a:r>
              <a:rPr lang="zh-CN" altLang="en-US" dirty="0" smtClean="0"/>
              <a:t>模块采用全省集中的服务方式，是提供全省</a:t>
            </a:r>
            <a:r>
              <a:rPr lang="en-US" altLang="zh-CN" dirty="0" smtClean="0"/>
              <a:t>WLAN</a:t>
            </a:r>
            <a:r>
              <a:rPr lang="zh-CN" altLang="en-US" dirty="0" smtClean="0"/>
              <a:t>用户的登录平台。</a:t>
            </a:r>
            <a:endParaRPr lang="en-US" altLang="zh-CN" dirty="0" smtClean="0"/>
          </a:p>
          <a:p>
            <a:r>
              <a:rPr lang="en-US" altLang="zh-CN" dirty="0" smtClean="0"/>
              <a:t>Portal</a:t>
            </a:r>
            <a:r>
              <a:rPr lang="zh-CN" altLang="en-US" dirty="0" smtClean="0"/>
              <a:t>模块能够提供登录页面，并与</a:t>
            </a:r>
            <a:r>
              <a:rPr lang="en-US" altLang="zh-CN" dirty="0" smtClean="0"/>
              <a:t>BAS</a:t>
            </a:r>
            <a:r>
              <a:rPr lang="zh-CN" altLang="en-US" dirty="0" smtClean="0"/>
              <a:t>通过特定方式通信，实现实时接通和停止用户上网使用的功能。</a:t>
            </a:r>
            <a:endParaRPr lang="en-US" altLang="zh-CN" dirty="0" smtClean="0"/>
          </a:p>
          <a:p>
            <a:r>
              <a:rPr lang="en-US" altLang="zh-CN" dirty="0" smtClean="0"/>
              <a:t>PORTAL</a:t>
            </a:r>
            <a:r>
              <a:rPr lang="zh-CN" altLang="en-US" dirty="0" smtClean="0"/>
              <a:t>页面风格由集团统一制定，全国</a:t>
            </a:r>
            <a:r>
              <a:rPr lang="en-US" altLang="zh-CN" dirty="0" err="1" smtClean="0"/>
              <a:t>ChinaNet</a:t>
            </a:r>
            <a:r>
              <a:rPr lang="zh-CN" altLang="en-US" dirty="0" smtClean="0"/>
              <a:t>热点登陆页面一致。</a:t>
            </a:r>
            <a:endParaRPr lang="en-US" altLang="zh-CN" dirty="0" smtClean="0"/>
          </a:p>
          <a:p>
            <a:r>
              <a:rPr lang="zh-CN" altLang="zh-CN" dirty="0" smtClean="0"/>
              <a:t>提供热点</a:t>
            </a:r>
            <a:r>
              <a:rPr lang="en-US" altLang="zh-CN" dirty="0" smtClean="0"/>
              <a:t>AP</a:t>
            </a:r>
            <a:r>
              <a:rPr lang="zh-CN" altLang="zh-CN" dirty="0" smtClean="0"/>
              <a:t>分布查询显示等内容</a:t>
            </a:r>
            <a:r>
              <a:rPr lang="zh-CN" altLang="en-US" dirty="0" smtClean="0"/>
              <a:t>。</a:t>
            </a:r>
            <a:endParaRPr lang="en-US" altLang="zh-CN" dirty="0" smtClean="0"/>
          </a:p>
          <a:p>
            <a:r>
              <a:rPr lang="zh-CN" altLang="zh-CN" dirty="0" smtClean="0"/>
              <a:t>具备所需软件的下载功能（如提供天翼宽带客户端供用户下载）</a:t>
            </a:r>
            <a:r>
              <a:rPr lang="zh-CN" altLang="en-US" dirty="0" smtClean="0"/>
              <a:t>。</a:t>
            </a:r>
            <a:endParaRPr lang="en-US" altLang="zh-CN" dirty="0" smtClean="0"/>
          </a:p>
          <a:p>
            <a:r>
              <a:rPr lang="zh-CN" altLang="zh-CN" dirty="0" smtClean="0"/>
              <a:t>提供上网计费信息供用户参考</a:t>
            </a:r>
            <a:r>
              <a:rPr lang="zh-CN" altLang="en-US" dirty="0" smtClean="0"/>
              <a:t>。</a:t>
            </a:r>
            <a:endParaRPr lang="en-US" altLang="zh-CN" dirty="0" smtClean="0"/>
          </a:p>
          <a:p>
            <a:r>
              <a:rPr lang="zh-CN" altLang="en-US" dirty="0" smtClean="0"/>
              <a:t>提供时长卡业务办理功能。</a:t>
            </a:r>
            <a:endParaRPr lang="zh-CN" altLang="zh-CN" dirty="0" smtClean="0"/>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6050" y="0"/>
            <a:ext cx="5176596" cy="692150"/>
          </a:xfrm>
        </p:spPr>
        <p:txBody>
          <a:bodyPr/>
          <a:lstStyle/>
          <a:p>
            <a:r>
              <a:rPr lang="en-US" altLang="zh-CN" dirty="0" smtClean="0">
                <a:solidFill>
                  <a:srgbClr val="C00000"/>
                </a:solidFill>
              </a:rPr>
              <a:t>4.3 </a:t>
            </a:r>
            <a:r>
              <a:rPr lang="en-US" dirty="0" smtClean="0">
                <a:solidFill>
                  <a:srgbClr val="C00000"/>
                </a:solidFill>
              </a:rPr>
              <a:t>PORTAL</a:t>
            </a:r>
            <a:r>
              <a:rPr lang="zh-CN" altLang="en-US" dirty="0" smtClean="0">
                <a:solidFill>
                  <a:srgbClr val="C00000"/>
                </a:solidFill>
              </a:rPr>
              <a:t>认证方式介绍</a:t>
            </a:r>
            <a:endParaRPr lang="zh-CN" altLang="en-US" dirty="0"/>
          </a:p>
        </p:txBody>
      </p:sp>
      <p:sp>
        <p:nvSpPr>
          <p:cNvPr id="3" name="内容占位符 2"/>
          <p:cNvSpPr>
            <a:spLocks noGrp="1"/>
          </p:cNvSpPr>
          <p:nvPr>
            <p:ph idx="1"/>
          </p:nvPr>
        </p:nvSpPr>
        <p:spPr>
          <a:xfrm>
            <a:off x="500034" y="857232"/>
            <a:ext cx="8229600" cy="517512"/>
          </a:xfrm>
        </p:spPr>
        <p:txBody>
          <a:bodyPr/>
          <a:lstStyle/>
          <a:p>
            <a:r>
              <a:rPr lang="en-US" b="1" dirty="0" smtClean="0">
                <a:solidFill>
                  <a:schemeClr val="tx1"/>
                </a:solidFill>
                <a:latin typeface="+mn-lt"/>
                <a:ea typeface="+mn-ea"/>
                <a:cs typeface="+mn-cs"/>
              </a:rPr>
              <a:t>Portal</a:t>
            </a:r>
            <a:r>
              <a:rPr lang="zh-CN" b="1" dirty="0" smtClean="0">
                <a:solidFill>
                  <a:schemeClr val="tx1"/>
                </a:solidFill>
                <a:latin typeface="+mn-lt"/>
                <a:ea typeface="+mn-ea"/>
                <a:cs typeface="+mn-cs"/>
              </a:rPr>
              <a:t>页面说明</a:t>
            </a:r>
            <a:r>
              <a:rPr lang="en-US" b="1" dirty="0" smtClean="0">
                <a:solidFill>
                  <a:schemeClr val="tx1"/>
                </a:solidFill>
                <a:latin typeface="+mn-lt"/>
                <a:ea typeface="+mn-ea"/>
                <a:cs typeface="+mn-cs"/>
              </a:rPr>
              <a:t>-</a:t>
            </a:r>
            <a:r>
              <a:rPr lang="zh-CN" b="1" dirty="0" smtClean="0">
                <a:solidFill>
                  <a:schemeClr val="tx1"/>
                </a:solidFill>
                <a:latin typeface="+mn-lt"/>
                <a:ea typeface="+mn-ea"/>
                <a:cs typeface="+mn-cs"/>
              </a:rPr>
              <a:t>手机版</a:t>
            </a:r>
          </a:p>
          <a:p>
            <a:endParaRPr lang="zh-CN" altLang="en-US" dirty="0"/>
          </a:p>
        </p:txBody>
      </p:sp>
      <p:pic>
        <p:nvPicPr>
          <p:cNvPr id="4" name="图片 3" descr="C:\Documents and Settings\Administrator\Application Data\Tencent\Users\56413571\QQ\WinTemp\RichOle\8EJEW5R[_Y2)1AW2SLQ$(DG.jpg"/>
          <p:cNvPicPr/>
          <p:nvPr/>
        </p:nvPicPr>
        <p:blipFill>
          <a:blip r:embed="rId2" cstate="print"/>
          <a:srcRect/>
          <a:stretch>
            <a:fillRect/>
          </a:stretch>
        </p:blipFill>
        <p:spPr bwMode="auto">
          <a:xfrm>
            <a:off x="2357422" y="1142984"/>
            <a:ext cx="4071965" cy="4055710"/>
          </a:xfrm>
          <a:prstGeom prst="rect">
            <a:avLst/>
          </a:prstGeom>
          <a:noFill/>
        </p:spPr>
      </p:pic>
      <p:sp>
        <p:nvSpPr>
          <p:cNvPr id="5" name="TextBox 4"/>
          <p:cNvSpPr txBox="1"/>
          <p:nvPr/>
        </p:nvSpPr>
        <p:spPr>
          <a:xfrm>
            <a:off x="214282" y="5357826"/>
            <a:ext cx="8643998" cy="707886"/>
          </a:xfrm>
          <a:prstGeom prst="rect">
            <a:avLst/>
          </a:prstGeom>
          <a:noFill/>
        </p:spPr>
        <p:txBody>
          <a:bodyPr wrap="square" rtlCol="0">
            <a:spAutoFit/>
          </a:bodyPr>
          <a:lstStyle/>
          <a:p>
            <a:r>
              <a:rPr lang="en-US" altLang="zh-CN" sz="2000" dirty="0" smtClean="0"/>
              <a:t>     PORTAL </a:t>
            </a:r>
            <a:r>
              <a:rPr lang="zh-CN" altLang="en-US" sz="2000" dirty="0" smtClean="0"/>
              <a:t>平台根据浏览器的</a:t>
            </a:r>
            <a:r>
              <a:rPr lang="en-US" altLang="zh-CN" sz="2000" dirty="0" err="1" smtClean="0"/>
              <a:t>UserAgent</a:t>
            </a:r>
            <a:r>
              <a:rPr lang="zh-CN" altLang="en-US" sz="2000" dirty="0" smtClean="0"/>
              <a:t>判断是否为手机</a:t>
            </a:r>
            <a:r>
              <a:rPr lang="en-US" altLang="zh-CN" sz="2000" dirty="0" smtClean="0"/>
              <a:t>/PAD</a:t>
            </a:r>
            <a:r>
              <a:rPr lang="zh-CN" altLang="en-US" sz="2000" dirty="0" smtClean="0"/>
              <a:t>终端用户，如果是手机</a:t>
            </a:r>
            <a:r>
              <a:rPr lang="en-US" altLang="zh-CN" sz="2000" dirty="0" smtClean="0"/>
              <a:t>/PAD</a:t>
            </a:r>
            <a:r>
              <a:rPr lang="zh-CN" altLang="en-US" sz="2000" dirty="0" smtClean="0"/>
              <a:t>终端，就跳转到单独的手机登陆页面</a:t>
            </a:r>
            <a:endParaRPr lang="zh-CN" altLang="en-US"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214290"/>
            <a:ext cx="6248166" cy="692150"/>
          </a:xfrm>
        </p:spPr>
        <p:txBody>
          <a:bodyPr/>
          <a:lstStyle/>
          <a:p>
            <a:r>
              <a:rPr lang="en-US" altLang="zh-CN" dirty="0" smtClean="0">
                <a:solidFill>
                  <a:srgbClr val="C00000"/>
                </a:solidFill>
              </a:rPr>
              <a:t>4.4 </a:t>
            </a:r>
            <a:r>
              <a:rPr lang="zh-CN" altLang="en-US" dirty="0" smtClean="0">
                <a:solidFill>
                  <a:srgbClr val="C00000"/>
                </a:solidFill>
              </a:rPr>
              <a:t>可以在固网</a:t>
            </a:r>
            <a:r>
              <a:rPr lang="en-US" dirty="0" err="1" smtClean="0">
                <a:solidFill>
                  <a:srgbClr val="C00000"/>
                </a:solidFill>
              </a:rPr>
              <a:t>Wlan</a:t>
            </a:r>
            <a:r>
              <a:rPr lang="zh-CN" altLang="en-US" dirty="0" smtClean="0">
                <a:solidFill>
                  <a:srgbClr val="C00000"/>
                </a:solidFill>
              </a:rPr>
              <a:t>系统认证的用户类型</a:t>
            </a:r>
            <a:endParaRPr lang="zh-CN" altLang="en-US" dirty="0">
              <a:solidFill>
                <a:srgbClr val="C00000"/>
              </a:solidFill>
            </a:endParaRPr>
          </a:p>
        </p:txBody>
      </p:sp>
      <p:sp>
        <p:nvSpPr>
          <p:cNvPr id="3" name="内容占位符 2"/>
          <p:cNvSpPr>
            <a:spLocks noGrp="1"/>
          </p:cNvSpPr>
          <p:nvPr>
            <p:ph idx="1"/>
          </p:nvPr>
        </p:nvSpPr>
        <p:spPr>
          <a:xfrm>
            <a:off x="468313" y="1125538"/>
            <a:ext cx="8229600" cy="3375032"/>
          </a:xfrm>
        </p:spPr>
        <p:txBody>
          <a:bodyPr/>
          <a:lstStyle/>
          <a:p>
            <a:pPr lvl="0">
              <a:buFont typeface="Wingdings" pitchFamily="2" charset="2"/>
              <a:buChar char="Ø"/>
            </a:pPr>
            <a:r>
              <a:rPr lang="zh-CN" dirty="0" smtClean="0">
                <a:solidFill>
                  <a:schemeClr val="tx1"/>
                </a:solidFill>
                <a:latin typeface="+mn-lt"/>
                <a:ea typeface="+mn-ea"/>
                <a:cs typeface="+mn-cs"/>
              </a:rPr>
              <a:t>在营业前台</a:t>
            </a:r>
            <a:r>
              <a:rPr lang="en-US" dirty="0" smtClean="0">
                <a:solidFill>
                  <a:schemeClr val="tx1"/>
                </a:solidFill>
                <a:latin typeface="+mn-lt"/>
                <a:ea typeface="+mn-ea"/>
                <a:cs typeface="+mn-cs"/>
              </a:rPr>
              <a:t>CRM</a:t>
            </a:r>
            <a:r>
              <a:rPr lang="zh-CN" dirty="0" smtClean="0">
                <a:solidFill>
                  <a:schemeClr val="tx1"/>
                </a:solidFill>
                <a:latin typeface="+mn-lt"/>
                <a:ea typeface="+mn-ea"/>
                <a:cs typeface="+mn-cs"/>
              </a:rPr>
              <a:t>受理</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业务后通过自动工单传到</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系统，根据用户标识同步到</a:t>
            </a:r>
            <a:r>
              <a:rPr lang="en-US" dirty="0" err="1" smtClean="0">
                <a:solidFill>
                  <a:schemeClr val="tx1"/>
                </a:solidFill>
                <a:latin typeface="+mn-lt"/>
                <a:ea typeface="+mn-ea"/>
                <a:cs typeface="+mn-cs"/>
              </a:rPr>
              <a:t>Wlan</a:t>
            </a:r>
            <a:r>
              <a:rPr lang="zh-CN" dirty="0" smtClean="0">
                <a:solidFill>
                  <a:schemeClr val="tx1"/>
                </a:solidFill>
                <a:latin typeface="+mn-lt"/>
                <a:ea typeface="+mn-ea"/>
                <a:cs typeface="+mn-cs"/>
              </a:rPr>
              <a:t>平台中。通过营业前台受理成</a:t>
            </a:r>
            <a:r>
              <a:rPr lang="en-US" dirty="0" err="1" smtClean="0">
                <a:solidFill>
                  <a:schemeClr val="tx1"/>
                </a:solidFill>
                <a:latin typeface="+mn-lt"/>
                <a:ea typeface="+mn-ea"/>
                <a:cs typeface="+mn-cs"/>
              </a:rPr>
              <a:t>Wlan</a:t>
            </a:r>
            <a:r>
              <a:rPr lang="zh-CN" dirty="0" smtClean="0">
                <a:solidFill>
                  <a:schemeClr val="tx1"/>
                </a:solidFill>
                <a:latin typeface="+mn-lt"/>
                <a:ea typeface="+mn-ea"/>
                <a:cs typeface="+mn-cs"/>
              </a:rPr>
              <a:t>用户的类型有：</a:t>
            </a:r>
            <a:r>
              <a:rPr lang="en-US" dirty="0" smtClean="0">
                <a:solidFill>
                  <a:schemeClr val="tx1"/>
                </a:solidFill>
                <a:latin typeface="+mn-lt"/>
                <a:ea typeface="+mn-ea"/>
                <a:cs typeface="+mn-cs"/>
              </a:rPr>
              <a:t>E8</a:t>
            </a:r>
            <a:r>
              <a:rPr lang="zh-CN" dirty="0" smtClean="0">
                <a:solidFill>
                  <a:schemeClr val="tx1"/>
                </a:solidFill>
                <a:latin typeface="+mn-lt"/>
                <a:ea typeface="+mn-ea"/>
                <a:cs typeface="+mn-cs"/>
              </a:rPr>
              <a:t>用户，</a:t>
            </a:r>
            <a:r>
              <a:rPr lang="en-US" dirty="0" smtClean="0">
                <a:solidFill>
                  <a:schemeClr val="tx1"/>
                </a:solidFill>
                <a:latin typeface="+mn-lt"/>
                <a:ea typeface="+mn-ea"/>
                <a:cs typeface="+mn-cs"/>
              </a:rPr>
              <a:t>C+W</a:t>
            </a:r>
            <a:r>
              <a:rPr lang="zh-CN" dirty="0" smtClean="0">
                <a:solidFill>
                  <a:schemeClr val="tx1"/>
                </a:solidFill>
                <a:latin typeface="+mn-lt"/>
                <a:ea typeface="+mn-ea"/>
                <a:cs typeface="+mn-cs"/>
              </a:rPr>
              <a:t>用户和校园网融合业务用户，随心</a:t>
            </a:r>
            <a:r>
              <a:rPr lang="en-US" dirty="0" smtClean="0">
                <a:solidFill>
                  <a:schemeClr val="tx1"/>
                </a:solidFill>
                <a:latin typeface="+mn-lt"/>
                <a:ea typeface="+mn-ea"/>
                <a:cs typeface="+mn-cs"/>
              </a:rPr>
              <a:t>LAN</a:t>
            </a:r>
            <a:r>
              <a:rPr lang="zh-CN" dirty="0" smtClean="0">
                <a:solidFill>
                  <a:schemeClr val="tx1"/>
                </a:solidFill>
                <a:latin typeface="+mn-lt"/>
                <a:ea typeface="+mn-ea"/>
                <a:cs typeface="+mn-cs"/>
              </a:rPr>
              <a:t>用户</a:t>
            </a:r>
          </a:p>
          <a:p>
            <a:pPr lvl="0">
              <a:buFont typeface="Wingdings" pitchFamily="2" charset="2"/>
              <a:buChar char="Ø"/>
            </a:pPr>
            <a:r>
              <a:rPr lang="zh-CN" dirty="0" smtClean="0">
                <a:solidFill>
                  <a:schemeClr val="tx1"/>
                </a:solidFill>
                <a:latin typeface="+mn-lt"/>
                <a:ea typeface="+mn-ea"/>
                <a:cs typeface="+mn-cs"/>
              </a:rPr>
              <a:t>在</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管理系统受理的预付费卡用户，例如：包月卡、广西电信天翼宽带</a:t>
            </a:r>
            <a:r>
              <a:rPr lang="en-US" dirty="0" smtClean="0">
                <a:solidFill>
                  <a:schemeClr val="tx1"/>
                </a:solidFill>
                <a:latin typeface="+mn-lt"/>
                <a:ea typeface="+mn-ea"/>
                <a:cs typeface="+mn-cs"/>
              </a:rPr>
              <a:t>WIFI</a:t>
            </a:r>
            <a:r>
              <a:rPr lang="zh-CN" dirty="0" smtClean="0">
                <a:solidFill>
                  <a:schemeClr val="tx1"/>
                </a:solidFill>
                <a:latin typeface="+mn-lt"/>
                <a:ea typeface="+mn-ea"/>
                <a:cs typeface="+mn-cs"/>
              </a:rPr>
              <a:t>时长卡。</a:t>
            </a:r>
          </a:p>
          <a:p>
            <a:pPr lvl="0">
              <a:buFont typeface="Wingdings" pitchFamily="2" charset="2"/>
              <a:buChar char="Ø"/>
            </a:pPr>
            <a:r>
              <a:rPr lang="zh-CN" dirty="0" smtClean="0">
                <a:solidFill>
                  <a:schemeClr val="tx1"/>
                </a:solidFill>
                <a:latin typeface="+mn-lt"/>
                <a:ea typeface="+mn-ea"/>
                <a:cs typeface="+mn-cs"/>
              </a:rPr>
              <a:t>通过集团平台生成的</a:t>
            </a:r>
            <a:r>
              <a:rPr lang="en-US" dirty="0" smtClean="0">
                <a:solidFill>
                  <a:schemeClr val="tx1"/>
                </a:solidFill>
                <a:latin typeface="+mn-lt"/>
                <a:ea typeface="+mn-ea"/>
                <a:cs typeface="+mn-cs"/>
              </a:rPr>
              <a:t>WIFI</a:t>
            </a:r>
            <a:r>
              <a:rPr lang="zh-CN" dirty="0" smtClean="0">
                <a:solidFill>
                  <a:schemeClr val="tx1"/>
                </a:solidFill>
                <a:latin typeface="+mn-lt"/>
                <a:ea typeface="+mn-ea"/>
                <a:cs typeface="+mn-cs"/>
              </a:rPr>
              <a:t>时长卡用户</a:t>
            </a:r>
          </a:p>
          <a:p>
            <a:pPr lvl="0">
              <a:buFont typeface="Wingdings" pitchFamily="2" charset="2"/>
              <a:buChar char="Ø"/>
            </a:pPr>
            <a:r>
              <a:rPr lang="zh-CN" dirty="0" smtClean="0">
                <a:solidFill>
                  <a:schemeClr val="tx1"/>
                </a:solidFill>
                <a:latin typeface="+mn-lt"/>
                <a:ea typeface="+mn-ea"/>
                <a:cs typeface="+mn-cs"/>
              </a:rPr>
              <a:t>各省</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漫游用户</a:t>
            </a:r>
          </a:p>
          <a:p>
            <a:pPr lvl="0">
              <a:buFont typeface="Wingdings" pitchFamily="2" charset="2"/>
              <a:buChar char="Ø"/>
            </a:pPr>
            <a:r>
              <a:rPr lang="zh-CN" dirty="0" smtClean="0">
                <a:solidFill>
                  <a:schemeClr val="tx1"/>
                </a:solidFill>
                <a:latin typeface="+mn-lt"/>
                <a:ea typeface="+mn-ea"/>
                <a:cs typeface="+mn-cs"/>
              </a:rPr>
              <a:t>与中国电信合作的其他境外运营商</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漫游用户</a:t>
            </a:r>
            <a:r>
              <a:rPr lang="en-US" dirty="0" smtClean="0">
                <a:solidFill>
                  <a:schemeClr val="tx1"/>
                </a:solidFill>
                <a:latin typeface="+mn-lt"/>
                <a:ea typeface="+mn-ea"/>
                <a:cs typeface="+mn-cs"/>
              </a:rPr>
              <a:t>.</a:t>
            </a:r>
            <a:endParaRPr lang="zh-CN" dirty="0" smtClean="0">
              <a:solidFill>
                <a:schemeClr val="tx1"/>
              </a:solidFill>
              <a:latin typeface="+mn-lt"/>
              <a:ea typeface="+mn-ea"/>
              <a:cs typeface="+mn-cs"/>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395288" y="476250"/>
            <a:ext cx="8229600" cy="692150"/>
          </a:xfrm>
        </p:spPr>
        <p:txBody>
          <a:bodyPr/>
          <a:lstStyle/>
          <a:p>
            <a:r>
              <a:rPr lang="en-US" altLang="zh-CN" sz="1800" smtClean="0">
                <a:latin typeface="楷体_GB2312" pitchFamily="49" charset="-122"/>
                <a:ea typeface="楷体_GB2312" pitchFamily="49" charset="-122"/>
              </a:rPr>
              <a:t>1.2.1WLAN</a:t>
            </a:r>
            <a:r>
              <a:rPr lang="zh-CN" altLang="en-US" sz="1800" smtClean="0">
                <a:latin typeface="楷体_GB2312" pitchFamily="49" charset="-122"/>
                <a:ea typeface="楷体_GB2312" pitchFamily="49" charset="-122"/>
              </a:rPr>
              <a:t>系统业务承载现状（需要更新图）</a:t>
            </a:r>
          </a:p>
        </p:txBody>
      </p:sp>
      <p:pic>
        <p:nvPicPr>
          <p:cNvPr id="22531" name="内容占位符 3"/>
          <p:cNvPicPr>
            <a:picLocks noGrp="1"/>
          </p:cNvPicPr>
          <p:nvPr>
            <p:ph idx="1"/>
          </p:nvPr>
        </p:nvPicPr>
        <p:blipFill>
          <a:blip r:embed="rId2" cstate="print"/>
          <a:srcRect/>
          <a:stretch>
            <a:fillRect/>
          </a:stretch>
        </p:blipFill>
        <p:spPr>
          <a:xfrm>
            <a:off x="500063" y="1071563"/>
            <a:ext cx="8072437" cy="4286250"/>
          </a:xfrm>
          <a:ln w="6350">
            <a:solidFill>
              <a:srgbClr val="000000"/>
            </a:solidFill>
          </a:ln>
        </p:spPr>
      </p:pic>
      <p:sp>
        <p:nvSpPr>
          <p:cNvPr id="5" name="标题 1"/>
          <p:cNvSpPr txBox="1">
            <a:spLocks/>
          </p:cNvSpPr>
          <p:nvPr/>
        </p:nvSpPr>
        <p:spPr bwMode="auto">
          <a:xfrm>
            <a:off x="2124075" y="115888"/>
            <a:ext cx="4968875" cy="692150"/>
          </a:xfrm>
          <a:prstGeom prst="rect">
            <a:avLst/>
          </a:prstGeom>
          <a:noFill/>
          <a:ln w="9525">
            <a:noFill/>
            <a:miter lim="800000"/>
            <a:headEnd/>
            <a:tailEnd/>
          </a:ln>
        </p:spPr>
        <p:txBody>
          <a:bodyPr anchor="ctr"/>
          <a:lstStyle/>
          <a:p>
            <a:pPr>
              <a:defRPr/>
            </a:pPr>
            <a:r>
              <a:rPr lang="en-US" altLang="zh-CN" sz="2400" kern="0" dirty="0">
                <a:solidFill>
                  <a:srgbClr val="C00000"/>
                </a:solidFill>
                <a:latin typeface="+mj-lt"/>
                <a:ea typeface="+mj-ea"/>
                <a:cs typeface="+mj-cs"/>
              </a:rPr>
              <a:t>1.2 </a:t>
            </a:r>
            <a:r>
              <a:rPr lang="zh-CN" altLang="zh-CN" sz="2400" kern="0" dirty="0">
                <a:solidFill>
                  <a:srgbClr val="C00000"/>
                </a:solidFill>
                <a:latin typeface="+mj-lt"/>
                <a:ea typeface="+mj-ea"/>
                <a:cs typeface="+mj-cs"/>
              </a:rPr>
              <a:t>固网</a:t>
            </a:r>
            <a:r>
              <a:rPr lang="en-US" altLang="zh-CN" sz="2400" kern="0" dirty="0">
                <a:solidFill>
                  <a:srgbClr val="C00000"/>
                </a:solidFill>
                <a:latin typeface="+mj-lt"/>
                <a:ea typeface="+mj-ea"/>
                <a:cs typeface="+mj-cs"/>
              </a:rPr>
              <a:t>AAA</a:t>
            </a:r>
            <a:r>
              <a:rPr lang="zh-CN" altLang="zh-CN" sz="2400" kern="0" dirty="0">
                <a:solidFill>
                  <a:srgbClr val="C00000"/>
                </a:solidFill>
                <a:latin typeface="+mj-lt"/>
                <a:ea typeface="+mj-ea"/>
                <a:cs typeface="+mj-cs"/>
              </a:rPr>
              <a:t>平台应用部署现状</a:t>
            </a:r>
            <a:endParaRPr lang="zh-CN" altLang="en-US" sz="2400" kern="0" dirty="0">
              <a:solidFill>
                <a:srgbClr val="C00000"/>
              </a:solidFill>
              <a:latin typeface="+mj-lt"/>
              <a:ea typeface="+mj-ea"/>
              <a:cs typeface="+mj-cs"/>
            </a:endParaRPr>
          </a:p>
        </p:txBody>
      </p:sp>
      <p:sp>
        <p:nvSpPr>
          <p:cNvPr id="22533" name="TextBox 6"/>
          <p:cNvSpPr txBox="1">
            <a:spLocks noChangeArrowheads="1"/>
          </p:cNvSpPr>
          <p:nvPr/>
        </p:nvSpPr>
        <p:spPr bwMode="auto">
          <a:xfrm>
            <a:off x="2643188" y="5715000"/>
            <a:ext cx="184150" cy="523875"/>
          </a:xfrm>
          <a:prstGeom prst="rect">
            <a:avLst/>
          </a:prstGeom>
          <a:noFill/>
          <a:ln w="9525">
            <a:noFill/>
            <a:miter lim="800000"/>
            <a:headEnd/>
            <a:tailEnd/>
          </a:ln>
        </p:spPr>
        <p:txBody>
          <a:bodyPr wrap="none">
            <a:spAutoFit/>
          </a:bodyPr>
          <a:lstStyle/>
          <a:p>
            <a:endParaRPr lang="zh-CN" altLang="en-US"/>
          </a:p>
        </p:txBody>
      </p:sp>
      <p:sp>
        <p:nvSpPr>
          <p:cNvPr id="179202" name="Rectangle 2"/>
          <p:cNvSpPr>
            <a:spLocks noChangeArrowheads="1"/>
          </p:cNvSpPr>
          <p:nvPr/>
        </p:nvSpPr>
        <p:spPr bwMode="auto">
          <a:xfrm>
            <a:off x="285750" y="5572125"/>
            <a:ext cx="8358188" cy="101600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anchor="ctr">
            <a:spAutoFit/>
          </a:bodyPr>
          <a:lstStyle/>
          <a:p>
            <a:pPr>
              <a:buFontTx/>
              <a:buChar char="•"/>
              <a:tabLst>
                <a:tab pos="533400" algn="l"/>
              </a:tabLst>
              <a:defRPr/>
            </a:pPr>
            <a:r>
              <a:rPr lang="en-US" altLang="zh-CN" sz="2000" dirty="0">
                <a:latin typeface="Tahoma" pitchFamily="34" charset="0"/>
                <a:cs typeface="Tahoma" pitchFamily="34" charset="0"/>
              </a:rPr>
              <a:t>2</a:t>
            </a:r>
            <a:r>
              <a:rPr lang="zh-CN" altLang="en-US" sz="2000" dirty="0">
                <a:latin typeface="Tahoma" pitchFamily="34" charset="0"/>
                <a:cs typeface="Times New Roman" pitchFamily="18" charset="0"/>
              </a:rPr>
              <a:t>台</a:t>
            </a:r>
            <a:r>
              <a:rPr lang="en-US" altLang="zh-CN" sz="2000" dirty="0">
                <a:latin typeface="Tahoma" pitchFamily="34" charset="0"/>
                <a:cs typeface="Tahoma" pitchFamily="34" charset="0"/>
              </a:rPr>
              <a:t>WLAN Radius</a:t>
            </a:r>
            <a:r>
              <a:rPr lang="zh-CN" altLang="en-US" sz="2000" dirty="0">
                <a:latin typeface="Tahoma" pitchFamily="34" charset="0"/>
                <a:cs typeface="Times New Roman" pitchFamily="18" charset="0"/>
              </a:rPr>
              <a:t>服务器：</a:t>
            </a:r>
            <a:r>
              <a:rPr lang="en-US" altLang="zh-CN" sz="2000" dirty="0">
                <a:latin typeface="Tahoma" pitchFamily="34" charset="0"/>
                <a:cs typeface="Tahoma" pitchFamily="34" charset="0"/>
              </a:rPr>
              <a:t>1</a:t>
            </a:r>
            <a:r>
              <a:rPr lang="zh-CN" altLang="en-US" sz="2000" dirty="0">
                <a:latin typeface="Tahoma" pitchFamily="34" charset="0"/>
                <a:cs typeface="Times New Roman" pitchFamily="18" charset="0"/>
              </a:rPr>
              <a:t>主</a:t>
            </a:r>
            <a:r>
              <a:rPr lang="en-US" altLang="zh-CN" sz="2000" dirty="0">
                <a:latin typeface="Tahoma" pitchFamily="34" charset="0"/>
                <a:cs typeface="Tahoma" pitchFamily="34" charset="0"/>
              </a:rPr>
              <a:t>1</a:t>
            </a:r>
            <a:r>
              <a:rPr lang="zh-CN" altLang="en-US" sz="2000" dirty="0">
                <a:latin typeface="Tahoma" pitchFamily="34" charset="0"/>
                <a:cs typeface="Times New Roman" pitchFamily="18" charset="0"/>
              </a:rPr>
              <a:t>备，承担全区</a:t>
            </a:r>
            <a:r>
              <a:rPr lang="en-US" altLang="zh-CN" sz="2000" dirty="0">
                <a:latin typeface="Tahoma" pitchFamily="34" charset="0"/>
                <a:cs typeface="Tahoma" pitchFamily="34" charset="0"/>
              </a:rPr>
              <a:t>WLAN</a:t>
            </a:r>
            <a:r>
              <a:rPr lang="zh-CN" altLang="en-US" sz="2000" dirty="0">
                <a:latin typeface="Tahoma" pitchFamily="34" charset="0"/>
                <a:cs typeface="Times New Roman" pitchFamily="18" charset="0"/>
              </a:rPr>
              <a:t>业务的</a:t>
            </a:r>
            <a:r>
              <a:rPr lang="en-US" altLang="zh-CN" sz="2000" dirty="0">
                <a:latin typeface="Tahoma" pitchFamily="34" charset="0"/>
                <a:cs typeface="Tahoma" pitchFamily="34" charset="0"/>
              </a:rPr>
              <a:t>Radius</a:t>
            </a:r>
            <a:r>
              <a:rPr lang="zh-CN" altLang="en-US" sz="2000" dirty="0">
                <a:latin typeface="Tahoma" pitchFamily="34" charset="0"/>
                <a:cs typeface="Times New Roman" pitchFamily="18" charset="0"/>
              </a:rPr>
              <a:t>主、备服务器。主用服务器</a:t>
            </a:r>
            <a:r>
              <a:rPr lang="en-US" altLang="zh-CN" sz="2000" dirty="0">
                <a:latin typeface="Tahoma" pitchFamily="34" charset="0"/>
                <a:cs typeface="Tahoma" pitchFamily="34" charset="0"/>
              </a:rPr>
              <a:t>IP</a:t>
            </a:r>
            <a:r>
              <a:rPr lang="zh-CN" altLang="en-US" sz="2000" dirty="0">
                <a:latin typeface="Tahoma" pitchFamily="34" charset="0"/>
                <a:cs typeface="Times New Roman" pitchFamily="18" charset="0"/>
              </a:rPr>
              <a:t>为</a:t>
            </a:r>
            <a:r>
              <a:rPr lang="en-US" altLang="zh-CN" sz="2000" dirty="0">
                <a:latin typeface="Tahoma" pitchFamily="34" charset="0"/>
                <a:cs typeface="Tahoma" pitchFamily="34" charset="0"/>
              </a:rPr>
              <a:t>202.103.194.219</a:t>
            </a:r>
            <a:r>
              <a:rPr lang="zh-CN" altLang="en-US" sz="2000" dirty="0">
                <a:latin typeface="Tahoma" pitchFamily="34" charset="0"/>
                <a:cs typeface="Times New Roman" pitchFamily="18" charset="0"/>
              </a:rPr>
              <a:t>，备用服务器</a:t>
            </a:r>
            <a:r>
              <a:rPr lang="en-US" altLang="zh-CN" sz="2000" dirty="0">
                <a:latin typeface="Tahoma" pitchFamily="34" charset="0"/>
                <a:cs typeface="Tahoma" pitchFamily="34" charset="0"/>
              </a:rPr>
              <a:t>IP</a:t>
            </a:r>
            <a:r>
              <a:rPr lang="zh-CN" altLang="en-US" sz="2000" dirty="0">
                <a:latin typeface="Tahoma" pitchFamily="34" charset="0"/>
                <a:cs typeface="Times New Roman" pitchFamily="18" charset="0"/>
              </a:rPr>
              <a:t>为</a:t>
            </a:r>
            <a:r>
              <a:rPr lang="en-US" altLang="zh-CN" sz="2000" dirty="0">
                <a:latin typeface="Tahoma" pitchFamily="34" charset="0"/>
                <a:cs typeface="Times New Roman" pitchFamily="18" charset="0"/>
              </a:rPr>
              <a:t>:</a:t>
            </a:r>
          </a:p>
          <a:p>
            <a:pPr>
              <a:tabLst>
                <a:tab pos="533400" algn="l"/>
              </a:tabLst>
              <a:defRPr/>
            </a:pPr>
            <a:r>
              <a:rPr lang="en-US" altLang="zh-CN" sz="2000" dirty="0">
                <a:latin typeface="Tahoma" pitchFamily="34" charset="0"/>
                <a:cs typeface="Tahoma" pitchFamily="34" charset="0"/>
              </a:rPr>
              <a:t>202.103.194.220.</a:t>
            </a:r>
            <a:r>
              <a:rPr lang="zh-CN" altLang="en-US" sz="2000" dirty="0">
                <a:latin typeface="Tahoma" pitchFamily="34" charset="0"/>
                <a:cs typeface="Times New Roman" pitchFamily="18" charset="0"/>
              </a:rPr>
              <a:t>认</a:t>
            </a:r>
            <a:r>
              <a:rPr lang="zh-CN" altLang="en-US" sz="2000" dirty="0">
                <a:solidFill>
                  <a:srgbClr val="FF0000"/>
                </a:solidFill>
                <a:latin typeface="Tahoma" pitchFamily="34" charset="0"/>
                <a:cs typeface="Times New Roman" pitchFamily="18" charset="0"/>
              </a:rPr>
              <a:t>证端口为</a:t>
            </a:r>
            <a:r>
              <a:rPr lang="en-US" altLang="zh-CN" sz="2000" dirty="0">
                <a:solidFill>
                  <a:srgbClr val="FF0000"/>
                </a:solidFill>
                <a:latin typeface="Tahoma" pitchFamily="34" charset="0"/>
                <a:cs typeface="Tahoma" pitchFamily="34" charset="0"/>
              </a:rPr>
              <a:t>1812</a:t>
            </a:r>
            <a:r>
              <a:rPr lang="zh-CN" altLang="en-US" sz="2000" dirty="0">
                <a:solidFill>
                  <a:srgbClr val="FF0000"/>
                </a:solidFill>
                <a:latin typeface="Tahoma" pitchFamily="34" charset="0"/>
                <a:cs typeface="Times New Roman" pitchFamily="18" charset="0"/>
              </a:rPr>
              <a:t>计费端口为</a:t>
            </a:r>
            <a:r>
              <a:rPr lang="en-US" altLang="zh-CN" sz="2000" dirty="0">
                <a:solidFill>
                  <a:srgbClr val="FF0000"/>
                </a:solidFill>
                <a:latin typeface="Tahoma" pitchFamily="34" charset="0"/>
                <a:cs typeface="Tahoma" pitchFamily="34" charset="0"/>
              </a:rPr>
              <a:t>1813</a:t>
            </a:r>
            <a:endParaRPr lang="en-US" altLang="zh-CN" sz="20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3174" y="71414"/>
            <a:ext cx="5319472" cy="692150"/>
          </a:xfrm>
        </p:spPr>
        <p:txBody>
          <a:bodyPr/>
          <a:lstStyle/>
          <a:p>
            <a:r>
              <a:rPr lang="en-US" altLang="zh-CN" dirty="0" smtClean="0">
                <a:solidFill>
                  <a:srgbClr val="C00000"/>
                </a:solidFill>
              </a:rPr>
              <a:t>4.5</a:t>
            </a:r>
            <a:r>
              <a:rPr lang="zh-CN" altLang="en-US" dirty="0" smtClean="0">
                <a:solidFill>
                  <a:srgbClr val="C00000"/>
                </a:solidFill>
              </a:rPr>
              <a:t>固网</a:t>
            </a:r>
            <a:r>
              <a:rPr lang="en-US" dirty="0" smtClean="0">
                <a:solidFill>
                  <a:srgbClr val="C00000"/>
                </a:solidFill>
              </a:rPr>
              <a:t>WLAN </a:t>
            </a:r>
            <a:r>
              <a:rPr lang="zh-CN" altLang="en-US" dirty="0" smtClean="0">
                <a:solidFill>
                  <a:srgbClr val="C00000"/>
                </a:solidFill>
              </a:rPr>
              <a:t>认证系统对外接口</a:t>
            </a:r>
            <a:endParaRPr lang="zh-CN" altLang="en-US" dirty="0">
              <a:solidFill>
                <a:srgbClr val="C00000"/>
              </a:solidFill>
            </a:endParaRPr>
          </a:p>
        </p:txBody>
      </p:sp>
      <p:sp>
        <p:nvSpPr>
          <p:cNvPr id="3" name="内容占位符 2"/>
          <p:cNvSpPr>
            <a:spLocks noGrp="1"/>
          </p:cNvSpPr>
          <p:nvPr>
            <p:ph idx="1"/>
          </p:nvPr>
        </p:nvSpPr>
        <p:spPr>
          <a:xfrm>
            <a:off x="468313" y="1125538"/>
            <a:ext cx="8229600" cy="3089280"/>
          </a:xfrm>
        </p:spPr>
        <p:txBody>
          <a:bodyPr/>
          <a:lstStyle/>
          <a:p>
            <a:pPr>
              <a:buNone/>
            </a:pPr>
            <a:r>
              <a:rPr lang="zh-CN" b="1" dirty="0" smtClean="0">
                <a:solidFill>
                  <a:srgbClr val="C00000"/>
                </a:solidFill>
                <a:latin typeface="+mn-lt"/>
                <a:ea typeface="+mn-ea"/>
                <a:cs typeface="+mn-cs"/>
              </a:rPr>
              <a:t>对外接口清单</a:t>
            </a:r>
          </a:p>
          <a:p>
            <a:pPr lvl="0"/>
            <a:r>
              <a:rPr lang="zh-CN" dirty="0" smtClean="0">
                <a:solidFill>
                  <a:schemeClr val="tx1"/>
                </a:solidFill>
                <a:latin typeface="+mn-lt"/>
                <a:ea typeface="+mn-ea"/>
                <a:cs typeface="+mn-cs"/>
              </a:rPr>
              <a:t>与</a:t>
            </a:r>
            <a:r>
              <a:rPr lang="en-US" dirty="0" smtClean="0">
                <a:solidFill>
                  <a:schemeClr val="tx1"/>
                </a:solidFill>
                <a:latin typeface="+mn-lt"/>
                <a:ea typeface="+mn-ea"/>
                <a:cs typeface="+mn-cs"/>
              </a:rPr>
              <a:t>BIMS</a:t>
            </a:r>
            <a:r>
              <a:rPr lang="zh-CN" dirty="0" smtClean="0">
                <a:solidFill>
                  <a:schemeClr val="tx1"/>
                </a:solidFill>
                <a:latin typeface="+mn-lt"/>
                <a:ea typeface="+mn-ea"/>
                <a:cs typeface="+mn-cs"/>
              </a:rPr>
              <a:t>系统用户资料同步接口</a:t>
            </a:r>
          </a:p>
          <a:p>
            <a:pPr lvl="0"/>
            <a:r>
              <a:rPr lang="zh-CN" dirty="0" smtClean="0">
                <a:solidFill>
                  <a:schemeClr val="tx1"/>
                </a:solidFill>
                <a:latin typeface="+mn-lt"/>
                <a:ea typeface="+mn-ea"/>
                <a:cs typeface="+mn-cs"/>
              </a:rPr>
              <a:t>与</a:t>
            </a:r>
            <a:r>
              <a:rPr lang="en-US" dirty="0" smtClean="0">
                <a:solidFill>
                  <a:schemeClr val="tx1"/>
                </a:solidFill>
                <a:latin typeface="+mn-lt"/>
                <a:ea typeface="+mn-ea"/>
                <a:cs typeface="+mn-cs"/>
              </a:rPr>
              <a:t>IBSS</a:t>
            </a:r>
            <a:r>
              <a:rPr lang="zh-CN" dirty="0" smtClean="0">
                <a:solidFill>
                  <a:schemeClr val="tx1"/>
                </a:solidFill>
                <a:latin typeface="+mn-lt"/>
                <a:ea typeface="+mn-ea"/>
                <a:cs typeface="+mn-cs"/>
              </a:rPr>
              <a:t>对接上传准实时话单接口</a:t>
            </a:r>
          </a:p>
          <a:p>
            <a:pPr lvl="0"/>
            <a:r>
              <a:rPr lang="zh-CN" dirty="0" smtClean="0">
                <a:solidFill>
                  <a:schemeClr val="tx1"/>
                </a:solidFill>
                <a:latin typeface="+mn-lt"/>
                <a:ea typeface="+mn-ea"/>
                <a:cs typeface="+mn-cs"/>
              </a:rPr>
              <a:t>与</a:t>
            </a:r>
            <a:r>
              <a:rPr lang="en-US" dirty="0" smtClean="0">
                <a:solidFill>
                  <a:schemeClr val="tx1"/>
                </a:solidFill>
                <a:latin typeface="+mn-lt"/>
                <a:ea typeface="+mn-ea"/>
                <a:cs typeface="+mn-cs"/>
              </a:rPr>
              <a:t>OCS</a:t>
            </a:r>
            <a:r>
              <a:rPr lang="zh-CN" dirty="0" smtClean="0">
                <a:solidFill>
                  <a:schemeClr val="tx1"/>
                </a:solidFill>
                <a:latin typeface="+mn-lt"/>
                <a:ea typeface="+mn-ea"/>
                <a:cs typeface="+mn-cs"/>
              </a:rPr>
              <a:t>对接的</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时长和流量预付费接口</a:t>
            </a:r>
          </a:p>
          <a:p>
            <a:pPr lvl="0"/>
            <a:r>
              <a:rPr lang="zh-CN" dirty="0" smtClean="0">
                <a:solidFill>
                  <a:schemeClr val="tx1"/>
                </a:solidFill>
                <a:latin typeface="+mn-lt"/>
                <a:ea typeface="+mn-ea"/>
                <a:cs typeface="+mn-cs"/>
              </a:rPr>
              <a:t>与集团</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漫游中心认证接口</a:t>
            </a:r>
          </a:p>
          <a:p>
            <a:r>
              <a:rPr lang="zh-CN" dirty="0" smtClean="0">
                <a:solidFill>
                  <a:schemeClr val="tx1"/>
                </a:solidFill>
                <a:latin typeface="+mn-lt"/>
                <a:ea typeface="+mn-ea"/>
                <a:cs typeface="+mn-cs"/>
              </a:rPr>
              <a:t>与短信网关的获取密码接口</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71414"/>
            <a:ext cx="5605224" cy="692150"/>
          </a:xfrm>
        </p:spPr>
        <p:txBody>
          <a:bodyPr/>
          <a:lstStyle/>
          <a:p>
            <a:r>
              <a:rPr lang="en-US" altLang="zh-CN" dirty="0" smtClean="0">
                <a:solidFill>
                  <a:srgbClr val="C00000"/>
                </a:solidFill>
              </a:rPr>
              <a:t>4.5</a:t>
            </a:r>
            <a:r>
              <a:rPr lang="zh-CN" altLang="en-US" dirty="0" smtClean="0">
                <a:solidFill>
                  <a:srgbClr val="C00000"/>
                </a:solidFill>
              </a:rPr>
              <a:t>固网</a:t>
            </a:r>
            <a:r>
              <a:rPr lang="en-US" dirty="0" smtClean="0">
                <a:solidFill>
                  <a:srgbClr val="C00000"/>
                </a:solidFill>
              </a:rPr>
              <a:t>WLAN </a:t>
            </a:r>
            <a:r>
              <a:rPr lang="zh-CN" altLang="en-US" dirty="0" smtClean="0">
                <a:solidFill>
                  <a:srgbClr val="C00000"/>
                </a:solidFill>
              </a:rPr>
              <a:t>认证系统对外接口</a:t>
            </a:r>
            <a:endParaRPr lang="zh-CN" altLang="en-US" dirty="0"/>
          </a:p>
        </p:txBody>
      </p:sp>
      <p:sp>
        <p:nvSpPr>
          <p:cNvPr id="3" name="内容占位符 2"/>
          <p:cNvSpPr>
            <a:spLocks noGrp="1"/>
          </p:cNvSpPr>
          <p:nvPr>
            <p:ph idx="1"/>
          </p:nvPr>
        </p:nvSpPr>
        <p:spPr>
          <a:xfrm>
            <a:off x="468313" y="785794"/>
            <a:ext cx="8229600" cy="5643602"/>
          </a:xfrm>
        </p:spPr>
        <p:txBody>
          <a:bodyPr/>
          <a:lstStyle/>
          <a:p>
            <a:pPr>
              <a:buNone/>
            </a:pPr>
            <a:r>
              <a:rPr lang="en-US" b="1" dirty="0" smtClean="0">
                <a:solidFill>
                  <a:schemeClr val="tx1"/>
                </a:solidFill>
                <a:latin typeface="+mn-lt"/>
                <a:ea typeface="+mn-ea"/>
                <a:cs typeface="+mn-cs"/>
              </a:rPr>
              <a:t>WLAN </a:t>
            </a:r>
            <a:r>
              <a:rPr lang="zh-CN" b="1" dirty="0" smtClean="0">
                <a:solidFill>
                  <a:schemeClr val="tx1"/>
                </a:solidFill>
                <a:latin typeface="+mn-lt"/>
                <a:ea typeface="+mn-ea"/>
                <a:cs typeface="+mn-cs"/>
              </a:rPr>
              <a:t>系统短信接口简单介绍</a:t>
            </a:r>
          </a:p>
          <a:p>
            <a:r>
              <a:rPr lang="zh-CN" sz="1800" b="1" dirty="0" smtClean="0">
                <a:solidFill>
                  <a:srgbClr val="C00000"/>
                </a:solidFill>
                <a:latin typeface="+mn-lt"/>
                <a:ea typeface="+mn-ea"/>
                <a:cs typeface="+mn-cs"/>
              </a:rPr>
              <a:t>短信获取密码流程</a:t>
            </a:r>
            <a:endParaRPr lang="zh-CN" sz="1800" dirty="0" smtClean="0">
              <a:solidFill>
                <a:srgbClr val="C00000"/>
              </a:solidFill>
              <a:latin typeface="+mn-lt"/>
              <a:ea typeface="+mn-ea"/>
              <a:cs typeface="+mn-cs"/>
            </a:endParaRPr>
          </a:p>
          <a:p>
            <a:pPr lvl="0">
              <a:buNone/>
            </a:pPr>
            <a:r>
              <a:rPr lang="en-US" altLang="zh-CN" sz="1800" dirty="0" smtClean="0">
                <a:solidFill>
                  <a:schemeClr val="tx1"/>
                </a:solidFill>
                <a:latin typeface="+mn-lt"/>
                <a:ea typeface="+mn-ea"/>
                <a:cs typeface="+mn-cs"/>
              </a:rPr>
              <a:t>     </a:t>
            </a:r>
            <a:r>
              <a:rPr lang="zh-CN" sz="1800" dirty="0" smtClean="0">
                <a:solidFill>
                  <a:schemeClr val="tx1"/>
                </a:solidFill>
                <a:latin typeface="+mn-lt"/>
                <a:ea typeface="+mn-ea"/>
                <a:cs typeface="+mn-cs"/>
              </a:rPr>
              <a:t>用户通过</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页面获取密码</a:t>
            </a:r>
            <a:endParaRPr lang="en-US" altLang="zh-CN" sz="1800" dirty="0" smtClean="0">
              <a:solidFill>
                <a:schemeClr val="tx1"/>
              </a:solidFill>
              <a:latin typeface="+mn-lt"/>
              <a:ea typeface="+mn-ea"/>
              <a:cs typeface="+mn-cs"/>
            </a:endParaRPr>
          </a:p>
          <a:p>
            <a:pPr lvl="0">
              <a:buNone/>
            </a:pPr>
            <a:endParaRPr lang="en-US" altLang="zh-CN" sz="1800" dirty="0" smtClean="0"/>
          </a:p>
          <a:p>
            <a:pPr lvl="0">
              <a:buNone/>
            </a:pPr>
            <a:endParaRPr lang="en-US" altLang="zh-CN" sz="1800" dirty="0" smtClean="0">
              <a:solidFill>
                <a:schemeClr val="tx1"/>
              </a:solidFill>
              <a:latin typeface="+mn-lt"/>
              <a:ea typeface="+mn-ea"/>
              <a:cs typeface="+mn-cs"/>
            </a:endParaRPr>
          </a:p>
          <a:p>
            <a:pPr lvl="0">
              <a:buNone/>
            </a:pPr>
            <a:endParaRPr lang="en-US" altLang="zh-CN" sz="1800" dirty="0" smtClean="0"/>
          </a:p>
          <a:p>
            <a:pPr lvl="0">
              <a:buNone/>
            </a:pPr>
            <a:endParaRPr lang="en-US" altLang="zh-CN" sz="1800" dirty="0" smtClean="0">
              <a:solidFill>
                <a:schemeClr val="tx1"/>
              </a:solidFill>
              <a:latin typeface="+mn-lt"/>
              <a:ea typeface="+mn-ea"/>
              <a:cs typeface="+mn-cs"/>
            </a:endParaRPr>
          </a:p>
          <a:p>
            <a:pPr lvl="0">
              <a:buNone/>
            </a:pPr>
            <a:endParaRPr lang="en-US" altLang="zh-CN" sz="1800" dirty="0" smtClean="0"/>
          </a:p>
          <a:p>
            <a:pPr>
              <a:buNone/>
            </a:pPr>
            <a:endParaRPr lang="en-US" altLang="zh-CN" sz="1600" dirty="0" smtClean="0"/>
          </a:p>
          <a:p>
            <a:r>
              <a:rPr lang="zh-CN" sz="1800" b="1" dirty="0" smtClean="0">
                <a:solidFill>
                  <a:srgbClr val="C00000"/>
                </a:solidFill>
                <a:latin typeface="+mn-lt"/>
                <a:ea typeface="+mn-ea"/>
                <a:cs typeface="+mn-cs"/>
              </a:rPr>
              <a:t>基本流程步骤</a:t>
            </a:r>
            <a:endParaRPr lang="en-US" altLang="zh-CN" sz="1800" b="1" dirty="0" smtClean="0">
              <a:solidFill>
                <a:srgbClr val="C00000"/>
              </a:solidFill>
              <a:latin typeface="+mn-lt"/>
              <a:ea typeface="+mn-ea"/>
              <a:cs typeface="+mn-cs"/>
            </a:endParaRPr>
          </a:p>
          <a:p>
            <a:pPr marL="0" indent="363538">
              <a:buNone/>
            </a:pPr>
            <a:r>
              <a:rPr lang="zh-CN" sz="1600" dirty="0" smtClean="0">
                <a:solidFill>
                  <a:schemeClr val="tx1"/>
                </a:solidFill>
                <a:latin typeface="+mn-lt"/>
                <a:ea typeface="+mn-ea"/>
                <a:cs typeface="+mn-cs"/>
              </a:rPr>
              <a:t>获取密码，</a:t>
            </a:r>
            <a:r>
              <a:rPr lang="en-US" sz="1600" dirty="0" smtClean="0">
                <a:solidFill>
                  <a:schemeClr val="tx1"/>
                </a:solidFill>
                <a:latin typeface="+mn-lt"/>
                <a:ea typeface="+mn-ea"/>
                <a:cs typeface="+mn-cs"/>
              </a:rPr>
              <a:t>WLAN-Portal</a:t>
            </a:r>
            <a:r>
              <a:rPr lang="zh-CN" sz="1600" dirty="0" smtClean="0">
                <a:solidFill>
                  <a:schemeClr val="tx1"/>
                </a:solidFill>
                <a:latin typeface="+mn-lt"/>
                <a:ea typeface="+mn-ea"/>
                <a:cs typeface="+mn-cs"/>
              </a:rPr>
              <a:t>把密码获取请求发给</a:t>
            </a:r>
            <a:r>
              <a:rPr lang="en-US" sz="1600" dirty="0" smtClean="0">
                <a:solidFill>
                  <a:schemeClr val="tx1"/>
                </a:solidFill>
                <a:latin typeface="+mn-lt"/>
                <a:ea typeface="+mn-ea"/>
                <a:cs typeface="+mn-cs"/>
              </a:rPr>
              <a:t>WLAN</a:t>
            </a:r>
            <a:r>
              <a:rPr lang="zh-CN" sz="1600" dirty="0" smtClean="0">
                <a:solidFill>
                  <a:schemeClr val="tx1"/>
                </a:solidFill>
                <a:latin typeface="+mn-lt"/>
                <a:ea typeface="+mn-ea"/>
                <a:cs typeface="+mn-cs"/>
              </a:rPr>
              <a:t>中心库</a:t>
            </a:r>
          </a:p>
          <a:p>
            <a:r>
              <a:rPr lang="en-US" sz="1600" dirty="0" smtClean="0">
                <a:solidFill>
                  <a:schemeClr val="tx1"/>
                </a:solidFill>
                <a:latin typeface="+mn-lt"/>
                <a:ea typeface="+mn-ea"/>
                <a:cs typeface="+mn-cs"/>
              </a:rPr>
              <a:t>2</a:t>
            </a:r>
            <a:r>
              <a:rPr lang="zh-CN" sz="1600" dirty="0" smtClean="0">
                <a:solidFill>
                  <a:schemeClr val="tx1"/>
                </a:solidFill>
                <a:latin typeface="+mn-lt"/>
                <a:ea typeface="+mn-ea"/>
                <a:cs typeface="+mn-cs"/>
              </a:rPr>
              <a:t>、</a:t>
            </a:r>
            <a:r>
              <a:rPr lang="en-US" sz="1600" dirty="0" smtClean="0">
                <a:solidFill>
                  <a:schemeClr val="tx1"/>
                </a:solidFill>
                <a:latin typeface="+mn-lt"/>
                <a:ea typeface="+mn-ea"/>
                <a:cs typeface="+mn-cs"/>
              </a:rPr>
              <a:t>WLAN</a:t>
            </a:r>
            <a:r>
              <a:rPr lang="zh-CN" sz="1600" dirty="0" smtClean="0">
                <a:solidFill>
                  <a:schemeClr val="tx1"/>
                </a:solidFill>
                <a:latin typeface="+mn-lt"/>
                <a:ea typeface="+mn-ea"/>
                <a:cs typeface="+mn-cs"/>
              </a:rPr>
              <a:t>中心库返回处理结果给</a:t>
            </a:r>
            <a:r>
              <a:rPr lang="en-US" sz="1600" dirty="0" smtClean="0">
                <a:solidFill>
                  <a:schemeClr val="tx1"/>
                </a:solidFill>
                <a:latin typeface="+mn-lt"/>
                <a:ea typeface="+mn-ea"/>
                <a:cs typeface="+mn-cs"/>
              </a:rPr>
              <a:t>WLAN-Portal</a:t>
            </a:r>
            <a:r>
              <a:rPr lang="zh-CN" sz="1600" dirty="0" smtClean="0">
                <a:solidFill>
                  <a:schemeClr val="tx1"/>
                </a:solidFill>
                <a:latin typeface="+mn-lt"/>
                <a:ea typeface="+mn-ea"/>
                <a:cs typeface="+mn-cs"/>
              </a:rPr>
              <a:t>，返回如下：</a:t>
            </a:r>
          </a:p>
          <a:p>
            <a:r>
              <a:rPr lang="en-US" sz="1600" dirty="0" smtClean="0">
                <a:solidFill>
                  <a:schemeClr val="tx1"/>
                </a:solidFill>
                <a:latin typeface="+mn-lt"/>
                <a:ea typeface="+mn-ea"/>
                <a:cs typeface="+mn-cs"/>
              </a:rPr>
              <a:t>1)</a:t>
            </a:r>
            <a:r>
              <a:rPr lang="zh-CN" sz="1600" dirty="0" smtClean="0">
                <a:solidFill>
                  <a:schemeClr val="tx1"/>
                </a:solidFill>
                <a:latin typeface="+mn-lt"/>
                <a:ea typeface="+mn-ea"/>
                <a:cs typeface="+mn-cs"/>
              </a:rPr>
              <a:t>非法用户</a:t>
            </a:r>
            <a:r>
              <a:rPr lang="en-US" sz="1600" dirty="0" smtClean="0">
                <a:solidFill>
                  <a:schemeClr val="tx1"/>
                </a:solidFill>
                <a:latin typeface="+mn-lt"/>
                <a:ea typeface="+mn-ea"/>
                <a:cs typeface="+mn-cs"/>
              </a:rPr>
              <a:t> (</a:t>
            </a:r>
            <a:r>
              <a:rPr lang="zh-CN" sz="1600" dirty="0" smtClean="0">
                <a:solidFill>
                  <a:schemeClr val="tx1"/>
                </a:solidFill>
                <a:latin typeface="+mn-lt"/>
                <a:ea typeface="+mn-ea"/>
                <a:cs typeface="+mn-cs"/>
              </a:rPr>
              <a:t>用户不存在，状态不正常</a:t>
            </a:r>
            <a:r>
              <a:rPr lang="en-US" sz="1600" dirty="0" smtClean="0">
                <a:solidFill>
                  <a:schemeClr val="tx1"/>
                </a:solidFill>
                <a:latin typeface="+mn-lt"/>
                <a:ea typeface="+mn-ea"/>
                <a:cs typeface="+mn-cs"/>
              </a:rPr>
              <a:t>)</a:t>
            </a:r>
            <a:r>
              <a:rPr lang="zh-CN" sz="1600" dirty="0" smtClean="0">
                <a:solidFill>
                  <a:schemeClr val="tx1"/>
                </a:solidFill>
                <a:latin typeface="+mn-lt"/>
                <a:ea typeface="+mn-ea"/>
                <a:cs typeface="+mn-cs"/>
              </a:rPr>
              <a:t>：返回异常</a:t>
            </a:r>
          </a:p>
          <a:p>
            <a:r>
              <a:rPr lang="en-US" sz="1600" dirty="0" smtClean="0">
                <a:solidFill>
                  <a:schemeClr val="tx1"/>
                </a:solidFill>
                <a:latin typeface="+mn-lt"/>
                <a:ea typeface="+mn-ea"/>
                <a:cs typeface="+mn-cs"/>
              </a:rPr>
              <a:t>2)</a:t>
            </a:r>
            <a:r>
              <a:rPr lang="zh-CN" sz="1600" dirty="0" smtClean="0">
                <a:solidFill>
                  <a:schemeClr val="tx1"/>
                </a:solidFill>
                <a:latin typeface="+mn-lt"/>
                <a:ea typeface="+mn-ea"/>
                <a:cs typeface="+mn-cs"/>
              </a:rPr>
              <a:t>合法的动态密码用户：返回新的密码</a:t>
            </a:r>
          </a:p>
          <a:p>
            <a:r>
              <a:rPr lang="en-US" sz="1600" dirty="0" smtClean="0">
                <a:solidFill>
                  <a:schemeClr val="tx1"/>
                </a:solidFill>
                <a:latin typeface="+mn-lt"/>
                <a:ea typeface="+mn-ea"/>
                <a:cs typeface="+mn-cs"/>
              </a:rPr>
              <a:t>3)</a:t>
            </a:r>
            <a:r>
              <a:rPr lang="zh-CN" sz="1600" dirty="0" smtClean="0">
                <a:solidFill>
                  <a:schemeClr val="tx1"/>
                </a:solidFill>
                <a:latin typeface="+mn-lt"/>
                <a:ea typeface="+mn-ea"/>
                <a:cs typeface="+mn-cs"/>
              </a:rPr>
              <a:t>合法的静态密码用户：返回数据库中密码</a:t>
            </a:r>
          </a:p>
          <a:p>
            <a:r>
              <a:rPr lang="en-US" sz="1600" dirty="0" smtClean="0">
                <a:solidFill>
                  <a:schemeClr val="tx1"/>
                </a:solidFill>
                <a:latin typeface="+mn-lt"/>
                <a:ea typeface="+mn-ea"/>
                <a:cs typeface="+mn-cs"/>
              </a:rPr>
              <a:t>3</a:t>
            </a:r>
            <a:r>
              <a:rPr lang="zh-CN" sz="1600" dirty="0" smtClean="0">
                <a:solidFill>
                  <a:schemeClr val="tx1"/>
                </a:solidFill>
                <a:latin typeface="+mn-lt"/>
                <a:ea typeface="+mn-ea"/>
                <a:cs typeface="+mn-cs"/>
              </a:rPr>
              <a:t>、</a:t>
            </a:r>
            <a:r>
              <a:rPr lang="en-US" sz="1600" dirty="0" smtClean="0">
                <a:solidFill>
                  <a:schemeClr val="tx1"/>
                </a:solidFill>
                <a:latin typeface="+mn-lt"/>
                <a:ea typeface="+mn-ea"/>
                <a:cs typeface="+mn-cs"/>
              </a:rPr>
              <a:t>WLAN-Portal</a:t>
            </a:r>
            <a:r>
              <a:rPr lang="zh-CN" sz="1600" dirty="0" smtClean="0">
                <a:solidFill>
                  <a:schemeClr val="tx1"/>
                </a:solidFill>
                <a:latin typeface="+mn-lt"/>
                <a:ea typeface="+mn-ea"/>
                <a:cs typeface="+mn-cs"/>
              </a:rPr>
              <a:t>把合法用户密码下发给</a:t>
            </a:r>
            <a:r>
              <a:rPr lang="en-US" sz="1600" dirty="0" smtClean="0">
                <a:solidFill>
                  <a:schemeClr val="tx1"/>
                </a:solidFill>
                <a:latin typeface="+mn-lt"/>
                <a:ea typeface="+mn-ea"/>
                <a:cs typeface="+mn-cs"/>
              </a:rPr>
              <a:t>Portal-SMS</a:t>
            </a:r>
            <a:r>
              <a:rPr lang="zh-CN" sz="1600" dirty="0" smtClean="0">
                <a:solidFill>
                  <a:schemeClr val="tx1"/>
                </a:solidFill>
                <a:latin typeface="+mn-lt"/>
                <a:ea typeface="+mn-ea"/>
                <a:cs typeface="+mn-cs"/>
              </a:rPr>
              <a:t>短信程序</a:t>
            </a:r>
          </a:p>
          <a:p>
            <a:r>
              <a:rPr lang="en-US" sz="1600" dirty="0" smtClean="0">
                <a:solidFill>
                  <a:schemeClr val="tx1"/>
                </a:solidFill>
                <a:latin typeface="+mn-lt"/>
                <a:ea typeface="+mn-ea"/>
                <a:cs typeface="+mn-cs"/>
              </a:rPr>
              <a:t>4</a:t>
            </a:r>
            <a:r>
              <a:rPr lang="zh-CN" sz="1600" dirty="0" smtClean="0">
                <a:solidFill>
                  <a:schemeClr val="tx1"/>
                </a:solidFill>
                <a:latin typeface="+mn-lt"/>
                <a:ea typeface="+mn-ea"/>
                <a:cs typeface="+mn-cs"/>
              </a:rPr>
              <a:t>、</a:t>
            </a:r>
            <a:r>
              <a:rPr lang="en-US" sz="1600" dirty="0" smtClean="0">
                <a:solidFill>
                  <a:schemeClr val="tx1"/>
                </a:solidFill>
                <a:latin typeface="+mn-lt"/>
                <a:ea typeface="+mn-ea"/>
                <a:cs typeface="+mn-cs"/>
              </a:rPr>
              <a:t>Portal-SMS</a:t>
            </a:r>
            <a:r>
              <a:rPr lang="zh-CN" sz="1600" dirty="0" smtClean="0">
                <a:solidFill>
                  <a:schemeClr val="tx1"/>
                </a:solidFill>
                <a:latin typeface="+mn-lt"/>
                <a:ea typeface="+mn-ea"/>
                <a:cs typeface="+mn-cs"/>
              </a:rPr>
              <a:t>把密码下发给业务网关</a:t>
            </a:r>
          </a:p>
          <a:p>
            <a:r>
              <a:rPr lang="en-US" sz="1600" dirty="0" smtClean="0">
                <a:solidFill>
                  <a:schemeClr val="tx1"/>
                </a:solidFill>
                <a:latin typeface="+mn-lt"/>
                <a:ea typeface="+mn-ea"/>
                <a:cs typeface="+mn-cs"/>
              </a:rPr>
              <a:t>5</a:t>
            </a:r>
            <a:r>
              <a:rPr lang="zh-CN" sz="1600" dirty="0" smtClean="0">
                <a:solidFill>
                  <a:schemeClr val="tx1"/>
                </a:solidFill>
                <a:latin typeface="+mn-lt"/>
                <a:ea typeface="+mn-ea"/>
                <a:cs typeface="+mn-cs"/>
              </a:rPr>
              <a:t>、业务网关把密码以短信方式下发到用户手机</a:t>
            </a:r>
          </a:p>
          <a:p>
            <a:pPr lvl="0">
              <a:buNone/>
            </a:pPr>
            <a:endParaRPr lang="zh-CN" sz="1800" dirty="0" smtClean="0">
              <a:solidFill>
                <a:schemeClr val="tx1"/>
              </a:solidFill>
              <a:latin typeface="+mn-lt"/>
              <a:ea typeface="+mn-ea"/>
              <a:cs typeface="+mn-cs"/>
            </a:endParaRPr>
          </a:p>
          <a:p>
            <a:endParaRPr lang="zh-CN" altLang="en-US" dirty="0"/>
          </a:p>
        </p:txBody>
      </p:sp>
      <p:pic>
        <p:nvPicPr>
          <p:cNvPr id="4" name="图片 3"/>
          <p:cNvPicPr/>
          <p:nvPr/>
        </p:nvPicPr>
        <p:blipFill>
          <a:blip r:embed="rId2" cstate="print"/>
          <a:srcRect/>
          <a:stretch>
            <a:fillRect/>
          </a:stretch>
        </p:blipFill>
        <p:spPr bwMode="auto">
          <a:xfrm>
            <a:off x="1071538" y="1785926"/>
            <a:ext cx="5715040" cy="17859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12" y="0"/>
            <a:ext cx="5390910" cy="692150"/>
          </a:xfrm>
        </p:spPr>
        <p:txBody>
          <a:bodyPr/>
          <a:lstStyle/>
          <a:p>
            <a:r>
              <a:rPr lang="en-US" altLang="zh-CN" dirty="0" smtClean="0">
                <a:solidFill>
                  <a:srgbClr val="C00000"/>
                </a:solidFill>
              </a:rPr>
              <a:t>4.6</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系统用户密码说明</a:t>
            </a:r>
            <a:endParaRPr lang="zh-CN" altLang="en-US" dirty="0">
              <a:solidFill>
                <a:srgbClr val="C00000"/>
              </a:solidFill>
            </a:endParaRPr>
          </a:p>
        </p:txBody>
      </p:sp>
      <p:sp>
        <p:nvSpPr>
          <p:cNvPr id="3" name="内容占位符 2"/>
          <p:cNvSpPr>
            <a:spLocks noGrp="1"/>
          </p:cNvSpPr>
          <p:nvPr>
            <p:ph idx="1"/>
          </p:nvPr>
        </p:nvSpPr>
        <p:spPr>
          <a:xfrm>
            <a:off x="468313" y="857232"/>
            <a:ext cx="8229600" cy="4794268"/>
          </a:xfrm>
        </p:spPr>
        <p:txBody>
          <a:bodyPr/>
          <a:lstStyle/>
          <a:p>
            <a:pPr marL="457200" indent="-457200">
              <a:spcBef>
                <a:spcPts val="1200"/>
              </a:spcBef>
              <a:spcAft>
                <a:spcPts val="1200"/>
              </a:spcAft>
              <a:buNone/>
              <a:tabLst>
                <a:tab pos="457200" algn="l"/>
              </a:tabLst>
            </a:pPr>
            <a:r>
              <a:rPr lang="zh-CN" altLang="en-US" b="1" kern="100" dirty="0" smtClean="0">
                <a:cs typeface="Times New Roman"/>
              </a:rPr>
              <a:t>密码类型说明</a:t>
            </a:r>
          </a:p>
          <a:p>
            <a:pPr lvl="0" algn="just">
              <a:spcAft>
                <a:spcPts val="0"/>
              </a:spcAft>
              <a:buFont typeface="Wingdings"/>
              <a:buChar char=""/>
            </a:pPr>
            <a:r>
              <a:rPr lang="zh-CN" altLang="en-US" b="1" kern="100" dirty="0" smtClean="0">
                <a:solidFill>
                  <a:srgbClr val="FF0000"/>
                </a:solidFill>
                <a:latin typeface="Calibri"/>
                <a:cs typeface="Times New Roman"/>
              </a:rPr>
              <a:t>静态密码</a:t>
            </a:r>
          </a:p>
          <a:p>
            <a:pPr indent="20638" algn="just">
              <a:spcAft>
                <a:spcPts val="0"/>
              </a:spcAft>
              <a:buNone/>
            </a:pPr>
            <a:r>
              <a:rPr lang="zh-CN" altLang="en-US" kern="100" dirty="0" smtClean="0">
                <a:latin typeface="Calibri"/>
                <a:cs typeface="Times New Roman"/>
              </a:rPr>
              <a:t>用户采用静态密码，则密码由用户自己设定，除非人为操作，一般密码不会变更。如果</a:t>
            </a:r>
            <a:r>
              <a:rPr lang="en-US" kern="100" dirty="0" smtClean="0">
                <a:latin typeface="Calibri"/>
                <a:cs typeface="Times New Roman"/>
              </a:rPr>
              <a:t>WLAN</a:t>
            </a:r>
            <a:r>
              <a:rPr lang="zh-CN" altLang="en-US" kern="100" dirty="0" smtClean="0">
                <a:latin typeface="Calibri"/>
                <a:cs typeface="Times New Roman"/>
              </a:rPr>
              <a:t>账号与宽带号码一致，密码也与宽带密码一致，且密码会随宽带账号密码变更而变更。</a:t>
            </a:r>
          </a:p>
          <a:p>
            <a:pPr lvl="0" algn="just">
              <a:spcAft>
                <a:spcPts val="0"/>
              </a:spcAft>
              <a:buFont typeface="Wingdings"/>
              <a:buChar char=""/>
            </a:pPr>
            <a:r>
              <a:rPr lang="zh-CN" altLang="en-US" b="1" kern="100" dirty="0" smtClean="0">
                <a:solidFill>
                  <a:srgbClr val="FF0000"/>
                </a:solidFill>
                <a:latin typeface="Calibri"/>
                <a:cs typeface="Times New Roman"/>
              </a:rPr>
              <a:t>动态密码</a:t>
            </a:r>
            <a:endParaRPr lang="zh-CN" altLang="en-US" b="1" kern="100" dirty="0" smtClean="0">
              <a:latin typeface="Calibri"/>
              <a:cs typeface="Times New Roman"/>
            </a:endParaRPr>
          </a:p>
          <a:p>
            <a:pPr indent="20638">
              <a:buNone/>
            </a:pPr>
            <a:r>
              <a:rPr lang="zh-CN" altLang="en-US" dirty="0" smtClean="0">
                <a:latin typeface="Calibri"/>
                <a:cs typeface="Times New Roman"/>
              </a:rPr>
              <a:t>用户采用动态密码，则密码需要通过</a:t>
            </a:r>
            <a:r>
              <a:rPr lang="en-US" dirty="0" smtClean="0">
                <a:latin typeface="Calibri"/>
                <a:cs typeface="Times New Roman"/>
              </a:rPr>
              <a:t>WLAN PORTAL</a:t>
            </a:r>
            <a:r>
              <a:rPr lang="zh-CN" altLang="en-US" dirty="0" smtClean="0">
                <a:latin typeface="Calibri"/>
                <a:cs typeface="Times New Roman"/>
              </a:rPr>
              <a:t>页面获取，随机密码通过</a:t>
            </a:r>
            <a:r>
              <a:rPr lang="en-US" dirty="0" smtClean="0">
                <a:latin typeface="Calibri"/>
                <a:cs typeface="Times New Roman"/>
              </a:rPr>
              <a:t>10000</a:t>
            </a:r>
            <a:r>
              <a:rPr lang="zh-CN" altLang="en-US" dirty="0" smtClean="0">
                <a:latin typeface="Calibri"/>
                <a:cs typeface="Times New Roman"/>
              </a:rPr>
              <a:t>短信方式下发到手机，每次获取密码</a:t>
            </a:r>
            <a:r>
              <a:rPr lang="en-US" dirty="0" smtClean="0">
                <a:latin typeface="Calibri"/>
                <a:cs typeface="Times New Roman"/>
              </a:rPr>
              <a:t>6</a:t>
            </a:r>
            <a:r>
              <a:rPr lang="zh-CN" altLang="en-US" dirty="0" smtClean="0">
                <a:latin typeface="Calibri"/>
                <a:cs typeface="Times New Roman"/>
              </a:rPr>
              <a:t>小时有效。如果</a:t>
            </a:r>
            <a:r>
              <a:rPr lang="en-US" dirty="0" smtClean="0">
                <a:latin typeface="Calibri"/>
                <a:cs typeface="Times New Roman"/>
              </a:rPr>
              <a:t>WLAN</a:t>
            </a:r>
            <a:r>
              <a:rPr lang="zh-CN" altLang="en-US" dirty="0" smtClean="0">
                <a:latin typeface="Calibri"/>
                <a:cs typeface="Times New Roman"/>
              </a:rPr>
              <a:t>账号与宽带号码一致，</a:t>
            </a:r>
            <a:r>
              <a:rPr lang="en-US" dirty="0" smtClean="0">
                <a:latin typeface="Calibri"/>
                <a:cs typeface="Times New Roman"/>
              </a:rPr>
              <a:t>WLAN</a:t>
            </a:r>
            <a:r>
              <a:rPr lang="zh-CN" altLang="en-US" dirty="0" smtClean="0">
                <a:latin typeface="Calibri"/>
                <a:cs typeface="Times New Roman"/>
              </a:rPr>
              <a:t>账号的密码变更不会影响到宽带账号密码。</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214290"/>
            <a:ext cx="4676530" cy="692150"/>
          </a:xfrm>
        </p:spPr>
        <p:txBody>
          <a:bodyPr/>
          <a:lstStyle/>
          <a:p>
            <a:r>
              <a:rPr lang="en-US" altLang="zh-CN" dirty="0" smtClean="0">
                <a:solidFill>
                  <a:srgbClr val="C00000"/>
                </a:solidFill>
              </a:rPr>
              <a:t>4.6</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系统用户密码说明</a:t>
            </a:r>
            <a:endParaRPr lang="zh-CN" altLang="en-US" dirty="0"/>
          </a:p>
        </p:txBody>
      </p:sp>
      <p:sp>
        <p:nvSpPr>
          <p:cNvPr id="3" name="内容占位符 2"/>
          <p:cNvSpPr>
            <a:spLocks noGrp="1"/>
          </p:cNvSpPr>
          <p:nvPr>
            <p:ph idx="1"/>
          </p:nvPr>
        </p:nvSpPr>
        <p:spPr>
          <a:xfrm>
            <a:off x="468313" y="1125538"/>
            <a:ext cx="8229600" cy="5375296"/>
          </a:xfrm>
        </p:spPr>
        <p:txBody>
          <a:bodyPr/>
          <a:lstStyle/>
          <a:p>
            <a:r>
              <a:rPr lang="en-US" dirty="0" smtClean="0">
                <a:solidFill>
                  <a:schemeClr val="tx1"/>
                </a:solidFill>
                <a:latin typeface="+mn-lt"/>
                <a:ea typeface="+mn-ea"/>
                <a:cs typeface="+mn-cs"/>
              </a:rPr>
              <a:t>1</a:t>
            </a:r>
            <a:r>
              <a:rPr lang="zh-CN" dirty="0" smtClean="0">
                <a:solidFill>
                  <a:schemeClr val="tx1"/>
                </a:solidFill>
                <a:latin typeface="+mn-lt"/>
                <a:ea typeface="+mn-ea"/>
                <a:cs typeface="+mn-cs"/>
              </a:rPr>
              <a:t>、针对天翼手机用户：弹出提示窗口，提示内容为“密码过于简单，存在被盗用的风险，建议您立即前往中国电信网上营业厅或拨打</a:t>
            </a:r>
            <a:r>
              <a:rPr lang="en-US" dirty="0" smtClean="0">
                <a:solidFill>
                  <a:schemeClr val="tx1"/>
                </a:solidFill>
                <a:latin typeface="+mn-lt"/>
                <a:ea typeface="+mn-ea"/>
                <a:cs typeface="+mn-cs"/>
              </a:rPr>
              <a:t>10000</a:t>
            </a:r>
            <a:r>
              <a:rPr lang="zh-CN" dirty="0" smtClean="0">
                <a:solidFill>
                  <a:schemeClr val="tx1"/>
                </a:solidFill>
                <a:latin typeface="+mn-lt"/>
                <a:ea typeface="+mn-ea"/>
                <a:cs typeface="+mn-cs"/>
              </a:rPr>
              <a:t>号修改。已向您手机发送本次登录的随机码，请输入随机码继续本次登录。”。用户确定后，</a:t>
            </a:r>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页面增加“随机码”输入框，用户正确输入随机码后，</a:t>
            </a:r>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服务器无需再检查密码是否为弱密码，直接将认证信息发送至</a:t>
            </a:r>
            <a:r>
              <a:rPr lang="en-US" dirty="0" smtClean="0">
                <a:solidFill>
                  <a:schemeClr val="tx1"/>
                </a:solidFill>
                <a:latin typeface="+mn-lt"/>
                <a:ea typeface="+mn-ea"/>
                <a:cs typeface="+mn-cs"/>
              </a:rPr>
              <a:t>AAA</a:t>
            </a:r>
            <a:r>
              <a:rPr lang="zh-CN" dirty="0" smtClean="0">
                <a:solidFill>
                  <a:schemeClr val="tx1"/>
                </a:solidFill>
                <a:latin typeface="+mn-lt"/>
                <a:ea typeface="+mn-ea"/>
                <a:cs typeface="+mn-cs"/>
              </a:rPr>
              <a:t>，发起认证请求。 </a:t>
            </a:r>
          </a:p>
          <a:p>
            <a:r>
              <a:rPr lang="en-US" dirty="0" smtClean="0">
                <a:solidFill>
                  <a:schemeClr val="tx1"/>
                </a:solidFill>
                <a:latin typeface="+mn-lt"/>
                <a:ea typeface="+mn-ea"/>
                <a:cs typeface="+mn-cs"/>
              </a:rPr>
              <a:t>2</a:t>
            </a:r>
            <a:r>
              <a:rPr lang="zh-CN" dirty="0" smtClean="0">
                <a:solidFill>
                  <a:schemeClr val="tx1"/>
                </a:solidFill>
                <a:latin typeface="+mn-lt"/>
                <a:ea typeface="+mn-ea"/>
                <a:cs typeface="+mn-cs"/>
              </a:rPr>
              <a:t>、针对非手机用户，弹出提示窗口，提示内容为</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密码过于简单，存在被盗用的风险，请您立即前往中国电信网上营业厅或拨打</a:t>
            </a:r>
            <a:r>
              <a:rPr lang="en-US" dirty="0" smtClean="0">
                <a:solidFill>
                  <a:schemeClr val="tx1"/>
                </a:solidFill>
                <a:latin typeface="+mn-lt"/>
                <a:ea typeface="+mn-ea"/>
                <a:cs typeface="+mn-cs"/>
              </a:rPr>
              <a:t>10000</a:t>
            </a:r>
            <a:r>
              <a:rPr lang="zh-CN" dirty="0" smtClean="0">
                <a:solidFill>
                  <a:schemeClr val="tx1"/>
                </a:solidFill>
                <a:latin typeface="+mn-lt"/>
                <a:ea typeface="+mn-ea"/>
                <a:cs typeface="+mn-cs"/>
              </a:rPr>
              <a:t>号修改。</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。用户确定后跳转到网厅</a:t>
            </a:r>
            <a:r>
              <a:rPr lang="en-US" dirty="0" err="1" smtClean="0">
                <a:solidFill>
                  <a:schemeClr val="tx1"/>
                </a:solidFill>
                <a:latin typeface="+mn-lt"/>
                <a:ea typeface="+mn-ea"/>
                <a:cs typeface="+mn-cs"/>
              </a:rPr>
              <a:t>WiFi</a:t>
            </a:r>
            <a:r>
              <a:rPr lang="zh-CN" dirty="0" smtClean="0">
                <a:solidFill>
                  <a:schemeClr val="tx1"/>
                </a:solidFill>
                <a:latin typeface="+mn-lt"/>
                <a:ea typeface="+mn-ea"/>
                <a:cs typeface="+mn-cs"/>
              </a:rPr>
              <a:t>密码修改页面或提示用户网厅</a:t>
            </a:r>
            <a:r>
              <a:rPr lang="en-US" dirty="0" err="1" smtClean="0">
                <a:solidFill>
                  <a:schemeClr val="tx1"/>
                </a:solidFill>
                <a:latin typeface="+mn-lt"/>
                <a:ea typeface="+mn-ea"/>
                <a:cs typeface="+mn-cs"/>
              </a:rPr>
              <a:t>WiFi</a:t>
            </a:r>
            <a:r>
              <a:rPr lang="zh-CN" dirty="0" smtClean="0">
                <a:solidFill>
                  <a:schemeClr val="tx1"/>
                </a:solidFill>
                <a:latin typeface="+mn-lt"/>
                <a:ea typeface="+mn-ea"/>
                <a:cs typeface="+mn-cs"/>
              </a:rPr>
              <a:t>密码修改功能的操作流程 </a:t>
            </a:r>
          </a:p>
          <a:p>
            <a:r>
              <a:rPr lang="en-US" dirty="0" smtClean="0">
                <a:solidFill>
                  <a:schemeClr val="tx1"/>
                </a:solidFill>
                <a:latin typeface="+mn-lt"/>
                <a:ea typeface="+mn-ea"/>
                <a:cs typeface="+mn-cs"/>
              </a:rPr>
              <a:t>3</a:t>
            </a:r>
            <a:r>
              <a:rPr lang="zh-CN" dirty="0" smtClean="0">
                <a:solidFill>
                  <a:schemeClr val="tx1"/>
                </a:solidFill>
                <a:latin typeface="+mn-lt"/>
                <a:ea typeface="+mn-ea"/>
                <a:cs typeface="+mn-cs"/>
              </a:rPr>
              <a:t>、同一帐号连续</a:t>
            </a:r>
            <a:r>
              <a:rPr lang="en-US" dirty="0" smtClean="0">
                <a:solidFill>
                  <a:schemeClr val="tx1"/>
                </a:solidFill>
                <a:latin typeface="+mn-lt"/>
                <a:ea typeface="+mn-ea"/>
                <a:cs typeface="+mn-cs"/>
              </a:rPr>
              <a:t>3</a:t>
            </a:r>
            <a:r>
              <a:rPr lang="zh-CN" dirty="0" smtClean="0">
                <a:solidFill>
                  <a:schemeClr val="tx1"/>
                </a:solidFill>
                <a:latin typeface="+mn-lt"/>
                <a:ea typeface="+mn-ea"/>
                <a:cs typeface="+mn-cs"/>
              </a:rPr>
              <a:t>次输入密码错误后，弹出窗口提示用户，提示内容为：</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您已连续</a:t>
            </a:r>
            <a:r>
              <a:rPr lang="en-US" dirty="0" smtClean="0">
                <a:solidFill>
                  <a:schemeClr val="tx1"/>
                </a:solidFill>
                <a:latin typeface="+mn-lt"/>
                <a:ea typeface="+mn-ea"/>
                <a:cs typeface="+mn-cs"/>
              </a:rPr>
              <a:t>3</a:t>
            </a:r>
            <a:r>
              <a:rPr lang="zh-CN" dirty="0" smtClean="0">
                <a:solidFill>
                  <a:schemeClr val="tx1"/>
                </a:solidFill>
                <a:latin typeface="+mn-lt"/>
                <a:ea typeface="+mn-ea"/>
                <a:cs typeface="+mn-cs"/>
              </a:rPr>
              <a:t>次输入密码错误，为了您的帐号安全，请您正确输入验证码继续登录。</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。用户确定后，</a:t>
            </a:r>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页面再增加验证码输入框。此时除了输入用户名密码外还需输入验证码才可提交登陆，成功登陆后验证码输入框会自动取消。</a:t>
            </a:r>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0298" y="214290"/>
            <a:ext cx="5248034" cy="692150"/>
          </a:xfrm>
        </p:spPr>
        <p:txBody>
          <a:bodyPr/>
          <a:lstStyle/>
          <a:p>
            <a:r>
              <a:rPr lang="en-US" dirty="0" smtClean="0">
                <a:solidFill>
                  <a:srgbClr val="C00000"/>
                </a:solidFill>
              </a:rPr>
              <a:t>4.7 WLAN portal</a:t>
            </a:r>
            <a:r>
              <a:rPr lang="zh-CN" altLang="en-US" dirty="0" smtClean="0">
                <a:solidFill>
                  <a:srgbClr val="C00000"/>
                </a:solidFill>
              </a:rPr>
              <a:t>页面其他安全措施</a:t>
            </a:r>
            <a:endParaRPr lang="zh-CN" altLang="en-US" dirty="0">
              <a:solidFill>
                <a:srgbClr val="C00000"/>
              </a:solidFill>
            </a:endParaRPr>
          </a:p>
        </p:txBody>
      </p:sp>
      <p:sp>
        <p:nvSpPr>
          <p:cNvPr id="3" name="内容占位符 2"/>
          <p:cNvSpPr>
            <a:spLocks noGrp="1"/>
          </p:cNvSpPr>
          <p:nvPr>
            <p:ph idx="1"/>
          </p:nvPr>
        </p:nvSpPr>
        <p:spPr/>
        <p:txBody>
          <a:bodyPr/>
          <a:lstStyle/>
          <a:p>
            <a:pPr lvl="0"/>
            <a:r>
              <a:rPr lang="en-US" b="1" dirty="0" smtClean="0">
                <a:solidFill>
                  <a:srgbClr val="FF0000"/>
                </a:solidFill>
                <a:latin typeface="+mn-lt"/>
                <a:ea typeface="+mn-ea"/>
                <a:cs typeface="+mn-cs"/>
              </a:rPr>
              <a:t>PORTAL </a:t>
            </a:r>
            <a:r>
              <a:rPr lang="zh-CN" b="1" dirty="0" smtClean="0">
                <a:solidFill>
                  <a:srgbClr val="FF0000"/>
                </a:solidFill>
                <a:latin typeface="+mn-lt"/>
                <a:ea typeface="+mn-ea"/>
                <a:cs typeface="+mn-cs"/>
              </a:rPr>
              <a:t>页面对对用户首次登陆提示</a:t>
            </a:r>
          </a:p>
          <a:p>
            <a:pPr marL="0" indent="449263">
              <a:buNone/>
            </a:pPr>
            <a:r>
              <a:rPr lang="zh-CN" sz="1800" dirty="0" smtClean="0">
                <a:solidFill>
                  <a:schemeClr val="tx1"/>
                </a:solidFill>
                <a:latin typeface="+mn-lt"/>
                <a:ea typeface="+mn-ea"/>
                <a:cs typeface="+mn-cs"/>
              </a:rPr>
              <a:t>对于当天首次通过</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认证方式登陆</a:t>
            </a:r>
            <a:r>
              <a:rPr lang="en-US" sz="1800" dirty="0" smtClean="0">
                <a:solidFill>
                  <a:schemeClr val="tx1"/>
                </a:solidFill>
                <a:latin typeface="+mn-lt"/>
                <a:ea typeface="+mn-ea"/>
                <a:cs typeface="+mn-cs"/>
              </a:rPr>
              <a:t>WLAN</a:t>
            </a:r>
            <a:r>
              <a:rPr lang="zh-CN" sz="1800" dirty="0" smtClean="0">
                <a:solidFill>
                  <a:schemeClr val="tx1"/>
                </a:solidFill>
                <a:latin typeface="+mn-lt"/>
                <a:ea typeface="+mn-ea"/>
                <a:cs typeface="+mn-cs"/>
              </a:rPr>
              <a:t>网络的用户，系统会</a:t>
            </a:r>
            <a:r>
              <a:rPr lang="en-US" sz="1800" dirty="0" smtClean="0">
                <a:solidFill>
                  <a:schemeClr val="tx1"/>
                </a:solidFill>
                <a:latin typeface="+mn-lt"/>
                <a:ea typeface="+mn-ea"/>
                <a:cs typeface="+mn-cs"/>
              </a:rPr>
              <a:t>10001</a:t>
            </a:r>
            <a:r>
              <a:rPr lang="zh-CN" sz="1800" dirty="0" smtClean="0">
                <a:solidFill>
                  <a:schemeClr val="tx1"/>
                </a:solidFill>
                <a:latin typeface="+mn-lt"/>
                <a:ea typeface="+mn-ea"/>
                <a:cs typeface="+mn-cs"/>
              </a:rPr>
              <a:t>接入号自动发送一条登陆短信。目前该功能只对用手机号码通过</a:t>
            </a:r>
            <a:r>
              <a:rPr lang="en-US" sz="1800" dirty="0" smtClean="0">
                <a:solidFill>
                  <a:schemeClr val="tx1"/>
                </a:solidFill>
                <a:latin typeface="+mn-lt"/>
                <a:ea typeface="+mn-ea"/>
                <a:cs typeface="+mn-cs"/>
              </a:rPr>
              <a:t>PORTAL</a:t>
            </a:r>
            <a:r>
              <a:rPr lang="zh-CN" sz="1800" dirty="0" smtClean="0">
                <a:solidFill>
                  <a:schemeClr val="tx1"/>
                </a:solidFill>
                <a:latin typeface="+mn-lt"/>
                <a:ea typeface="+mn-ea"/>
                <a:cs typeface="+mn-cs"/>
              </a:rPr>
              <a:t>认证方式登陆用户使用。</a:t>
            </a:r>
          </a:p>
          <a:p>
            <a:pPr marL="0" indent="449263">
              <a:buNone/>
            </a:pPr>
            <a:r>
              <a:rPr lang="zh-CN" sz="1800" dirty="0" smtClean="0">
                <a:solidFill>
                  <a:schemeClr val="tx1"/>
                </a:solidFill>
                <a:latin typeface="+mn-lt"/>
                <a:ea typeface="+mn-ea"/>
                <a:cs typeface="+mn-cs"/>
              </a:rPr>
              <a:t>提示内容如下：</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尊敬的用户，您于</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时</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分</a:t>
            </a:r>
            <a:r>
              <a:rPr lang="en-US" sz="1800" dirty="0" smtClean="0">
                <a:solidFill>
                  <a:schemeClr val="tx1"/>
                </a:solidFill>
                <a:latin typeface="+mn-lt"/>
                <a:ea typeface="+mn-ea"/>
                <a:cs typeface="+mn-cs"/>
              </a:rPr>
              <a:t>**</a:t>
            </a:r>
            <a:r>
              <a:rPr lang="zh-CN" sz="1800" dirty="0" smtClean="0">
                <a:solidFill>
                  <a:schemeClr val="tx1"/>
                </a:solidFill>
                <a:latin typeface="+mn-lt"/>
                <a:ea typeface="+mn-ea"/>
                <a:cs typeface="+mn-cs"/>
              </a:rPr>
              <a:t>秒使用本手机号登录天翼宽带</a:t>
            </a:r>
            <a:r>
              <a:rPr lang="en-US" sz="1800" dirty="0" err="1" smtClean="0">
                <a:solidFill>
                  <a:schemeClr val="tx1"/>
                </a:solidFill>
                <a:latin typeface="+mn-lt"/>
                <a:ea typeface="+mn-ea"/>
                <a:cs typeface="+mn-cs"/>
              </a:rPr>
              <a:t>WiFi</a:t>
            </a:r>
            <a:r>
              <a:rPr lang="zh-CN" sz="1800" dirty="0" smtClean="0">
                <a:solidFill>
                  <a:schemeClr val="tx1"/>
                </a:solidFill>
                <a:latin typeface="+mn-lt"/>
                <a:ea typeface="+mn-ea"/>
                <a:cs typeface="+mn-cs"/>
              </a:rPr>
              <a:t>网络。本条为确认短信，敬请使用！详询</a:t>
            </a:r>
            <a:r>
              <a:rPr lang="en-US" sz="1800" dirty="0" smtClean="0">
                <a:solidFill>
                  <a:schemeClr val="tx1"/>
                </a:solidFill>
                <a:latin typeface="+mn-lt"/>
                <a:ea typeface="+mn-ea"/>
                <a:cs typeface="+mn-cs"/>
              </a:rPr>
              <a:t>10000</a:t>
            </a:r>
            <a:r>
              <a:rPr lang="zh-CN" sz="1800" dirty="0" smtClean="0">
                <a:solidFill>
                  <a:schemeClr val="tx1"/>
                </a:solidFill>
                <a:latin typeface="+mn-lt"/>
                <a:ea typeface="+mn-ea"/>
                <a:cs typeface="+mn-cs"/>
              </a:rPr>
              <a:t>号客服。”。</a:t>
            </a:r>
          </a:p>
          <a:p>
            <a:pPr lvl="0"/>
            <a:r>
              <a:rPr lang="en-US" b="1" dirty="0" smtClean="0">
                <a:solidFill>
                  <a:srgbClr val="FF0000"/>
                </a:solidFill>
                <a:latin typeface="+mn-lt"/>
                <a:ea typeface="+mn-ea"/>
                <a:cs typeface="+mn-cs"/>
              </a:rPr>
              <a:t>PORTAL </a:t>
            </a:r>
            <a:r>
              <a:rPr lang="zh-CN" b="1" dirty="0" smtClean="0">
                <a:solidFill>
                  <a:srgbClr val="FF0000"/>
                </a:solidFill>
                <a:latin typeface="+mn-lt"/>
                <a:ea typeface="+mn-ea"/>
                <a:cs typeface="+mn-cs"/>
              </a:rPr>
              <a:t>认证用户单次上网时长限制</a:t>
            </a:r>
            <a:endParaRPr lang="en-US" altLang="zh-CN" b="1" dirty="0" smtClean="0">
              <a:solidFill>
                <a:srgbClr val="FF0000"/>
              </a:solidFill>
              <a:latin typeface="+mn-lt"/>
              <a:ea typeface="+mn-ea"/>
              <a:cs typeface="+mn-cs"/>
            </a:endParaRPr>
          </a:p>
          <a:p>
            <a:pPr marL="0" lvl="0" indent="623888">
              <a:buNone/>
            </a:pPr>
            <a:r>
              <a:rPr lang="zh-CN" sz="1800" dirty="0" smtClean="0">
                <a:solidFill>
                  <a:schemeClr val="tx1"/>
                </a:solidFill>
                <a:latin typeface="+mn-lt"/>
                <a:ea typeface="+mn-ea"/>
                <a:cs typeface="+mn-cs"/>
              </a:rPr>
              <a:t>目前广西电信</a:t>
            </a:r>
            <a:r>
              <a:rPr lang="en-US" sz="1800" dirty="0" smtClean="0">
                <a:solidFill>
                  <a:schemeClr val="tx1"/>
                </a:solidFill>
                <a:latin typeface="+mn-lt"/>
                <a:ea typeface="+mn-ea"/>
                <a:cs typeface="+mn-cs"/>
              </a:rPr>
              <a:t>WLAN PORTAL</a:t>
            </a:r>
            <a:r>
              <a:rPr lang="zh-CN" sz="1800" dirty="0" smtClean="0">
                <a:solidFill>
                  <a:schemeClr val="tx1"/>
                </a:solidFill>
                <a:latin typeface="+mn-lt"/>
                <a:ea typeface="+mn-ea"/>
                <a:cs typeface="+mn-cs"/>
              </a:rPr>
              <a:t>登陆用户单次上网时长设置为</a:t>
            </a:r>
            <a:r>
              <a:rPr lang="en-US" sz="1800" dirty="0" smtClean="0">
                <a:solidFill>
                  <a:schemeClr val="tx1"/>
                </a:solidFill>
                <a:latin typeface="+mn-lt"/>
                <a:ea typeface="+mn-ea"/>
                <a:cs typeface="+mn-cs"/>
              </a:rPr>
              <a:t>2</a:t>
            </a:r>
            <a:r>
              <a:rPr lang="zh-CN" sz="1800" dirty="0" smtClean="0">
                <a:solidFill>
                  <a:schemeClr val="tx1"/>
                </a:solidFill>
                <a:latin typeface="+mn-lt"/>
                <a:ea typeface="+mn-ea"/>
                <a:cs typeface="+mn-cs"/>
              </a:rPr>
              <a:t>小时</a:t>
            </a:r>
            <a:r>
              <a:rPr lang="zh-CN" altLang="en-US" sz="1800" dirty="0" smtClean="0">
                <a:solidFill>
                  <a:schemeClr val="tx1"/>
                </a:solidFill>
                <a:latin typeface="+mn-lt"/>
                <a:ea typeface="+mn-ea"/>
                <a:cs typeface="+mn-cs"/>
              </a:rPr>
              <a:t>，只是区内有效。</a:t>
            </a:r>
            <a:endParaRPr lang="zh-CN" sz="1800" dirty="0" smtClean="0">
              <a:solidFill>
                <a:schemeClr val="tx1"/>
              </a:solidFill>
              <a:latin typeface="+mn-lt"/>
              <a:ea typeface="+mn-ea"/>
              <a:cs typeface="+mn-cs"/>
            </a:endParaRPr>
          </a:p>
          <a:p>
            <a:pPr lvl="0"/>
            <a:r>
              <a:rPr lang="en-US" b="1" dirty="0" smtClean="0">
                <a:solidFill>
                  <a:srgbClr val="FF0000"/>
                </a:solidFill>
                <a:latin typeface="+mn-lt"/>
                <a:ea typeface="+mn-ea"/>
                <a:cs typeface="+mn-cs"/>
              </a:rPr>
              <a:t>PORTAL</a:t>
            </a:r>
            <a:r>
              <a:rPr lang="zh-CN" b="1" dirty="0" smtClean="0">
                <a:solidFill>
                  <a:srgbClr val="FF0000"/>
                </a:solidFill>
                <a:latin typeface="+mn-lt"/>
                <a:ea typeface="+mn-ea"/>
                <a:cs typeface="+mn-cs"/>
              </a:rPr>
              <a:t>认证用户开启唯一性限制</a:t>
            </a:r>
          </a:p>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0"/>
            <a:ext cx="5748100" cy="692150"/>
          </a:xfrm>
        </p:spPr>
        <p:txBody>
          <a:bodyPr/>
          <a:lstStyle/>
          <a:p>
            <a:r>
              <a:rPr lang="en-US" altLang="zh-CN" dirty="0" smtClean="0">
                <a:solidFill>
                  <a:srgbClr val="C00000"/>
                </a:solidFill>
              </a:rPr>
              <a:t>4.8 </a:t>
            </a:r>
            <a:r>
              <a:rPr lang="zh-CN" altLang="en-US" dirty="0" smtClean="0">
                <a:solidFill>
                  <a:srgbClr val="C00000"/>
                </a:solidFill>
              </a:rPr>
              <a:t>异网用户使用</a:t>
            </a:r>
            <a:r>
              <a:rPr lang="en-US" dirty="0" smtClean="0">
                <a:solidFill>
                  <a:srgbClr val="C00000"/>
                </a:solidFill>
              </a:rPr>
              <a:t>WLAN</a:t>
            </a:r>
            <a:r>
              <a:rPr lang="zh-CN" altLang="en-US" dirty="0" smtClean="0">
                <a:solidFill>
                  <a:srgbClr val="C00000"/>
                </a:solidFill>
              </a:rPr>
              <a:t>业务介绍</a:t>
            </a:r>
            <a:endParaRPr lang="zh-CN" altLang="en-US" dirty="0">
              <a:solidFill>
                <a:srgbClr val="C00000"/>
              </a:solidFill>
            </a:endParaRPr>
          </a:p>
        </p:txBody>
      </p:sp>
      <p:sp>
        <p:nvSpPr>
          <p:cNvPr id="3" name="内容占位符 2"/>
          <p:cNvSpPr>
            <a:spLocks noGrp="1"/>
          </p:cNvSpPr>
          <p:nvPr>
            <p:ph idx="1"/>
          </p:nvPr>
        </p:nvSpPr>
        <p:spPr>
          <a:xfrm>
            <a:off x="214282" y="714356"/>
            <a:ext cx="8229600" cy="731826"/>
          </a:xfrm>
        </p:spPr>
        <p:txBody>
          <a:bodyPr/>
          <a:lstStyle/>
          <a:p>
            <a:pPr marL="0" indent="536575">
              <a:buNone/>
            </a:pPr>
            <a:r>
              <a:rPr lang="zh-CN" altLang="en-US" sz="1600" b="1" dirty="0" smtClean="0"/>
              <a:t>根据集团公司最新活动要求，对非天翼手机用户采取每月赠送</a:t>
            </a:r>
            <a:r>
              <a:rPr lang="en-US" altLang="zh-CN" sz="1600" b="1" dirty="0" smtClean="0"/>
              <a:t>2</a:t>
            </a:r>
            <a:r>
              <a:rPr lang="zh-CN" altLang="en-US" sz="1600" b="1" dirty="0" smtClean="0"/>
              <a:t>小时时长卡，用户体验中国电信无线宽带业务。活动流程如下图：</a:t>
            </a:r>
          </a:p>
          <a:p>
            <a:endParaRPr lang="zh-CN" altLang="en-US" dirty="0"/>
          </a:p>
        </p:txBody>
      </p:sp>
      <p:pic>
        <p:nvPicPr>
          <p:cNvPr id="4" name="Picture 2" descr="C:\Users\binhong\AppData\Roaming\Tencent\Users\21230902\QQ\WinTemp\RichOle\KE5L%[)SY0~(NA}LR9@{3HY.jpg"/>
          <p:cNvPicPr>
            <a:picLocks noChangeAspect="1" noChangeArrowheads="1"/>
          </p:cNvPicPr>
          <p:nvPr/>
        </p:nvPicPr>
        <p:blipFill>
          <a:blip r:embed="rId2" cstate="print"/>
          <a:srcRect/>
          <a:stretch>
            <a:fillRect/>
          </a:stretch>
        </p:blipFill>
        <p:spPr bwMode="auto">
          <a:xfrm>
            <a:off x="642910" y="1428736"/>
            <a:ext cx="7992888" cy="4410050"/>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3174" y="0"/>
            <a:ext cx="5248034" cy="692150"/>
          </a:xfrm>
        </p:spPr>
        <p:txBody>
          <a:bodyPr/>
          <a:lstStyle/>
          <a:p>
            <a:r>
              <a:rPr lang="en-US" altLang="zh-CN" dirty="0" smtClean="0">
                <a:solidFill>
                  <a:srgbClr val="C00000"/>
                </a:solidFill>
              </a:rPr>
              <a:t>4.9 </a:t>
            </a:r>
            <a:r>
              <a:rPr lang="zh-CN" altLang="en-US" dirty="0" smtClean="0">
                <a:solidFill>
                  <a:srgbClr val="C00000"/>
                </a:solidFill>
              </a:rPr>
              <a:t>如何录入</a:t>
            </a:r>
            <a:r>
              <a:rPr lang="en-US" dirty="0" smtClean="0">
                <a:solidFill>
                  <a:srgbClr val="C00000"/>
                </a:solidFill>
              </a:rPr>
              <a:t>WLAN IP</a:t>
            </a:r>
            <a:r>
              <a:rPr lang="zh-CN" altLang="en-US" dirty="0" smtClean="0">
                <a:solidFill>
                  <a:srgbClr val="C00000"/>
                </a:solidFill>
              </a:rPr>
              <a:t>地址池</a:t>
            </a:r>
            <a:endParaRPr lang="zh-CN" altLang="en-US" dirty="0">
              <a:solidFill>
                <a:srgbClr val="C00000"/>
              </a:solidFill>
            </a:endParaRPr>
          </a:p>
        </p:txBody>
      </p:sp>
      <p:sp>
        <p:nvSpPr>
          <p:cNvPr id="3" name="内容占位符 2"/>
          <p:cNvSpPr>
            <a:spLocks noGrp="1"/>
          </p:cNvSpPr>
          <p:nvPr>
            <p:ph idx="1"/>
          </p:nvPr>
        </p:nvSpPr>
        <p:spPr/>
        <p:txBody>
          <a:bodyPr/>
          <a:lstStyle/>
          <a:p>
            <a:pPr>
              <a:buNone/>
            </a:pPr>
            <a:r>
              <a:rPr lang="zh-CN" dirty="0" smtClean="0">
                <a:solidFill>
                  <a:schemeClr val="tx1"/>
                </a:solidFill>
                <a:latin typeface="+mn-lt"/>
                <a:ea typeface="+mn-ea"/>
                <a:cs typeface="+mn-cs"/>
              </a:rPr>
              <a:t>如果</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上有新增</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用户地址池，则需要进行如下操作：</a:t>
            </a:r>
          </a:p>
          <a:p>
            <a:pPr lvl="0"/>
            <a:r>
              <a:rPr lang="zh-CN" dirty="0" smtClean="0">
                <a:solidFill>
                  <a:schemeClr val="tx1"/>
                </a:solidFill>
                <a:latin typeface="+mn-lt"/>
                <a:ea typeface="+mn-ea"/>
                <a:cs typeface="+mn-cs"/>
              </a:rPr>
              <a:t>登陆</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管理系统，在</a:t>
            </a:r>
            <a:r>
              <a:rPr lang="en-US" dirty="0" smtClean="0">
                <a:solidFill>
                  <a:schemeClr val="tx1"/>
                </a:solidFill>
                <a:latin typeface="+mn-lt"/>
                <a:ea typeface="+mn-ea"/>
                <a:cs typeface="+mn-cs"/>
              </a:rPr>
              <a:t>BAS IP</a:t>
            </a:r>
            <a:r>
              <a:rPr lang="zh-CN" dirty="0" smtClean="0">
                <a:solidFill>
                  <a:schemeClr val="tx1"/>
                </a:solidFill>
                <a:latin typeface="+mn-lt"/>
                <a:ea typeface="+mn-ea"/>
                <a:cs typeface="+mn-cs"/>
              </a:rPr>
              <a:t>管理菜单下，将新增</a:t>
            </a:r>
            <a:r>
              <a:rPr lang="en-US" dirty="0" smtClean="0">
                <a:solidFill>
                  <a:schemeClr val="tx1"/>
                </a:solidFill>
                <a:latin typeface="+mn-lt"/>
                <a:ea typeface="+mn-ea"/>
                <a:cs typeface="+mn-cs"/>
              </a:rPr>
              <a:t>IP</a:t>
            </a:r>
            <a:r>
              <a:rPr lang="zh-CN" dirty="0" smtClean="0">
                <a:solidFill>
                  <a:schemeClr val="tx1"/>
                </a:solidFill>
                <a:latin typeface="+mn-lt"/>
                <a:ea typeface="+mn-ea"/>
                <a:cs typeface="+mn-cs"/>
              </a:rPr>
              <a:t>地址池和</a:t>
            </a:r>
            <a:r>
              <a:rPr lang="en-US" dirty="0" smtClean="0">
                <a:solidFill>
                  <a:schemeClr val="tx1"/>
                </a:solidFill>
                <a:latin typeface="+mn-lt"/>
                <a:ea typeface="+mn-ea"/>
                <a:cs typeface="+mn-cs"/>
              </a:rPr>
              <a:t>BAS IP </a:t>
            </a:r>
            <a:r>
              <a:rPr lang="zh-CN" dirty="0" smtClean="0">
                <a:solidFill>
                  <a:schemeClr val="tx1"/>
                </a:solidFill>
                <a:latin typeface="+mn-lt"/>
                <a:ea typeface="+mn-ea"/>
                <a:cs typeface="+mn-cs"/>
              </a:rPr>
              <a:t>对应上。</a:t>
            </a:r>
          </a:p>
          <a:p>
            <a:pPr lvl="0"/>
            <a:r>
              <a:rPr lang="zh-CN" dirty="0" smtClean="0">
                <a:solidFill>
                  <a:schemeClr val="tx1"/>
                </a:solidFill>
                <a:latin typeface="+mn-lt"/>
                <a:ea typeface="+mn-ea"/>
                <a:cs typeface="+mn-cs"/>
              </a:rPr>
              <a:t>通知</a:t>
            </a:r>
            <a:r>
              <a:rPr lang="en-US" dirty="0" smtClean="0">
                <a:solidFill>
                  <a:schemeClr val="tx1"/>
                </a:solidFill>
                <a:latin typeface="+mn-lt"/>
                <a:ea typeface="+mn-ea"/>
                <a:cs typeface="+mn-cs"/>
              </a:rPr>
              <a:t>NOC</a:t>
            </a:r>
            <a:r>
              <a:rPr lang="zh-CN" dirty="0" smtClean="0">
                <a:solidFill>
                  <a:schemeClr val="tx1"/>
                </a:solidFill>
                <a:latin typeface="+mn-lt"/>
                <a:ea typeface="+mn-ea"/>
                <a:cs typeface="+mn-cs"/>
              </a:rPr>
              <a:t>数据组对</a:t>
            </a:r>
            <a:r>
              <a:rPr lang="en-US" dirty="0" err="1" smtClean="0">
                <a:solidFill>
                  <a:schemeClr val="tx1"/>
                </a:solidFill>
                <a:latin typeface="+mn-lt"/>
                <a:ea typeface="+mn-ea"/>
                <a:cs typeface="+mn-cs"/>
              </a:rPr>
              <a:t>wlan</a:t>
            </a:r>
            <a:r>
              <a:rPr lang="zh-CN" dirty="0" smtClean="0">
                <a:solidFill>
                  <a:schemeClr val="tx1"/>
                </a:solidFill>
                <a:latin typeface="+mn-lt"/>
                <a:ea typeface="+mn-ea"/>
                <a:cs typeface="+mn-cs"/>
              </a:rPr>
              <a:t>业务进行重载。</a:t>
            </a:r>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612" y="0"/>
            <a:ext cx="5676662" cy="692150"/>
          </a:xfrm>
        </p:spPr>
        <p:txBody>
          <a:bodyPr/>
          <a:lstStyle/>
          <a:p>
            <a:r>
              <a:rPr lang="en-US" altLang="zh-CN" dirty="0" smtClean="0">
                <a:solidFill>
                  <a:srgbClr val="C00000"/>
                </a:solidFill>
              </a:rPr>
              <a:t>4.10  </a:t>
            </a:r>
            <a:r>
              <a:rPr lang="zh-CN" altLang="en-US" dirty="0" smtClean="0">
                <a:solidFill>
                  <a:srgbClr val="C00000"/>
                </a:solidFill>
              </a:rPr>
              <a:t>固网</a:t>
            </a:r>
            <a:r>
              <a:rPr lang="en-US" dirty="0" smtClean="0">
                <a:solidFill>
                  <a:srgbClr val="C00000"/>
                </a:solidFill>
              </a:rPr>
              <a:t>WLAN</a:t>
            </a:r>
            <a:r>
              <a:rPr lang="zh-CN" altLang="en-US" dirty="0" smtClean="0">
                <a:solidFill>
                  <a:srgbClr val="C00000"/>
                </a:solidFill>
              </a:rPr>
              <a:t>认证维护常见问题</a:t>
            </a:r>
            <a:endParaRPr lang="zh-CN" altLang="en-US" dirty="0">
              <a:solidFill>
                <a:srgbClr val="C00000"/>
              </a:solidFill>
            </a:endParaRPr>
          </a:p>
        </p:txBody>
      </p:sp>
      <p:sp>
        <p:nvSpPr>
          <p:cNvPr id="3" name="内容占位符 2"/>
          <p:cNvSpPr>
            <a:spLocks noGrp="1"/>
          </p:cNvSpPr>
          <p:nvPr>
            <p:ph idx="1"/>
          </p:nvPr>
        </p:nvSpPr>
        <p:spPr>
          <a:xfrm>
            <a:off x="468313" y="1125538"/>
            <a:ext cx="8229600" cy="5160982"/>
          </a:xfrm>
        </p:spPr>
        <p:txBody>
          <a:bodyPr/>
          <a:lstStyle/>
          <a:p>
            <a:r>
              <a:rPr lang="zh-CN" dirty="0" smtClean="0">
                <a:solidFill>
                  <a:srgbClr val="C00000"/>
                </a:solidFill>
                <a:latin typeface="+mn-lt"/>
                <a:ea typeface="+mn-ea"/>
                <a:cs typeface="+mn-cs"/>
              </a:rPr>
              <a:t>问题描述</a:t>
            </a:r>
            <a:r>
              <a:rPr lang="zh-CN" dirty="0" smtClean="0">
                <a:solidFill>
                  <a:schemeClr val="tx1"/>
                </a:solidFill>
                <a:latin typeface="+mn-lt"/>
                <a:ea typeface="+mn-ea"/>
                <a:cs typeface="+mn-cs"/>
              </a:rPr>
              <a:t>：用户在热点认证不通过</a:t>
            </a: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zh-CN" dirty="0" smtClean="0">
                <a:solidFill>
                  <a:srgbClr val="C00000"/>
                </a:solidFill>
                <a:latin typeface="+mn-lt"/>
                <a:ea typeface="+mn-ea"/>
                <a:cs typeface="+mn-cs"/>
              </a:rPr>
              <a:t>可能存在的问题</a:t>
            </a:r>
            <a:r>
              <a:rPr lang="zh-CN" dirty="0" smtClean="0">
                <a:solidFill>
                  <a:schemeClr val="tx1"/>
                </a:solidFill>
                <a:latin typeface="+mn-lt"/>
                <a:ea typeface="+mn-ea"/>
                <a:cs typeface="+mn-cs"/>
              </a:rPr>
              <a:t>：</a:t>
            </a:r>
          </a:p>
          <a:p>
            <a:r>
              <a:rPr lang="en-US" dirty="0" smtClean="0">
                <a:solidFill>
                  <a:schemeClr val="tx1"/>
                </a:solidFill>
                <a:latin typeface="+mn-lt"/>
                <a:ea typeface="+mn-ea"/>
                <a:cs typeface="+mn-cs"/>
              </a:rPr>
              <a:t>1</a:t>
            </a:r>
            <a:r>
              <a:rPr lang="zh-CN" dirty="0" smtClean="0">
                <a:solidFill>
                  <a:schemeClr val="tx1"/>
                </a:solidFill>
                <a:latin typeface="+mn-lt"/>
                <a:ea typeface="+mn-ea"/>
                <a:cs typeface="+mn-cs"/>
              </a:rPr>
              <a:t>、用户获得的</a:t>
            </a:r>
            <a:r>
              <a:rPr lang="en-US" dirty="0" smtClean="0">
                <a:solidFill>
                  <a:schemeClr val="tx1"/>
                </a:solidFill>
                <a:latin typeface="+mn-lt"/>
                <a:ea typeface="+mn-ea"/>
                <a:cs typeface="+mn-cs"/>
              </a:rPr>
              <a:t>IP</a:t>
            </a:r>
            <a:r>
              <a:rPr lang="zh-CN" dirty="0" smtClean="0">
                <a:solidFill>
                  <a:schemeClr val="tx1"/>
                </a:solidFill>
                <a:latin typeface="+mn-lt"/>
                <a:ea typeface="+mn-ea"/>
                <a:cs typeface="+mn-cs"/>
              </a:rPr>
              <a:t>地址是否已经在</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管理平台预先配置并加载。</a:t>
            </a: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en-US" dirty="0" smtClean="0">
                <a:solidFill>
                  <a:schemeClr val="tx1"/>
                </a:solidFill>
                <a:latin typeface="+mn-lt"/>
                <a:ea typeface="+mn-ea"/>
                <a:cs typeface="+mn-cs"/>
              </a:rPr>
              <a:t>2</a:t>
            </a:r>
            <a:r>
              <a:rPr lang="zh-CN" dirty="0" smtClean="0">
                <a:solidFill>
                  <a:schemeClr val="tx1"/>
                </a:solidFill>
                <a:latin typeface="+mn-lt"/>
                <a:ea typeface="+mn-ea"/>
                <a:cs typeface="+mn-cs"/>
              </a:rPr>
              <a:t>、热点到</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网络是否正常，</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到</a:t>
            </a:r>
            <a:r>
              <a:rPr lang="en-US" dirty="0" smtClean="0">
                <a:solidFill>
                  <a:schemeClr val="tx1"/>
                </a:solidFill>
                <a:latin typeface="+mn-lt"/>
                <a:ea typeface="+mn-ea"/>
                <a:cs typeface="+mn-cs"/>
              </a:rPr>
              <a:t>RADIUS</a:t>
            </a:r>
            <a:r>
              <a:rPr lang="zh-CN" dirty="0" smtClean="0">
                <a:solidFill>
                  <a:schemeClr val="tx1"/>
                </a:solidFill>
                <a:latin typeface="+mn-lt"/>
                <a:ea typeface="+mn-ea"/>
                <a:cs typeface="+mn-cs"/>
              </a:rPr>
              <a:t>网络是否正常。</a:t>
            </a: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r>
              <a:rPr lang="en-US" dirty="0" smtClean="0">
                <a:solidFill>
                  <a:schemeClr val="tx1"/>
                </a:solidFill>
                <a:latin typeface="+mn-lt"/>
                <a:ea typeface="+mn-ea"/>
                <a:cs typeface="+mn-cs"/>
              </a:rPr>
              <a:t>3</a:t>
            </a:r>
            <a:r>
              <a:rPr lang="zh-CN" dirty="0" smtClean="0">
                <a:solidFill>
                  <a:schemeClr val="tx1"/>
                </a:solidFill>
                <a:latin typeface="+mn-lt"/>
                <a:ea typeface="+mn-ea"/>
                <a:cs typeface="+mn-cs"/>
              </a:rPr>
              <a:t>、用户终端在接入</a:t>
            </a:r>
            <a:r>
              <a:rPr lang="en-US" dirty="0" smtClean="0">
                <a:solidFill>
                  <a:schemeClr val="tx1"/>
                </a:solidFill>
                <a:latin typeface="+mn-lt"/>
                <a:ea typeface="+mn-ea"/>
                <a:cs typeface="+mn-cs"/>
              </a:rPr>
              <a:t>WLAN</a:t>
            </a:r>
            <a:r>
              <a:rPr lang="zh-CN" dirty="0" smtClean="0">
                <a:solidFill>
                  <a:schemeClr val="tx1"/>
                </a:solidFill>
                <a:latin typeface="+mn-lt"/>
                <a:ea typeface="+mn-ea"/>
                <a:cs typeface="+mn-cs"/>
              </a:rPr>
              <a:t>网络的同时接了有线网络。</a:t>
            </a:r>
          </a:p>
          <a:p>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pPr marL="0" indent="536575">
              <a:buNone/>
            </a:pPr>
            <a:r>
              <a:rPr lang="zh-CN" dirty="0" smtClean="0">
                <a:solidFill>
                  <a:schemeClr val="tx1"/>
                </a:solidFill>
                <a:latin typeface="+mn-lt"/>
                <a:ea typeface="+mn-ea"/>
                <a:cs typeface="+mn-cs"/>
              </a:rPr>
              <a:t>一般用户帐号相关的错误页面都会有相应的中文提示，如：用户名密码错误，用户被锁定等等。但有时也会出现一些英文提示大概对应的原因如下：</a:t>
            </a:r>
          </a:p>
          <a:p>
            <a:r>
              <a:rPr lang="en-US" dirty="0" smtClean="0">
                <a:solidFill>
                  <a:srgbClr val="C00000"/>
                </a:solidFill>
                <a:latin typeface="+mn-lt"/>
                <a:ea typeface="+mn-ea"/>
                <a:cs typeface="+mn-cs"/>
              </a:rPr>
              <a:t>time out</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发送报文到</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无响应</a:t>
            </a:r>
          </a:p>
          <a:p>
            <a:r>
              <a:rPr lang="zh-CN" dirty="0" smtClean="0">
                <a:solidFill>
                  <a:srgbClr val="C00000"/>
                </a:solidFill>
                <a:latin typeface="+mn-lt"/>
                <a:ea typeface="+mn-ea"/>
                <a:cs typeface="+mn-cs"/>
              </a:rPr>
              <a:t>找不到响应的</a:t>
            </a:r>
            <a:r>
              <a:rPr lang="en-US" dirty="0" smtClean="0">
                <a:solidFill>
                  <a:srgbClr val="C00000"/>
                </a:solidFill>
                <a:latin typeface="+mn-lt"/>
                <a:ea typeface="+mn-ea"/>
                <a:cs typeface="+mn-cs"/>
              </a:rPr>
              <a:t>bas</a:t>
            </a:r>
            <a:r>
              <a:rPr lang="zh-CN" dirty="0" smtClean="0">
                <a:solidFill>
                  <a:schemeClr val="tx1"/>
                </a:solidFill>
                <a:latin typeface="+mn-lt"/>
                <a:ea typeface="+mn-ea"/>
                <a:cs typeface="+mn-cs"/>
              </a:rPr>
              <a:t>：用户的</a:t>
            </a:r>
            <a:r>
              <a:rPr lang="en-US" dirty="0" smtClean="0">
                <a:solidFill>
                  <a:schemeClr val="tx1"/>
                </a:solidFill>
                <a:latin typeface="+mn-lt"/>
                <a:ea typeface="+mn-ea"/>
                <a:cs typeface="+mn-cs"/>
              </a:rPr>
              <a:t>IP</a:t>
            </a:r>
            <a:r>
              <a:rPr lang="zh-CN" dirty="0" smtClean="0">
                <a:solidFill>
                  <a:schemeClr val="tx1"/>
                </a:solidFill>
                <a:latin typeface="+mn-lt"/>
                <a:ea typeface="+mn-ea"/>
                <a:cs typeface="+mn-cs"/>
              </a:rPr>
              <a:t>不在</a:t>
            </a:r>
            <a:r>
              <a:rPr lang="en-US" dirty="0" smtClean="0">
                <a:solidFill>
                  <a:schemeClr val="tx1"/>
                </a:solidFill>
                <a:latin typeface="+mn-lt"/>
                <a:ea typeface="+mn-ea"/>
                <a:cs typeface="+mn-cs"/>
              </a:rPr>
              <a:t>Portal</a:t>
            </a:r>
            <a:r>
              <a:rPr lang="zh-CN" dirty="0" smtClean="0">
                <a:solidFill>
                  <a:schemeClr val="tx1"/>
                </a:solidFill>
                <a:latin typeface="+mn-lt"/>
                <a:ea typeface="+mn-ea"/>
                <a:cs typeface="+mn-cs"/>
              </a:rPr>
              <a:t>后台数据库中配置的地址池中</a:t>
            </a:r>
          </a:p>
          <a:p>
            <a:r>
              <a:rPr lang="en-US" dirty="0" err="1" smtClean="0">
                <a:solidFill>
                  <a:srgbClr val="C00000"/>
                </a:solidFill>
                <a:latin typeface="+mn-lt"/>
                <a:ea typeface="+mn-ea"/>
                <a:cs typeface="+mn-cs"/>
              </a:rPr>
              <a:t>Authcation</a:t>
            </a:r>
            <a:r>
              <a:rPr lang="en-US" dirty="0" smtClean="0">
                <a:solidFill>
                  <a:srgbClr val="C00000"/>
                </a:solidFill>
                <a:latin typeface="+mn-lt"/>
                <a:ea typeface="+mn-ea"/>
                <a:cs typeface="+mn-cs"/>
              </a:rPr>
              <a:t> fail</a:t>
            </a:r>
            <a:r>
              <a:rPr lang="zh-CN" dirty="0" smtClean="0">
                <a:solidFill>
                  <a:srgbClr val="C00000"/>
                </a:solidFill>
                <a:latin typeface="+mn-lt"/>
                <a:ea typeface="+mn-ea"/>
                <a:cs typeface="+mn-cs"/>
              </a:rPr>
              <a:t>或</a:t>
            </a:r>
            <a:r>
              <a:rPr lang="en-US" dirty="0" err="1" smtClean="0">
                <a:solidFill>
                  <a:srgbClr val="C00000"/>
                </a:solidFill>
                <a:latin typeface="+mn-lt"/>
                <a:ea typeface="+mn-ea"/>
                <a:cs typeface="+mn-cs"/>
              </a:rPr>
              <a:t>Authcation</a:t>
            </a:r>
            <a:r>
              <a:rPr lang="en-US" dirty="0" smtClean="0">
                <a:solidFill>
                  <a:srgbClr val="C00000"/>
                </a:solidFill>
                <a:latin typeface="+mn-lt"/>
                <a:ea typeface="+mn-ea"/>
                <a:cs typeface="+mn-cs"/>
              </a:rPr>
              <a:t> reject by bas </a:t>
            </a:r>
            <a:r>
              <a:rPr lang="en-US" dirty="0" smtClean="0">
                <a:solidFill>
                  <a:schemeClr val="tx1"/>
                </a:solidFill>
                <a:latin typeface="+mn-lt"/>
                <a:ea typeface="+mn-ea"/>
                <a:cs typeface="+mn-cs"/>
              </a:rPr>
              <a:t>: </a:t>
            </a:r>
            <a:r>
              <a:rPr lang="zh-CN" dirty="0" smtClean="0">
                <a:solidFill>
                  <a:schemeClr val="tx1"/>
                </a:solidFill>
                <a:latin typeface="+mn-lt"/>
                <a:ea typeface="+mn-ea"/>
                <a:cs typeface="+mn-cs"/>
              </a:rPr>
              <a:t>这些是</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直接返回的错误， 都是和</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交互的问题</a:t>
            </a: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188640"/>
            <a:ext cx="5616624" cy="692150"/>
          </a:xfrm>
        </p:spPr>
        <p:txBody>
          <a:bodyPr/>
          <a:lstStyle/>
          <a:p>
            <a:r>
              <a:rPr lang="en-US" altLang="zh-CN" dirty="0" smtClean="0">
                <a:solidFill>
                  <a:srgbClr val="C00000"/>
                </a:solidFill>
              </a:rPr>
              <a:t>4.11  C+W</a:t>
            </a:r>
            <a:r>
              <a:rPr lang="zh-CN" altLang="en-US" dirty="0" smtClean="0">
                <a:solidFill>
                  <a:srgbClr val="C00000"/>
                </a:solidFill>
              </a:rPr>
              <a:t>统一认证方式介绍（补充）</a:t>
            </a:r>
            <a:endParaRPr lang="zh-CN" altLang="en-US" dirty="0"/>
          </a:p>
        </p:txBody>
      </p:sp>
      <p:sp>
        <p:nvSpPr>
          <p:cNvPr id="3" name="内容占位符 2"/>
          <p:cNvSpPr>
            <a:spLocks noGrp="1"/>
          </p:cNvSpPr>
          <p:nvPr>
            <p:ph idx="1"/>
          </p:nvPr>
        </p:nvSpPr>
        <p:spPr/>
        <p:txBody>
          <a:bodyPr/>
          <a:lstStyle/>
          <a:p>
            <a:r>
              <a:rPr lang="en-US" altLang="zh-CN" dirty="0" smtClean="0"/>
              <a:t>C+W </a:t>
            </a:r>
            <a:r>
              <a:rPr lang="zh-CN" altLang="en-US" dirty="0" smtClean="0"/>
              <a:t>统一认证手机（以下简称</a:t>
            </a:r>
            <a:r>
              <a:rPr lang="en-US" altLang="zh-CN" dirty="0" smtClean="0"/>
              <a:t>C+W </a:t>
            </a:r>
            <a:r>
              <a:rPr lang="zh-CN" altLang="en-US" dirty="0" smtClean="0"/>
              <a:t>手机）是指带有</a:t>
            </a:r>
            <a:r>
              <a:rPr lang="en-US" altLang="zh-CN" dirty="0" smtClean="0"/>
              <a:t>WIFI </a:t>
            </a:r>
            <a:r>
              <a:rPr lang="zh-CN" altLang="en-US" dirty="0" smtClean="0"/>
              <a:t>模块的</a:t>
            </a:r>
            <a:r>
              <a:rPr lang="en-US" altLang="zh-CN" dirty="0" smtClean="0"/>
              <a:t>CDMA</a:t>
            </a:r>
            <a:r>
              <a:rPr lang="zh-CN" altLang="en-US" dirty="0" smtClean="0"/>
              <a:t>终端，可通过中国电信的</a:t>
            </a:r>
            <a:r>
              <a:rPr lang="en-US" altLang="zh-CN" dirty="0" smtClean="0"/>
              <a:t>CDMA </a:t>
            </a:r>
            <a:r>
              <a:rPr lang="zh-CN" altLang="en-US" dirty="0" smtClean="0"/>
              <a:t>网络进行数据上网和语音通信，进入中国电信</a:t>
            </a:r>
            <a:r>
              <a:rPr lang="en-US" altLang="zh-CN" dirty="0" smtClean="0"/>
              <a:t>WIFI  </a:t>
            </a:r>
            <a:r>
              <a:rPr lang="zh-CN" altLang="en-US" dirty="0" smtClean="0"/>
              <a:t>覆盖区域后，手机自动连接中国电信热点（</a:t>
            </a:r>
            <a:r>
              <a:rPr lang="en-US" altLang="zh-CN" dirty="0" err="1" smtClean="0"/>
              <a:t>ChinaNet</a:t>
            </a:r>
            <a:r>
              <a:rPr lang="en-US" altLang="zh-CN" dirty="0" smtClean="0"/>
              <a:t> </a:t>
            </a:r>
            <a:r>
              <a:rPr lang="zh-CN" altLang="en-US" dirty="0" smtClean="0"/>
              <a:t>），并自动发起基于</a:t>
            </a:r>
            <a:r>
              <a:rPr lang="en-US" altLang="zh-CN" dirty="0" smtClean="0"/>
              <a:t>UIM </a:t>
            </a:r>
            <a:r>
              <a:rPr lang="zh-CN" altLang="en-US" dirty="0" smtClean="0"/>
              <a:t>卡的统一认证，无需您输入账号密码，当手机状态栏出现鉴权成功标识，便可通过</a:t>
            </a:r>
            <a:r>
              <a:rPr lang="en-US" altLang="zh-CN" dirty="0" smtClean="0"/>
              <a:t>WIFI </a:t>
            </a:r>
            <a:r>
              <a:rPr lang="zh-CN" altLang="en-US" dirty="0" smtClean="0"/>
              <a:t>使用互联网和电信增值业务。利用</a:t>
            </a:r>
            <a:r>
              <a:rPr lang="en-US" altLang="zh-CN" dirty="0" smtClean="0"/>
              <a:t>WLAN </a:t>
            </a:r>
            <a:r>
              <a:rPr lang="zh-CN" altLang="en-US" dirty="0" smtClean="0"/>
              <a:t>宽带网络的高带宽特性，</a:t>
            </a:r>
            <a:r>
              <a:rPr lang="en-US" altLang="zh-CN" dirty="0" smtClean="0"/>
              <a:t>C+W </a:t>
            </a:r>
            <a:r>
              <a:rPr lang="zh-CN" altLang="en-US" dirty="0" smtClean="0"/>
              <a:t>手机通过中国电信</a:t>
            </a:r>
            <a:r>
              <a:rPr lang="en-US" altLang="zh-CN" dirty="0" smtClean="0"/>
              <a:t>WIFI </a:t>
            </a:r>
            <a:r>
              <a:rPr lang="zh-CN" altLang="en-US" dirty="0" smtClean="0"/>
              <a:t>覆盖区域可以得到比在</a:t>
            </a:r>
            <a:r>
              <a:rPr lang="en-US" altLang="zh-CN" dirty="0" smtClean="0"/>
              <a:t>CDMA </a:t>
            </a:r>
            <a:r>
              <a:rPr lang="zh-CN" altLang="en-US" dirty="0" smtClean="0"/>
              <a:t>网络下更高的数据带宽，使用户获得更优质的数据业务服务。</a:t>
            </a:r>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116632"/>
            <a:ext cx="5976664" cy="692150"/>
          </a:xfrm>
        </p:spPr>
        <p:txBody>
          <a:bodyPr/>
          <a:lstStyle/>
          <a:p>
            <a:r>
              <a:rPr lang="en-US" altLang="zh-CN" dirty="0" smtClean="0">
                <a:solidFill>
                  <a:srgbClr val="C00000"/>
                </a:solidFill>
              </a:rPr>
              <a:t>4.11  C+W</a:t>
            </a:r>
            <a:r>
              <a:rPr lang="zh-CN" altLang="en-US" dirty="0" smtClean="0">
                <a:solidFill>
                  <a:srgbClr val="C00000"/>
                </a:solidFill>
              </a:rPr>
              <a:t>统一认证方式介绍（补充）</a:t>
            </a:r>
            <a:endParaRPr lang="zh-CN" altLang="en-US" dirty="0"/>
          </a:p>
        </p:txBody>
      </p:sp>
      <p:sp>
        <p:nvSpPr>
          <p:cNvPr id="3" name="内容占位符 2"/>
          <p:cNvSpPr>
            <a:spLocks noGrp="1"/>
          </p:cNvSpPr>
          <p:nvPr>
            <p:ph idx="1"/>
          </p:nvPr>
        </p:nvSpPr>
        <p:spPr/>
        <p:txBody>
          <a:bodyPr/>
          <a:lstStyle/>
          <a:p>
            <a:r>
              <a:rPr lang="en-US" altLang="zh-CN" b="1" dirty="0" smtClean="0"/>
              <a:t>C+W</a:t>
            </a:r>
            <a:r>
              <a:rPr lang="zh-CN" altLang="en-US" b="1" dirty="0" smtClean="0"/>
              <a:t>认证流程</a:t>
            </a:r>
            <a:endParaRPr lang="zh-CN" altLang="en-US" b="1" dirty="0"/>
          </a:p>
        </p:txBody>
      </p:sp>
      <p:pic>
        <p:nvPicPr>
          <p:cNvPr id="4" name="Picture 5"/>
          <p:cNvPicPr>
            <a:picLocks noChangeAspect="1" noChangeArrowheads="1"/>
          </p:cNvPicPr>
          <p:nvPr/>
        </p:nvPicPr>
        <p:blipFill>
          <a:blip r:embed="rId2" cstate="print"/>
          <a:srcRect/>
          <a:stretch>
            <a:fillRect/>
          </a:stretch>
        </p:blipFill>
        <p:spPr bwMode="auto">
          <a:xfrm>
            <a:off x="179512" y="1772816"/>
            <a:ext cx="8713788" cy="42068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95288" y="476250"/>
            <a:ext cx="8229600" cy="692150"/>
          </a:xfrm>
        </p:spPr>
        <p:txBody>
          <a:bodyPr/>
          <a:lstStyle/>
          <a:p>
            <a:r>
              <a:rPr lang="en-US" altLang="zh-CN" sz="1800" smtClean="0">
                <a:latin typeface="楷体_GB2312" pitchFamily="49" charset="-122"/>
                <a:ea typeface="楷体_GB2312" pitchFamily="49" charset="-122"/>
              </a:rPr>
              <a:t>1.2.3</a:t>
            </a:r>
            <a:r>
              <a:rPr lang="zh-CN" altLang="en-US" sz="1800" smtClean="0">
                <a:latin typeface="楷体_GB2312" pitchFamily="49" charset="-122"/>
                <a:ea typeface="楷体_GB2312" pitchFamily="49" charset="-122"/>
              </a:rPr>
              <a:t>数字校园业务承载现状（需要更新图）</a:t>
            </a:r>
          </a:p>
        </p:txBody>
      </p:sp>
      <p:sp>
        <p:nvSpPr>
          <p:cNvPr id="4" name="标题 1"/>
          <p:cNvSpPr txBox="1">
            <a:spLocks/>
          </p:cNvSpPr>
          <p:nvPr/>
        </p:nvSpPr>
        <p:spPr bwMode="auto">
          <a:xfrm>
            <a:off x="2124075" y="115888"/>
            <a:ext cx="4968875" cy="692150"/>
          </a:xfrm>
          <a:prstGeom prst="rect">
            <a:avLst/>
          </a:prstGeom>
          <a:noFill/>
          <a:ln w="9525">
            <a:noFill/>
            <a:miter lim="800000"/>
            <a:headEnd/>
            <a:tailEnd/>
          </a:ln>
        </p:spPr>
        <p:txBody>
          <a:bodyPr anchor="ctr"/>
          <a:lstStyle/>
          <a:p>
            <a:pPr>
              <a:defRPr/>
            </a:pPr>
            <a:r>
              <a:rPr lang="en-US" altLang="zh-CN" sz="2400" kern="0" dirty="0">
                <a:solidFill>
                  <a:srgbClr val="C00000"/>
                </a:solidFill>
                <a:latin typeface="+mj-lt"/>
                <a:ea typeface="+mj-ea"/>
                <a:cs typeface="+mj-cs"/>
              </a:rPr>
              <a:t>1.2 </a:t>
            </a:r>
            <a:r>
              <a:rPr lang="zh-CN" altLang="zh-CN" sz="2400" kern="0" dirty="0">
                <a:solidFill>
                  <a:srgbClr val="C00000"/>
                </a:solidFill>
                <a:latin typeface="+mj-lt"/>
                <a:ea typeface="+mj-ea"/>
                <a:cs typeface="+mj-cs"/>
              </a:rPr>
              <a:t>固网</a:t>
            </a:r>
            <a:r>
              <a:rPr lang="en-US" altLang="zh-CN" sz="2400" kern="0" dirty="0">
                <a:solidFill>
                  <a:srgbClr val="C00000"/>
                </a:solidFill>
                <a:latin typeface="+mj-lt"/>
                <a:ea typeface="+mj-ea"/>
                <a:cs typeface="+mj-cs"/>
              </a:rPr>
              <a:t>AAA</a:t>
            </a:r>
            <a:r>
              <a:rPr lang="zh-CN" altLang="zh-CN" sz="2400" kern="0" dirty="0">
                <a:solidFill>
                  <a:srgbClr val="C00000"/>
                </a:solidFill>
                <a:latin typeface="+mj-lt"/>
                <a:ea typeface="+mj-ea"/>
                <a:cs typeface="+mj-cs"/>
              </a:rPr>
              <a:t>平台应用部署现状</a:t>
            </a:r>
            <a:endParaRPr lang="zh-CN" altLang="en-US" sz="2400" kern="0" dirty="0">
              <a:solidFill>
                <a:srgbClr val="C00000"/>
              </a:solidFill>
              <a:latin typeface="+mj-lt"/>
              <a:ea typeface="+mj-ea"/>
              <a:cs typeface="+mj-cs"/>
            </a:endParaRPr>
          </a:p>
        </p:txBody>
      </p:sp>
      <p:pic>
        <p:nvPicPr>
          <p:cNvPr id="23556" name="内容占位符 4"/>
          <p:cNvPicPr>
            <a:picLocks noGrp="1"/>
          </p:cNvPicPr>
          <p:nvPr>
            <p:ph idx="1"/>
          </p:nvPr>
        </p:nvPicPr>
        <p:blipFill>
          <a:blip r:embed="rId2" cstate="print"/>
          <a:srcRect/>
          <a:stretch>
            <a:fillRect/>
          </a:stretch>
        </p:blipFill>
        <p:spPr>
          <a:xfrm>
            <a:off x="428625" y="1000125"/>
            <a:ext cx="8143875" cy="4071938"/>
          </a:xfrm>
          <a:ln w="6350">
            <a:solidFill>
              <a:srgbClr val="000000"/>
            </a:solidFill>
          </a:ln>
        </p:spPr>
      </p:pic>
      <p:sp>
        <p:nvSpPr>
          <p:cNvPr id="178177" name="Rectangle 1"/>
          <p:cNvSpPr>
            <a:spLocks noChangeArrowheads="1"/>
          </p:cNvSpPr>
          <p:nvPr/>
        </p:nvSpPr>
        <p:spPr bwMode="auto">
          <a:xfrm>
            <a:off x="285750" y="5357813"/>
            <a:ext cx="8572500" cy="923925"/>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txBody>
          <a:bodyPr anchor="ctr">
            <a:spAutoFit/>
          </a:bodyPr>
          <a:lstStyle/>
          <a:p>
            <a:pPr>
              <a:buFontTx/>
              <a:buChar char="•"/>
              <a:tabLst>
                <a:tab pos="533400" algn="l"/>
              </a:tabLst>
              <a:defRPr/>
            </a:pPr>
            <a:r>
              <a:rPr lang="en-US" altLang="zh-CN" sz="1800" dirty="0">
                <a:latin typeface="Tahoma" pitchFamily="34" charset="0"/>
                <a:cs typeface="Tahoma" pitchFamily="34" charset="0"/>
              </a:rPr>
              <a:t>2</a:t>
            </a:r>
            <a:r>
              <a:rPr lang="zh-CN" altLang="en-US" sz="1800" dirty="0">
                <a:latin typeface="Tahoma" pitchFamily="34" charset="0"/>
                <a:cs typeface="Times New Roman" pitchFamily="18" charset="0"/>
              </a:rPr>
              <a:t>台校园网</a:t>
            </a:r>
            <a:r>
              <a:rPr lang="en-US" altLang="zh-CN" sz="1800" dirty="0">
                <a:latin typeface="Tahoma" pitchFamily="34" charset="0"/>
                <a:cs typeface="Tahoma" pitchFamily="34" charset="0"/>
              </a:rPr>
              <a:t>Radius</a:t>
            </a:r>
            <a:r>
              <a:rPr lang="zh-CN" altLang="en-US" sz="1800" dirty="0">
                <a:latin typeface="Tahoma" pitchFamily="34" charset="0"/>
                <a:cs typeface="Times New Roman" pitchFamily="18" charset="0"/>
              </a:rPr>
              <a:t>服务器：</a:t>
            </a:r>
            <a:r>
              <a:rPr lang="en-US" altLang="zh-CN" sz="1800" dirty="0">
                <a:latin typeface="Tahoma" pitchFamily="34" charset="0"/>
                <a:cs typeface="Tahoma" pitchFamily="34" charset="0"/>
              </a:rPr>
              <a:t>1</a:t>
            </a:r>
            <a:r>
              <a:rPr lang="zh-CN" altLang="en-US" sz="1800" dirty="0">
                <a:latin typeface="Tahoma" pitchFamily="34" charset="0"/>
                <a:cs typeface="Times New Roman" pitchFamily="18" charset="0"/>
              </a:rPr>
              <a:t>主</a:t>
            </a:r>
            <a:r>
              <a:rPr lang="en-US" altLang="zh-CN" sz="1800" dirty="0">
                <a:latin typeface="Tahoma" pitchFamily="34" charset="0"/>
                <a:cs typeface="Tahoma" pitchFamily="34" charset="0"/>
              </a:rPr>
              <a:t>1</a:t>
            </a:r>
            <a:r>
              <a:rPr lang="zh-CN" altLang="en-US" sz="1800" dirty="0">
                <a:latin typeface="Tahoma" pitchFamily="34" charset="0"/>
                <a:cs typeface="Times New Roman" pitchFamily="18" charset="0"/>
              </a:rPr>
              <a:t>备，承担全区数字校园业务的</a:t>
            </a:r>
            <a:r>
              <a:rPr lang="en-US" altLang="zh-CN" sz="1800" dirty="0">
                <a:latin typeface="Tahoma" pitchFamily="34" charset="0"/>
                <a:cs typeface="Tahoma" pitchFamily="34" charset="0"/>
              </a:rPr>
              <a:t>Radius</a:t>
            </a:r>
            <a:r>
              <a:rPr lang="zh-CN" altLang="en-US" sz="1800" dirty="0">
                <a:latin typeface="Tahoma" pitchFamily="34" charset="0"/>
                <a:cs typeface="Times New Roman" pitchFamily="18" charset="0"/>
              </a:rPr>
              <a:t>主、备服务器。主用</a:t>
            </a:r>
            <a:r>
              <a:rPr lang="en-US" altLang="zh-CN" sz="1800" dirty="0">
                <a:latin typeface="Tahoma" pitchFamily="34" charset="0"/>
                <a:cs typeface="Tahoma" pitchFamily="34" charset="0"/>
              </a:rPr>
              <a:t>IP</a:t>
            </a:r>
            <a:r>
              <a:rPr lang="zh-CN" altLang="en-US" sz="1800" dirty="0">
                <a:latin typeface="Tahoma" pitchFamily="34" charset="0"/>
                <a:cs typeface="Times New Roman" pitchFamily="18" charset="0"/>
              </a:rPr>
              <a:t>地址：</a:t>
            </a:r>
            <a:r>
              <a:rPr lang="en-US" altLang="zh-CN" sz="1800" dirty="0">
                <a:latin typeface="Tahoma" pitchFamily="34" charset="0"/>
                <a:cs typeface="Tahoma" pitchFamily="34" charset="0"/>
              </a:rPr>
              <a:t>202.103.194.198</a:t>
            </a:r>
            <a:r>
              <a:rPr lang="zh-CN" altLang="en-US" sz="1800" dirty="0">
                <a:latin typeface="Tahoma" pitchFamily="34" charset="0"/>
                <a:cs typeface="Times New Roman" pitchFamily="18" charset="0"/>
              </a:rPr>
              <a:t>，备用</a:t>
            </a:r>
            <a:r>
              <a:rPr lang="en-US" altLang="zh-CN" sz="1800" dirty="0">
                <a:latin typeface="Tahoma" pitchFamily="34" charset="0"/>
                <a:cs typeface="Tahoma" pitchFamily="34" charset="0"/>
              </a:rPr>
              <a:t>IP</a:t>
            </a:r>
            <a:r>
              <a:rPr lang="zh-CN" altLang="en-US" sz="1800" dirty="0">
                <a:latin typeface="Tahoma" pitchFamily="34" charset="0"/>
                <a:cs typeface="Times New Roman" pitchFamily="18" charset="0"/>
              </a:rPr>
              <a:t>地址：</a:t>
            </a:r>
            <a:r>
              <a:rPr lang="en-US" altLang="zh-CN" sz="1800" dirty="0">
                <a:latin typeface="Tahoma" pitchFamily="34" charset="0"/>
                <a:cs typeface="Tahoma" pitchFamily="34" charset="0"/>
              </a:rPr>
              <a:t>202.103.194.199</a:t>
            </a:r>
            <a:r>
              <a:rPr lang="zh-CN" altLang="en-US" sz="1800" dirty="0">
                <a:latin typeface="Tahoma" pitchFamily="34" charset="0"/>
                <a:cs typeface="Times New Roman" pitchFamily="18" charset="0"/>
              </a:rPr>
              <a:t>。认证端口</a:t>
            </a:r>
            <a:r>
              <a:rPr lang="en-US" altLang="zh-CN" sz="1800" dirty="0">
                <a:latin typeface="Tahoma" pitchFamily="34" charset="0"/>
                <a:cs typeface="Tahoma" pitchFamily="34" charset="0"/>
              </a:rPr>
              <a:t>1814</a:t>
            </a:r>
            <a:r>
              <a:rPr lang="zh-CN" altLang="en-US" sz="1800" dirty="0">
                <a:latin typeface="Tahoma" pitchFamily="34" charset="0"/>
                <a:cs typeface="Times New Roman" pitchFamily="18" charset="0"/>
              </a:rPr>
              <a:t>，计费端口</a:t>
            </a:r>
            <a:r>
              <a:rPr lang="en-US" altLang="zh-CN" sz="1800" dirty="0">
                <a:latin typeface="Tahoma" pitchFamily="34" charset="0"/>
                <a:cs typeface="Tahoma" pitchFamily="34" charset="0"/>
              </a:rPr>
              <a:t>1815.</a:t>
            </a:r>
            <a:endParaRPr lang="en-US" altLang="zh-CN" sz="18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3728" y="260648"/>
            <a:ext cx="6192688" cy="692150"/>
          </a:xfrm>
        </p:spPr>
        <p:txBody>
          <a:bodyPr/>
          <a:lstStyle/>
          <a:p>
            <a:r>
              <a:rPr lang="en-US" altLang="zh-CN" dirty="0" smtClean="0">
                <a:solidFill>
                  <a:srgbClr val="C00000"/>
                </a:solidFill>
              </a:rPr>
              <a:t>4.11  C+W</a:t>
            </a:r>
            <a:r>
              <a:rPr lang="zh-CN" altLang="en-US" dirty="0" smtClean="0">
                <a:solidFill>
                  <a:srgbClr val="C00000"/>
                </a:solidFill>
              </a:rPr>
              <a:t>统一认证方式介绍（补充）</a:t>
            </a:r>
            <a:endParaRPr lang="zh-CN" altLang="en-US" dirty="0"/>
          </a:p>
        </p:txBody>
      </p:sp>
      <p:sp>
        <p:nvSpPr>
          <p:cNvPr id="3" name="内容占位符 2"/>
          <p:cNvSpPr>
            <a:spLocks noGrp="1"/>
          </p:cNvSpPr>
          <p:nvPr>
            <p:ph idx="1"/>
          </p:nvPr>
        </p:nvSpPr>
        <p:spPr/>
        <p:txBody>
          <a:bodyPr/>
          <a:lstStyle/>
          <a:p>
            <a:pPr marL="457200" indent="-457200">
              <a:lnSpc>
                <a:spcPct val="90000"/>
              </a:lnSpc>
            </a:pPr>
            <a:r>
              <a:rPr lang="en-US" altLang="zh-CN" dirty="0" smtClean="0"/>
              <a:t>C+W</a:t>
            </a:r>
            <a:r>
              <a:rPr lang="zh-CN" altLang="en-US" dirty="0" smtClean="0"/>
              <a:t>业务终端接入无线</a:t>
            </a:r>
            <a:r>
              <a:rPr lang="en-US" altLang="zh-CN" dirty="0" smtClean="0"/>
              <a:t>SSID </a:t>
            </a:r>
            <a:r>
              <a:rPr lang="zh-CN" altLang="en-US" dirty="0" smtClean="0"/>
              <a:t>；</a:t>
            </a:r>
          </a:p>
          <a:p>
            <a:pPr marL="457200" indent="-457200">
              <a:lnSpc>
                <a:spcPct val="90000"/>
              </a:lnSpc>
            </a:pPr>
            <a:r>
              <a:rPr lang="en-US" altLang="zh-CN" dirty="0" smtClean="0"/>
              <a:t>C+W</a:t>
            </a:r>
            <a:r>
              <a:rPr lang="zh-CN" altLang="en-US" dirty="0" smtClean="0"/>
              <a:t>业务终端发出</a:t>
            </a:r>
            <a:r>
              <a:rPr lang="en-US" altLang="zh-CN" dirty="0" smtClean="0"/>
              <a:t>DHCP</a:t>
            </a:r>
            <a:r>
              <a:rPr lang="zh-CN" altLang="en-US" dirty="0" smtClean="0"/>
              <a:t>地址请求，无线接入设备（热点</a:t>
            </a:r>
            <a:r>
              <a:rPr lang="en-US" altLang="zh-CN" dirty="0" smtClean="0"/>
              <a:t>AP</a:t>
            </a:r>
            <a:r>
              <a:rPr lang="zh-CN" altLang="en-US" dirty="0" smtClean="0"/>
              <a:t>，或者家庭网关）将该请求映射到原宽带业务</a:t>
            </a:r>
            <a:r>
              <a:rPr lang="en-US" altLang="zh-CN" dirty="0" smtClean="0"/>
              <a:t>VLAN</a:t>
            </a:r>
            <a:r>
              <a:rPr lang="zh-CN" altLang="en-US" dirty="0" smtClean="0"/>
              <a:t>，通过接入汇聚交换机透传到城域网</a:t>
            </a:r>
            <a:r>
              <a:rPr lang="en-US" altLang="zh-CN" dirty="0" smtClean="0"/>
              <a:t>BRAS</a:t>
            </a:r>
            <a:r>
              <a:rPr lang="zh-CN" altLang="en-US" dirty="0" smtClean="0"/>
              <a:t>；</a:t>
            </a:r>
          </a:p>
          <a:p>
            <a:pPr marL="457200" indent="-457200">
              <a:lnSpc>
                <a:spcPct val="90000"/>
              </a:lnSpc>
            </a:pPr>
            <a:r>
              <a:rPr lang="zh-CN" altLang="en-US" dirty="0" smtClean="0"/>
              <a:t>城域网</a:t>
            </a:r>
            <a:r>
              <a:rPr lang="en-US" altLang="zh-CN" dirty="0" smtClean="0"/>
              <a:t>BRAS</a:t>
            </a:r>
            <a:r>
              <a:rPr lang="zh-CN" altLang="en-US" dirty="0" smtClean="0"/>
              <a:t>响应终端</a:t>
            </a:r>
            <a:r>
              <a:rPr lang="en-US" altLang="zh-CN" dirty="0" smtClean="0"/>
              <a:t>DHCP</a:t>
            </a:r>
            <a:r>
              <a:rPr lang="zh-CN" altLang="en-US" dirty="0" smtClean="0"/>
              <a:t>请求，返回</a:t>
            </a:r>
            <a:r>
              <a:rPr lang="en-US" altLang="zh-CN" dirty="0" smtClean="0"/>
              <a:t>DHCP reply</a:t>
            </a:r>
            <a:r>
              <a:rPr lang="zh-CN" altLang="en-US" dirty="0" smtClean="0"/>
              <a:t>报文包含用户地址信息和</a:t>
            </a:r>
            <a:r>
              <a:rPr lang="en-US" altLang="zh-CN" dirty="0" smtClean="0"/>
              <a:t>DNS</a:t>
            </a:r>
            <a:r>
              <a:rPr lang="zh-CN" altLang="en-US" dirty="0" smtClean="0"/>
              <a:t>信息给</a:t>
            </a:r>
            <a:r>
              <a:rPr lang="en-US" altLang="zh-CN" dirty="0" smtClean="0"/>
              <a:t>C+W</a:t>
            </a:r>
            <a:r>
              <a:rPr lang="zh-CN" altLang="en-US" dirty="0" smtClean="0"/>
              <a:t>的业务终端；</a:t>
            </a:r>
          </a:p>
          <a:p>
            <a:pPr marL="457200" indent="-457200">
              <a:lnSpc>
                <a:spcPct val="90000"/>
              </a:lnSpc>
            </a:pPr>
            <a:r>
              <a:rPr lang="en-US" altLang="zh-CN" dirty="0" smtClean="0"/>
              <a:t>C+W</a:t>
            </a:r>
            <a:r>
              <a:rPr lang="zh-CN" altLang="en-US" dirty="0" smtClean="0"/>
              <a:t>业务终端获取地址和</a:t>
            </a:r>
            <a:r>
              <a:rPr lang="en-US" altLang="zh-CN" dirty="0" smtClean="0"/>
              <a:t>DNS</a:t>
            </a:r>
            <a:r>
              <a:rPr lang="zh-CN" altLang="en-US" dirty="0" smtClean="0"/>
              <a:t>，发起域名请求；</a:t>
            </a:r>
          </a:p>
          <a:p>
            <a:pPr marL="457200" indent="-457200">
              <a:lnSpc>
                <a:spcPct val="90000"/>
              </a:lnSpc>
            </a:pPr>
            <a:r>
              <a:rPr lang="en-US" altLang="zh-CN" dirty="0" smtClean="0"/>
              <a:t>C+W</a:t>
            </a:r>
            <a:r>
              <a:rPr lang="zh-CN" altLang="en-US" dirty="0" smtClean="0"/>
              <a:t>业务终端的域名请求通过</a:t>
            </a:r>
            <a:r>
              <a:rPr lang="en-US" altLang="zh-CN" dirty="0" smtClean="0"/>
              <a:t>C+W</a:t>
            </a:r>
            <a:r>
              <a:rPr lang="zh-CN" altLang="en-US" dirty="0" smtClean="0"/>
              <a:t>映射到原宽带</a:t>
            </a:r>
            <a:r>
              <a:rPr lang="en-US" altLang="zh-CN" dirty="0" smtClean="0"/>
              <a:t>VLAN</a:t>
            </a:r>
            <a:r>
              <a:rPr lang="zh-CN" altLang="en-US" dirty="0" smtClean="0"/>
              <a:t>后由接入汇聚交换机透传到城域网</a:t>
            </a:r>
            <a:r>
              <a:rPr lang="en-US" altLang="zh-CN" dirty="0" smtClean="0"/>
              <a:t>BRAS</a:t>
            </a:r>
            <a:r>
              <a:rPr lang="zh-CN" altLang="en-US" dirty="0" smtClean="0"/>
              <a:t>；</a:t>
            </a:r>
          </a:p>
          <a:p>
            <a:pPr marL="457200" indent="-457200">
              <a:lnSpc>
                <a:spcPct val="90000"/>
              </a:lnSpc>
            </a:pPr>
            <a:r>
              <a:rPr lang="zh-CN" altLang="en-US" dirty="0" smtClean="0"/>
              <a:t>城域网</a:t>
            </a:r>
            <a:r>
              <a:rPr lang="en-US" altLang="zh-CN" dirty="0" smtClean="0"/>
              <a:t>BRAS</a:t>
            </a:r>
            <a:r>
              <a:rPr lang="zh-CN" altLang="en-US" dirty="0" smtClean="0"/>
              <a:t>将该请求通过</a:t>
            </a:r>
            <a:r>
              <a:rPr lang="en-US" altLang="zh-CN" dirty="0" smtClean="0"/>
              <a:t>IP</a:t>
            </a:r>
            <a:r>
              <a:rPr lang="zh-CN" altLang="en-US" dirty="0" smtClean="0"/>
              <a:t>城域网转发到</a:t>
            </a:r>
            <a:r>
              <a:rPr lang="en-US" altLang="zh-CN" dirty="0" smtClean="0"/>
              <a:t>DNS</a:t>
            </a:r>
            <a:r>
              <a:rPr lang="zh-CN" altLang="en-US" dirty="0" smtClean="0"/>
              <a:t>平台；</a:t>
            </a:r>
          </a:p>
          <a:p>
            <a:pPr marL="457200" indent="-457200">
              <a:lnSpc>
                <a:spcPct val="90000"/>
              </a:lnSpc>
            </a:pPr>
            <a:r>
              <a:rPr lang="en-US" altLang="zh-CN" dirty="0" smtClean="0"/>
              <a:t>DNS </a:t>
            </a:r>
            <a:r>
              <a:rPr lang="zh-CN" altLang="en-US" dirty="0" smtClean="0"/>
              <a:t>平台向</a:t>
            </a:r>
            <a:r>
              <a:rPr lang="en-US" altLang="zh-CN" dirty="0" smtClean="0"/>
              <a:t>C+W</a:t>
            </a:r>
            <a:r>
              <a:rPr lang="zh-CN" altLang="en-US" dirty="0" smtClean="0"/>
              <a:t>终端返回</a:t>
            </a:r>
            <a:r>
              <a:rPr lang="en-US" altLang="zh-CN" dirty="0" smtClean="0"/>
              <a:t>WAG</a:t>
            </a:r>
            <a:r>
              <a:rPr lang="zh-CN" altLang="en-US" dirty="0" smtClean="0"/>
              <a:t>地址；</a:t>
            </a:r>
          </a:p>
          <a:p>
            <a:pPr marL="457200" indent="-457200">
              <a:lnSpc>
                <a:spcPct val="90000"/>
              </a:lnSpc>
            </a:pPr>
            <a:r>
              <a:rPr lang="en-US" altLang="zh-CN" dirty="0" smtClean="0"/>
              <a:t>C+W</a:t>
            </a:r>
            <a:r>
              <a:rPr lang="zh-CN" altLang="en-US" dirty="0" smtClean="0"/>
              <a:t>终端获取</a:t>
            </a:r>
            <a:r>
              <a:rPr lang="en-US" altLang="zh-CN" dirty="0" err="1" smtClean="0"/>
              <a:t>wPDIF</a:t>
            </a:r>
            <a:r>
              <a:rPr lang="zh-CN" altLang="en-US" dirty="0" smtClean="0"/>
              <a:t>（</a:t>
            </a:r>
            <a:r>
              <a:rPr lang="en-US" altLang="zh-CN" dirty="0" smtClean="0"/>
              <a:t>WAG</a:t>
            </a:r>
            <a:r>
              <a:rPr lang="zh-CN" altLang="en-US" dirty="0" smtClean="0"/>
              <a:t>）地址后与之发起注册请求，</a:t>
            </a:r>
            <a:r>
              <a:rPr lang="en-US" altLang="zh-CN" dirty="0" smtClean="0"/>
              <a:t>BRAS</a:t>
            </a:r>
            <a:r>
              <a:rPr lang="zh-CN" altLang="en-US" dirty="0" smtClean="0"/>
              <a:t>开启白名单进行安全控制。</a:t>
            </a:r>
          </a:p>
          <a:p>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116632"/>
            <a:ext cx="5616624" cy="692150"/>
          </a:xfrm>
        </p:spPr>
        <p:txBody>
          <a:bodyPr/>
          <a:lstStyle/>
          <a:p>
            <a:r>
              <a:rPr lang="en-US" altLang="zh-CN" dirty="0" smtClean="0">
                <a:solidFill>
                  <a:srgbClr val="C00000"/>
                </a:solidFill>
              </a:rPr>
              <a:t>4.11  C+W</a:t>
            </a:r>
            <a:r>
              <a:rPr lang="zh-CN" altLang="en-US" dirty="0" smtClean="0">
                <a:solidFill>
                  <a:srgbClr val="C00000"/>
                </a:solidFill>
              </a:rPr>
              <a:t>统一认证方式介绍（补充）</a:t>
            </a:r>
            <a:endParaRPr lang="zh-CN" altLang="en-US" dirty="0"/>
          </a:p>
        </p:txBody>
      </p:sp>
      <p:sp>
        <p:nvSpPr>
          <p:cNvPr id="3" name="内容占位符 2"/>
          <p:cNvSpPr>
            <a:spLocks noGrp="1"/>
          </p:cNvSpPr>
          <p:nvPr>
            <p:ph idx="1"/>
          </p:nvPr>
        </p:nvSpPr>
        <p:spPr/>
        <p:txBody>
          <a:bodyPr/>
          <a:lstStyle/>
          <a:p>
            <a:r>
              <a:rPr lang="zh-CN" altLang="en-US" dirty="0" smtClean="0"/>
              <a:t>终端完成在</a:t>
            </a:r>
            <a:r>
              <a:rPr lang="en-US" altLang="zh-CN" dirty="0" smtClean="0"/>
              <a:t>WAG</a:t>
            </a:r>
            <a:r>
              <a:rPr lang="zh-CN" altLang="en-US" dirty="0" smtClean="0"/>
              <a:t>注册之后</a:t>
            </a:r>
          </a:p>
          <a:p>
            <a:r>
              <a:rPr lang="zh-CN" altLang="en-US" dirty="0" smtClean="0"/>
              <a:t>后续流程就与普通</a:t>
            </a:r>
            <a:r>
              <a:rPr lang="en-US" altLang="zh-CN" dirty="0" smtClean="0"/>
              <a:t>EVDO</a:t>
            </a:r>
            <a:r>
              <a:rPr lang="zh-CN" altLang="en-US" dirty="0" smtClean="0"/>
              <a:t>上网类似</a:t>
            </a:r>
          </a:p>
          <a:p>
            <a:pPr lvl="1"/>
            <a:r>
              <a:rPr lang="zh-CN" altLang="en-US" dirty="0" smtClean="0"/>
              <a:t>用户发起拨号过程，</a:t>
            </a:r>
            <a:r>
              <a:rPr lang="en-US" altLang="zh-CN" dirty="0" smtClean="0"/>
              <a:t>WAG</a:t>
            </a:r>
            <a:r>
              <a:rPr lang="zh-CN" altLang="en-US" dirty="0" smtClean="0"/>
              <a:t>向</a:t>
            </a:r>
            <a:r>
              <a:rPr lang="en-US" altLang="zh-CN" dirty="0" smtClean="0"/>
              <a:t>AN-AAA</a:t>
            </a:r>
            <a:r>
              <a:rPr lang="zh-CN" altLang="en-US" dirty="0" smtClean="0"/>
              <a:t>发起</a:t>
            </a:r>
            <a:r>
              <a:rPr lang="en-US" altLang="zh-CN" dirty="0" smtClean="0"/>
              <a:t>3G</a:t>
            </a:r>
            <a:r>
              <a:rPr lang="zh-CN" altLang="en-US" dirty="0" smtClean="0"/>
              <a:t>认证过程</a:t>
            </a:r>
          </a:p>
          <a:p>
            <a:pPr lvl="1"/>
            <a:r>
              <a:rPr lang="zh-CN" altLang="en-US" dirty="0" smtClean="0"/>
              <a:t>接入认证通过之后，</a:t>
            </a:r>
            <a:r>
              <a:rPr lang="en-US" altLang="zh-CN" dirty="0" smtClean="0"/>
              <a:t>WAG</a:t>
            </a:r>
            <a:r>
              <a:rPr lang="zh-CN" altLang="en-US" dirty="0" smtClean="0"/>
              <a:t>向</a:t>
            </a:r>
            <a:r>
              <a:rPr lang="en-US" altLang="zh-CN" dirty="0" smtClean="0"/>
              <a:t>PDSN</a:t>
            </a:r>
            <a:r>
              <a:rPr lang="zh-CN" altLang="en-US" dirty="0" smtClean="0"/>
              <a:t>发起建立</a:t>
            </a:r>
            <a:r>
              <a:rPr lang="en-US" altLang="zh-CN" dirty="0" smtClean="0"/>
              <a:t>A10/A11</a:t>
            </a:r>
            <a:r>
              <a:rPr lang="zh-CN" altLang="en-US" dirty="0" smtClean="0"/>
              <a:t>的过程</a:t>
            </a:r>
          </a:p>
          <a:p>
            <a:pPr lvl="1"/>
            <a:r>
              <a:rPr lang="en-US" altLang="zh-CN" dirty="0" smtClean="0"/>
              <a:t>PDSN</a:t>
            </a:r>
            <a:r>
              <a:rPr lang="zh-CN" altLang="en-US" dirty="0" smtClean="0"/>
              <a:t>发起</a:t>
            </a:r>
            <a:r>
              <a:rPr lang="en-US" altLang="zh-CN" dirty="0" smtClean="0"/>
              <a:t>AAA</a:t>
            </a:r>
            <a:r>
              <a:rPr lang="zh-CN" altLang="en-US" dirty="0" smtClean="0"/>
              <a:t>认证</a:t>
            </a:r>
          </a:p>
          <a:p>
            <a:pPr lvl="1"/>
            <a:r>
              <a:rPr lang="en-US" altLang="zh-CN" dirty="0" smtClean="0"/>
              <a:t>PDSN</a:t>
            </a:r>
            <a:r>
              <a:rPr lang="zh-CN" altLang="en-US" dirty="0" smtClean="0"/>
              <a:t>给用户分配</a:t>
            </a:r>
            <a:r>
              <a:rPr lang="en-US" altLang="zh-CN" dirty="0" smtClean="0"/>
              <a:t>IP</a:t>
            </a:r>
            <a:r>
              <a:rPr lang="zh-CN" altLang="en-US" dirty="0" smtClean="0"/>
              <a:t>地址</a:t>
            </a:r>
          </a:p>
          <a:p>
            <a:pPr lvl="1"/>
            <a:r>
              <a:rPr lang="en-US" altLang="zh-CN" dirty="0" smtClean="0"/>
              <a:t>PDSN</a:t>
            </a:r>
            <a:r>
              <a:rPr lang="zh-CN" altLang="en-US" dirty="0" smtClean="0"/>
              <a:t>发送计费开始报文</a:t>
            </a:r>
          </a:p>
          <a:p>
            <a:pPr lvl="1"/>
            <a:r>
              <a:rPr lang="zh-CN" altLang="en-US" dirty="0" smtClean="0"/>
              <a:t>用户上网</a:t>
            </a:r>
          </a:p>
          <a:p>
            <a:pPr lvl="1"/>
            <a:r>
              <a:rPr lang="zh-CN" altLang="en-US" dirty="0" smtClean="0"/>
              <a:t>用户上网介绍</a:t>
            </a:r>
          </a:p>
          <a:p>
            <a:pPr lvl="1"/>
            <a:r>
              <a:rPr lang="en-US" altLang="zh-CN" dirty="0" smtClean="0"/>
              <a:t>PDSN</a:t>
            </a:r>
            <a:r>
              <a:rPr lang="zh-CN" altLang="en-US" dirty="0" smtClean="0"/>
              <a:t>发送计费结束报文</a:t>
            </a:r>
          </a:p>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0" y="116632"/>
            <a:ext cx="5688632" cy="692150"/>
          </a:xfrm>
        </p:spPr>
        <p:txBody>
          <a:bodyPr/>
          <a:lstStyle/>
          <a:p>
            <a:r>
              <a:rPr lang="en-US" altLang="zh-CN" dirty="0" smtClean="0">
                <a:solidFill>
                  <a:srgbClr val="C00000"/>
                </a:solidFill>
              </a:rPr>
              <a:t>4.11  C+W</a:t>
            </a:r>
            <a:r>
              <a:rPr lang="zh-CN" altLang="en-US" dirty="0" smtClean="0">
                <a:solidFill>
                  <a:srgbClr val="C00000"/>
                </a:solidFill>
              </a:rPr>
              <a:t>统一认证方式介绍（补充）</a:t>
            </a:r>
            <a:endParaRPr lang="zh-CN" altLang="en-US" dirty="0"/>
          </a:p>
        </p:txBody>
      </p:sp>
      <p:sp>
        <p:nvSpPr>
          <p:cNvPr id="3" name="内容占位符 2"/>
          <p:cNvSpPr>
            <a:spLocks noGrp="1"/>
          </p:cNvSpPr>
          <p:nvPr>
            <p:ph idx="1"/>
          </p:nvPr>
        </p:nvSpPr>
        <p:spPr>
          <a:xfrm>
            <a:off x="468313" y="692696"/>
            <a:ext cx="8229600" cy="4958804"/>
          </a:xfrm>
        </p:spPr>
        <p:txBody>
          <a:bodyPr/>
          <a:lstStyle/>
          <a:p>
            <a:r>
              <a:rPr lang="en-US" altLang="zh-CN" b="1" dirty="0" smtClean="0"/>
              <a:t>AP</a:t>
            </a:r>
            <a:r>
              <a:rPr lang="zh-CN" altLang="en-US" b="1" dirty="0" smtClean="0"/>
              <a:t>接入方式</a:t>
            </a:r>
            <a:endParaRPr lang="zh-CN" altLang="en-US" b="1" dirty="0"/>
          </a:p>
        </p:txBody>
      </p:sp>
      <p:pic>
        <p:nvPicPr>
          <p:cNvPr id="4" name="Picture 3"/>
          <p:cNvPicPr>
            <a:picLocks noChangeAspect="1" noChangeArrowheads="1"/>
          </p:cNvPicPr>
          <p:nvPr/>
        </p:nvPicPr>
        <p:blipFill>
          <a:blip r:embed="rId2" cstate="print"/>
          <a:srcRect/>
          <a:stretch>
            <a:fillRect/>
          </a:stretch>
        </p:blipFill>
        <p:spPr bwMode="auto">
          <a:xfrm>
            <a:off x="2339752" y="1124744"/>
            <a:ext cx="4737100" cy="4826000"/>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30300" y="1268413"/>
            <a:ext cx="8013700" cy="692150"/>
          </a:xfrm>
        </p:spPr>
        <p:txBody>
          <a:bodyPr/>
          <a:lstStyle/>
          <a:p>
            <a:pPr eaLnBrk="1" hangingPunct="1"/>
            <a:r>
              <a:rPr lang="zh-CN" altLang="en-US" smtClean="0">
                <a:solidFill>
                  <a:srgbClr val="0000FF"/>
                </a:solidFill>
                <a:latin typeface="华文细黑" pitchFamily="2" charset="-122"/>
                <a:ea typeface="华文细黑" pitchFamily="2" charset="-122"/>
              </a:rPr>
              <a:t>目录</a:t>
            </a:r>
          </a:p>
        </p:txBody>
      </p:sp>
      <p:sp>
        <p:nvSpPr>
          <p:cNvPr id="16387" name="Rectangle 3"/>
          <p:cNvSpPr>
            <a:spLocks noGrp="1" noChangeArrowheads="1"/>
          </p:cNvSpPr>
          <p:nvPr>
            <p:ph type="body" idx="1"/>
          </p:nvPr>
        </p:nvSpPr>
        <p:spPr>
          <a:xfrm>
            <a:off x="914400" y="2133600"/>
            <a:ext cx="8229600" cy="2519363"/>
          </a:xfrm>
        </p:spPr>
        <p:txBody>
          <a:bodyPr/>
          <a:lstStyle/>
          <a:p>
            <a:pPr eaLnBrk="1" hangingPunct="1">
              <a:lnSpc>
                <a:spcPct val="90000"/>
              </a:lnSpc>
            </a:pPr>
            <a:r>
              <a:rPr lang="zh-CN" altLang="en-US" sz="2400" b="1" u="sng" dirty="0" smtClean="0">
                <a:latin typeface="华文细黑" pitchFamily="2" charset="-122"/>
                <a:ea typeface="华文细黑" pitchFamily="2" charset="-122"/>
              </a:rPr>
              <a:t>第一章固网</a:t>
            </a:r>
            <a:r>
              <a:rPr lang="en-US" altLang="zh-CN" sz="2400" b="1" u="sng" dirty="0" smtClean="0">
                <a:latin typeface="华文细黑" pitchFamily="2" charset="-122"/>
                <a:ea typeface="华文细黑" pitchFamily="2" charset="-122"/>
              </a:rPr>
              <a:t>AAA</a:t>
            </a:r>
            <a:r>
              <a:rPr lang="zh-CN" altLang="en-US" sz="2400" b="1" u="sng" dirty="0" smtClean="0">
                <a:latin typeface="华文细黑" pitchFamily="2" charset="-122"/>
                <a:ea typeface="华文细黑" pitchFamily="2" charset="-122"/>
              </a:rPr>
              <a:t>整体介绍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第二章普通宽带认证系统（</a:t>
            </a:r>
            <a:r>
              <a:rPr lang="en-US" altLang="zh-CN" sz="2400" b="1" u="sng" dirty="0" smtClean="0">
                <a:latin typeface="华文细黑" pitchFamily="2" charset="-122"/>
                <a:ea typeface="华文细黑" pitchFamily="2" charset="-122"/>
              </a:rPr>
              <a:t>BIMS</a:t>
            </a:r>
            <a:r>
              <a:rPr lang="zh-CN" altLang="en-US" sz="2400" b="1" u="sng" dirty="0" smtClean="0">
                <a:latin typeface="华文细黑" pitchFamily="2" charset="-122"/>
                <a:ea typeface="华文细黑" pitchFamily="2" charset="-122"/>
              </a:rPr>
              <a:t>系统）相关介绍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第三章 数字校园系统相关介绍</a:t>
            </a:r>
            <a:endParaRPr lang="en-US" altLang="zh-CN" sz="2400" b="1" u="sng" dirty="0" smtClean="0">
              <a:latin typeface="华文细黑" pitchFamily="2" charset="-122"/>
              <a:ea typeface="华文细黑" pitchFamily="2" charset="-122"/>
            </a:endParaRPr>
          </a:p>
          <a:p>
            <a:pPr eaLnBrk="1" hangingPunct="1">
              <a:lnSpc>
                <a:spcPct val="90000"/>
              </a:lnSpc>
            </a:pPr>
            <a:r>
              <a:rPr lang="zh-CN" altLang="en-US" sz="2400" b="1" u="sng" dirty="0" smtClean="0">
                <a:latin typeface="华文细黑" pitchFamily="2" charset="-122"/>
                <a:ea typeface="华文细黑" pitchFamily="2" charset="-122"/>
              </a:rPr>
              <a:t>第四章 固网</a:t>
            </a:r>
            <a:r>
              <a:rPr lang="en-US" altLang="zh-CN" sz="2400" b="1" u="sng" dirty="0" smtClean="0">
                <a:latin typeface="华文细黑" pitchFamily="2" charset="-122"/>
                <a:ea typeface="华文细黑" pitchFamily="2" charset="-122"/>
              </a:rPr>
              <a:t>WLAN</a:t>
            </a:r>
            <a:r>
              <a:rPr lang="zh-CN" altLang="en-US" sz="2400" b="1" u="sng" dirty="0" smtClean="0">
                <a:latin typeface="华文细黑" pitchFamily="2" charset="-122"/>
                <a:ea typeface="华文细黑" pitchFamily="2" charset="-122"/>
              </a:rPr>
              <a:t>认证系统相关介绍</a:t>
            </a:r>
          </a:p>
          <a:p>
            <a:pPr eaLnBrk="1" hangingPunct="1">
              <a:lnSpc>
                <a:spcPct val="90000"/>
              </a:lnSpc>
            </a:pPr>
            <a:r>
              <a:rPr lang="zh-CN" altLang="en-US" sz="2400" b="1" u="sng" dirty="0" smtClean="0">
                <a:solidFill>
                  <a:srgbClr val="FF0000"/>
                </a:solidFill>
                <a:latin typeface="华文细黑" pitchFamily="2" charset="-122"/>
                <a:ea typeface="华文细黑" pitchFamily="2" charset="-122"/>
              </a:rPr>
              <a:t>第五章 宽带自助</a:t>
            </a:r>
            <a:r>
              <a:rPr lang="en-US" altLang="zh-CN" sz="2400" b="1" u="sng" dirty="0" smtClean="0">
                <a:solidFill>
                  <a:srgbClr val="FF0000"/>
                </a:solidFill>
                <a:latin typeface="华文细黑" pitchFamily="2" charset="-122"/>
                <a:ea typeface="华文细黑" pitchFamily="2" charset="-122"/>
              </a:rPr>
              <a:t>PORTAL</a:t>
            </a:r>
            <a:r>
              <a:rPr lang="zh-CN" altLang="en-US" sz="2400" b="1" u="sng" dirty="0" smtClean="0">
                <a:solidFill>
                  <a:srgbClr val="FF0000"/>
                </a:solidFill>
                <a:latin typeface="华文细黑" pitchFamily="2" charset="-122"/>
                <a:ea typeface="华文细黑" pitchFamily="2" charset="-122"/>
              </a:rPr>
              <a:t>系统相关介绍</a:t>
            </a:r>
            <a:endParaRPr lang="en-US" altLang="zh-CN" sz="2400" b="1" u="sng" dirty="0" smtClean="0">
              <a:solidFill>
                <a:srgbClr val="FF0000"/>
              </a:solidFill>
              <a:latin typeface="华文细黑" pitchFamily="2" charset="-122"/>
              <a:ea typeface="华文细黑" pitchFamily="2" charset="-122"/>
            </a:endParaRPr>
          </a:p>
        </p:txBody>
      </p:sp>
      <p:grpSp>
        <p:nvGrpSpPr>
          <p:cNvPr id="2" name="Group 4"/>
          <p:cNvGrpSpPr>
            <a:grpSpLocks/>
          </p:cNvGrpSpPr>
          <p:nvPr/>
        </p:nvGrpSpPr>
        <p:grpSpPr bwMode="auto">
          <a:xfrm>
            <a:off x="323850" y="1125538"/>
            <a:ext cx="3232150" cy="2038350"/>
            <a:chOff x="183" y="759"/>
            <a:chExt cx="2036" cy="1284"/>
          </a:xfrm>
        </p:grpSpPr>
        <p:sp>
          <p:nvSpPr>
            <p:cNvPr id="16389" name="Line 5"/>
            <p:cNvSpPr>
              <a:spLocks noChangeShapeType="1"/>
            </p:cNvSpPr>
            <p:nvPr/>
          </p:nvSpPr>
          <p:spPr bwMode="auto">
            <a:xfrm>
              <a:off x="470" y="759"/>
              <a:ext cx="0" cy="1284"/>
            </a:xfrm>
            <a:prstGeom prst="line">
              <a:avLst/>
            </a:prstGeom>
            <a:noFill/>
            <a:ln w="9525">
              <a:solidFill>
                <a:srgbClr val="999999"/>
              </a:solidFill>
              <a:round/>
              <a:headEnd/>
              <a:tailEnd/>
            </a:ln>
          </p:spPr>
          <p:txBody>
            <a:bodyPr wrap="none" anchor="ctr"/>
            <a:lstStyle/>
            <a:p>
              <a:endParaRPr lang="zh-CN" altLang="en-US"/>
            </a:p>
          </p:txBody>
        </p:sp>
        <p:sp>
          <p:nvSpPr>
            <p:cNvPr id="16390" name="Line 6"/>
            <p:cNvSpPr>
              <a:spLocks noChangeShapeType="1"/>
            </p:cNvSpPr>
            <p:nvPr/>
          </p:nvSpPr>
          <p:spPr bwMode="auto">
            <a:xfrm>
              <a:off x="183" y="1312"/>
              <a:ext cx="2036" cy="0"/>
            </a:xfrm>
            <a:prstGeom prst="line">
              <a:avLst/>
            </a:prstGeom>
            <a:noFill/>
            <a:ln w="9525">
              <a:solidFill>
                <a:srgbClr val="999999"/>
              </a:solidFill>
              <a:round/>
              <a:headEnd/>
              <a:tailEnd/>
            </a:ln>
          </p:spPr>
          <p:txBody>
            <a:bodyPr wrap="none" anchor="ctr"/>
            <a:lstStyle/>
            <a:p>
              <a:endParaRPr lang="zh-CN" altLang="en-US"/>
            </a:p>
          </p:txBody>
        </p:sp>
        <p:sp>
          <p:nvSpPr>
            <p:cNvPr id="16391" name="Rectangle 7"/>
            <p:cNvSpPr>
              <a:spLocks noChangeArrowheads="1"/>
            </p:cNvSpPr>
            <p:nvPr/>
          </p:nvSpPr>
          <p:spPr bwMode="auto">
            <a:xfrm>
              <a:off x="431" y="1275"/>
              <a:ext cx="75" cy="77"/>
            </a:xfrm>
            <a:prstGeom prst="rect">
              <a:avLst/>
            </a:prstGeom>
            <a:solidFill>
              <a:srgbClr val="969696"/>
            </a:solidFill>
            <a:ln w="9525">
              <a:solidFill>
                <a:schemeClr val="bg1"/>
              </a:solidFill>
              <a:miter lim="800000"/>
              <a:headEnd/>
              <a:tailEnd/>
            </a:ln>
          </p:spPr>
          <p:txBody>
            <a:bodyPr wrap="none" anchor="ctr"/>
            <a:lstStyle/>
            <a:p>
              <a:pPr algn="ctr" eaLnBrk="1" hangingPunct="1">
                <a:spcBef>
                  <a:spcPct val="20000"/>
                </a:spcBef>
              </a:pPr>
              <a:endParaRPr lang="zh-CN" altLang="en-US">
                <a:latin typeface="华文细黑" pitchFamily="2" charset="-122"/>
                <a:ea typeface="华文细黑" pitchFamily="2" charset="-122"/>
              </a:endParaRP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0364" y="0"/>
            <a:ext cx="3604960" cy="692150"/>
          </a:xfrm>
        </p:spPr>
        <p:txBody>
          <a:bodyPr/>
          <a:lstStyle/>
          <a:p>
            <a:r>
              <a:rPr lang="en-US" altLang="zh-CN" dirty="0" smtClean="0">
                <a:solidFill>
                  <a:srgbClr val="C00000"/>
                </a:solidFill>
              </a:rPr>
              <a:t>5.1 </a:t>
            </a:r>
            <a:r>
              <a:rPr lang="zh-CN" altLang="en-US" dirty="0" smtClean="0">
                <a:solidFill>
                  <a:srgbClr val="C00000"/>
                </a:solidFill>
              </a:rPr>
              <a:t>平台功能介绍</a:t>
            </a:r>
            <a:endParaRPr lang="zh-CN" altLang="en-US" dirty="0">
              <a:solidFill>
                <a:srgbClr val="C00000"/>
              </a:solidFill>
            </a:endParaRPr>
          </a:p>
        </p:txBody>
      </p:sp>
      <p:sp>
        <p:nvSpPr>
          <p:cNvPr id="3" name="内容占位符 2"/>
          <p:cNvSpPr>
            <a:spLocks noGrp="1"/>
          </p:cNvSpPr>
          <p:nvPr>
            <p:ph idx="1"/>
          </p:nvPr>
        </p:nvSpPr>
        <p:spPr>
          <a:xfrm>
            <a:off x="468313" y="1125538"/>
            <a:ext cx="8229600" cy="3875098"/>
          </a:xfrm>
        </p:spPr>
        <p:txBody>
          <a:bodyPr/>
          <a:lstStyle/>
          <a:p>
            <a:pPr lvl="0">
              <a:spcAft>
                <a:spcPts val="0"/>
              </a:spcAft>
              <a:buFont typeface="Wingdings"/>
              <a:buChar char=""/>
            </a:pPr>
            <a:r>
              <a:rPr lang="zh-CN" altLang="en-US" kern="100" dirty="0" smtClean="0">
                <a:latin typeface="Calibri"/>
                <a:cs typeface="Times New Roman"/>
              </a:rPr>
              <a:t>目的：为减轻客服处理投诉压力，提升用户感知，实现宽带用户对部分宽带故障的自助处理</a:t>
            </a:r>
          </a:p>
          <a:p>
            <a:pPr lvl="0">
              <a:spcAft>
                <a:spcPts val="0"/>
              </a:spcAft>
              <a:buFont typeface="Wingdings"/>
              <a:buChar char=""/>
            </a:pPr>
            <a:r>
              <a:rPr lang="zh-CN" altLang="en-US" kern="100" dirty="0" smtClean="0">
                <a:latin typeface="Calibri"/>
                <a:cs typeface="Times New Roman"/>
              </a:rPr>
              <a:t>系统不包括校园网用户、</a:t>
            </a:r>
            <a:r>
              <a:rPr lang="en-US" kern="100" dirty="0" smtClean="0">
                <a:latin typeface="Calibri"/>
                <a:cs typeface="Times New Roman"/>
              </a:rPr>
              <a:t>WLAN</a:t>
            </a:r>
            <a:r>
              <a:rPr lang="zh-CN" altLang="en-US" kern="100" dirty="0" smtClean="0">
                <a:latin typeface="Calibri"/>
                <a:cs typeface="Times New Roman"/>
              </a:rPr>
              <a:t>用户及无线</a:t>
            </a:r>
            <a:r>
              <a:rPr lang="en-US" kern="100" dirty="0" smtClean="0">
                <a:latin typeface="Calibri"/>
                <a:cs typeface="Times New Roman"/>
              </a:rPr>
              <a:t>VPDN</a:t>
            </a:r>
            <a:r>
              <a:rPr lang="zh-CN" altLang="en-US" kern="100" dirty="0" smtClean="0">
                <a:latin typeface="Calibri"/>
                <a:cs typeface="Times New Roman"/>
              </a:rPr>
              <a:t>用户</a:t>
            </a:r>
          </a:p>
          <a:p>
            <a:pPr lvl="0">
              <a:spcAft>
                <a:spcPts val="0"/>
              </a:spcAft>
              <a:buFont typeface="Wingdings"/>
              <a:buChar char=""/>
            </a:pPr>
            <a:r>
              <a:rPr lang="zh-CN" altLang="en-US" kern="100" dirty="0" smtClean="0">
                <a:latin typeface="Calibri"/>
                <a:cs typeface="Times New Roman"/>
              </a:rPr>
              <a:t>拨号上网时，针对拨号时“帐号欠费”、“密码错误”、“帐号吊死”三类失败原因的拨号，则仍返回认证成功。</a:t>
            </a:r>
          </a:p>
          <a:p>
            <a:pPr lvl="0">
              <a:spcAft>
                <a:spcPts val="0"/>
              </a:spcAft>
              <a:buFont typeface="Wingdings"/>
              <a:buChar char=""/>
            </a:pPr>
            <a:r>
              <a:rPr lang="zh-CN" altLang="en-US" kern="100" dirty="0" smtClean="0">
                <a:latin typeface="Calibri"/>
                <a:cs typeface="Times New Roman"/>
              </a:rPr>
              <a:t>当用户访问网页时，将被重定向到自助服务</a:t>
            </a:r>
            <a:r>
              <a:rPr lang="en-US" kern="100" dirty="0" smtClean="0">
                <a:latin typeface="Calibri"/>
                <a:cs typeface="Times New Roman"/>
              </a:rPr>
              <a:t>Portal</a:t>
            </a:r>
            <a:r>
              <a:rPr lang="zh-CN" altLang="en-US" kern="100" dirty="0" smtClean="0">
                <a:latin typeface="Calibri"/>
                <a:cs typeface="Times New Roman"/>
              </a:rPr>
              <a:t>平台，页面显示用户的具体失败原因，提供相应的自助服务功能。</a:t>
            </a:r>
          </a:p>
          <a:p>
            <a:pPr lvl="0">
              <a:spcAft>
                <a:spcPts val="0"/>
              </a:spcAft>
              <a:buFont typeface="Wingdings"/>
              <a:buChar char=""/>
            </a:pPr>
            <a:r>
              <a:rPr lang="zh-CN" altLang="en-US" kern="100" dirty="0" smtClean="0">
                <a:latin typeface="Calibri"/>
                <a:cs typeface="Times New Roman"/>
              </a:rPr>
              <a:t>即自助</a:t>
            </a:r>
            <a:r>
              <a:rPr lang="en-US" kern="100" dirty="0" smtClean="0">
                <a:latin typeface="Calibri"/>
                <a:cs typeface="Times New Roman"/>
              </a:rPr>
              <a:t>portal</a:t>
            </a:r>
            <a:r>
              <a:rPr lang="zh-CN" altLang="en-US" kern="100" dirty="0" smtClean="0">
                <a:latin typeface="Calibri"/>
                <a:cs typeface="Times New Roman"/>
              </a:rPr>
              <a:t>系统代替了部分认证失败（帐号欠费、密码错误、帐号吊死）的错误代码，以网页的形式直接给出具体的拨号失败的原因。</a:t>
            </a:r>
          </a:p>
          <a:p>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14678" y="0"/>
            <a:ext cx="4105026" cy="692150"/>
          </a:xfrm>
        </p:spPr>
        <p:txBody>
          <a:bodyPr/>
          <a:lstStyle/>
          <a:p>
            <a:r>
              <a:rPr lang="en-US" altLang="zh-CN" dirty="0" smtClean="0">
                <a:solidFill>
                  <a:srgbClr val="C00000"/>
                </a:solidFill>
              </a:rPr>
              <a:t>5.1 </a:t>
            </a:r>
            <a:r>
              <a:rPr lang="zh-CN" altLang="en-US" dirty="0" smtClean="0">
                <a:solidFill>
                  <a:srgbClr val="C00000"/>
                </a:solidFill>
              </a:rPr>
              <a:t>平台功能介绍</a:t>
            </a:r>
            <a:endParaRPr lang="zh-CN" altLang="en-US" dirty="0"/>
          </a:p>
        </p:txBody>
      </p:sp>
      <p:sp>
        <p:nvSpPr>
          <p:cNvPr id="3" name="内容占位符 2"/>
          <p:cNvSpPr>
            <a:spLocks noGrp="1"/>
          </p:cNvSpPr>
          <p:nvPr>
            <p:ph idx="1"/>
          </p:nvPr>
        </p:nvSpPr>
        <p:spPr>
          <a:xfrm>
            <a:off x="468313" y="1125538"/>
            <a:ext cx="8229600" cy="5375296"/>
          </a:xfrm>
        </p:spPr>
        <p:txBody>
          <a:bodyPr/>
          <a:lstStyle/>
          <a:p>
            <a:pPr algn="just">
              <a:spcAft>
                <a:spcPts val="0"/>
              </a:spcAft>
            </a:pPr>
            <a:r>
              <a:rPr lang="zh-CN" altLang="en-US" b="1" kern="100" dirty="0" smtClean="0">
                <a:latin typeface="Calibri"/>
                <a:cs typeface="Times New Roman"/>
              </a:rPr>
              <a:t>三种拨号异常情况：</a:t>
            </a:r>
            <a:endParaRPr lang="zh-CN" altLang="en-US" kern="100" dirty="0" smtClean="0">
              <a:latin typeface="Calibri"/>
              <a:cs typeface="Times New Roman"/>
            </a:endParaRPr>
          </a:p>
          <a:p>
            <a:pPr lvl="0">
              <a:spcAft>
                <a:spcPts val="0"/>
              </a:spcAft>
              <a:buFont typeface="Wingdings"/>
              <a:buChar char=""/>
              <a:tabLst>
                <a:tab pos="457200" algn="l"/>
              </a:tabLst>
            </a:pPr>
            <a:r>
              <a:rPr lang="zh-CN" altLang="en-US" sz="1800" b="1" kern="100" dirty="0" smtClean="0">
                <a:solidFill>
                  <a:srgbClr val="C00000"/>
                </a:solidFill>
                <a:latin typeface="Calibri"/>
                <a:cs typeface="Times New Roman"/>
              </a:rPr>
              <a:t>用户欠费</a:t>
            </a:r>
            <a:endParaRPr lang="zh-CN" altLang="en-US" sz="1800" kern="100" dirty="0" smtClean="0">
              <a:solidFill>
                <a:srgbClr val="C00000"/>
              </a:solidFill>
              <a:latin typeface="Calibri"/>
              <a:cs typeface="Times New Roman"/>
            </a:endParaRPr>
          </a:p>
          <a:p>
            <a:pPr algn="just">
              <a:spcAft>
                <a:spcPts val="0"/>
              </a:spcAft>
            </a:pPr>
            <a:r>
              <a:rPr lang="zh-CN" altLang="en-US" sz="1800" kern="100" dirty="0" smtClean="0">
                <a:latin typeface="Calibri"/>
                <a:cs typeface="Times New Roman"/>
              </a:rPr>
              <a:t>欠费用户拨号时，仍认证通过。当用户访问网页时，重定向到宽带自助服务</a:t>
            </a:r>
            <a:r>
              <a:rPr lang="en-US" sz="1800" kern="100" dirty="0" smtClean="0">
                <a:latin typeface="Calibri"/>
                <a:cs typeface="Times New Roman"/>
              </a:rPr>
              <a:t>Portal</a:t>
            </a:r>
            <a:r>
              <a:rPr lang="zh-CN" altLang="en-US" sz="1800" kern="100" dirty="0" smtClean="0">
                <a:latin typeface="Calibri"/>
                <a:cs typeface="Times New Roman"/>
              </a:rPr>
              <a:t>平台的“欠费用户自助页面”。</a:t>
            </a:r>
          </a:p>
          <a:p>
            <a:pPr algn="just">
              <a:spcAft>
                <a:spcPts val="0"/>
              </a:spcAft>
            </a:pPr>
            <a:r>
              <a:rPr lang="zh-CN" altLang="en-US" sz="1800" kern="100" dirty="0" smtClean="0">
                <a:latin typeface="Calibri"/>
                <a:cs typeface="Times New Roman"/>
              </a:rPr>
              <a:t>自助页面功能：提醒用户欠费，并提供按钮链接到网厅缴费，页面同时放置在线客服咨询按钮</a:t>
            </a:r>
          </a:p>
          <a:p>
            <a:pPr lvl="0">
              <a:spcAft>
                <a:spcPts val="0"/>
              </a:spcAft>
              <a:buFont typeface="Wingdings"/>
              <a:buChar char=""/>
              <a:tabLst>
                <a:tab pos="457200" algn="l"/>
              </a:tabLst>
            </a:pPr>
            <a:r>
              <a:rPr lang="zh-CN" altLang="en-US" sz="1800" b="1" kern="100" dirty="0" smtClean="0">
                <a:solidFill>
                  <a:srgbClr val="C00000"/>
                </a:solidFill>
                <a:latin typeface="Calibri"/>
                <a:cs typeface="Times New Roman"/>
              </a:rPr>
              <a:t>密码错误</a:t>
            </a:r>
            <a:endParaRPr lang="zh-CN" altLang="en-US" sz="1800" kern="100" dirty="0" smtClean="0">
              <a:solidFill>
                <a:srgbClr val="C00000"/>
              </a:solidFill>
              <a:latin typeface="Calibri"/>
              <a:cs typeface="Times New Roman"/>
            </a:endParaRPr>
          </a:p>
          <a:p>
            <a:pPr algn="just">
              <a:spcAft>
                <a:spcPts val="0"/>
              </a:spcAft>
            </a:pPr>
            <a:r>
              <a:rPr lang="zh-CN" altLang="en-US" sz="1800" kern="100" dirty="0" smtClean="0">
                <a:latin typeface="Calibri"/>
                <a:cs typeface="Times New Roman"/>
              </a:rPr>
              <a:t>用户拨号时密码错误，仍认证通过。当用户访问网页时，重定向到宽带自助服务</a:t>
            </a:r>
            <a:r>
              <a:rPr lang="en-US" sz="1800" kern="100" dirty="0" smtClean="0">
                <a:latin typeface="Calibri"/>
                <a:cs typeface="Times New Roman"/>
              </a:rPr>
              <a:t>Portal</a:t>
            </a:r>
            <a:r>
              <a:rPr lang="zh-CN" altLang="en-US" sz="1800" kern="100" dirty="0" smtClean="0">
                <a:latin typeface="Calibri"/>
                <a:cs typeface="Times New Roman"/>
              </a:rPr>
              <a:t>平台的“密码错误用户自助页面”。</a:t>
            </a:r>
          </a:p>
          <a:p>
            <a:pPr algn="just">
              <a:spcAft>
                <a:spcPts val="0"/>
              </a:spcAft>
            </a:pPr>
            <a:r>
              <a:rPr lang="zh-CN" altLang="en-US" sz="1800" kern="100" dirty="0" smtClean="0">
                <a:latin typeface="Calibri"/>
                <a:cs typeface="Times New Roman"/>
              </a:rPr>
              <a:t>自助页面功能：提醒用户输入密码错误；提供密码验证，验证失败后提供密码修改功能（注：需输入帐号、身份证号等个人信息，通过与</a:t>
            </a:r>
            <a:r>
              <a:rPr lang="en-US" sz="1800" kern="100" dirty="0" smtClean="0">
                <a:latin typeface="Calibri"/>
                <a:cs typeface="Times New Roman"/>
              </a:rPr>
              <a:t>CRM</a:t>
            </a:r>
            <a:r>
              <a:rPr lang="zh-CN" altLang="en-US" sz="1800" kern="100" dirty="0" smtClean="0">
                <a:latin typeface="Calibri"/>
                <a:cs typeface="Times New Roman"/>
              </a:rPr>
              <a:t>接口验证通过后才能使用此功能）。</a:t>
            </a:r>
          </a:p>
          <a:p>
            <a:pPr lvl="0">
              <a:spcAft>
                <a:spcPts val="0"/>
              </a:spcAft>
              <a:buFont typeface="Wingdings"/>
              <a:buChar char=""/>
              <a:tabLst>
                <a:tab pos="457200" algn="l"/>
              </a:tabLst>
            </a:pPr>
            <a:r>
              <a:rPr lang="zh-CN" altLang="en-US" sz="1800" b="1" kern="100" dirty="0" smtClean="0">
                <a:solidFill>
                  <a:srgbClr val="C00000"/>
                </a:solidFill>
                <a:latin typeface="Calibri"/>
                <a:cs typeface="Times New Roman"/>
              </a:rPr>
              <a:t>宽带账号异常</a:t>
            </a:r>
            <a:endParaRPr lang="zh-CN" altLang="en-US" sz="1800" kern="100" dirty="0" smtClean="0">
              <a:solidFill>
                <a:srgbClr val="C00000"/>
              </a:solidFill>
              <a:latin typeface="Calibri"/>
              <a:cs typeface="Times New Roman"/>
            </a:endParaRPr>
          </a:p>
          <a:p>
            <a:pPr algn="just">
              <a:spcAft>
                <a:spcPts val="0"/>
              </a:spcAft>
            </a:pPr>
            <a:r>
              <a:rPr lang="zh-CN" altLang="en-US" sz="1800" kern="100" dirty="0" smtClean="0">
                <a:latin typeface="Calibri"/>
                <a:cs typeface="Times New Roman"/>
              </a:rPr>
              <a:t>用户拨号时超最大连接数，仍认证通过。当用户访问网页时，重定向到宽带自助服务</a:t>
            </a:r>
            <a:r>
              <a:rPr lang="en-US" sz="1800" kern="100" dirty="0" smtClean="0">
                <a:latin typeface="Calibri"/>
                <a:cs typeface="Times New Roman"/>
              </a:rPr>
              <a:t>Portal</a:t>
            </a:r>
            <a:r>
              <a:rPr lang="zh-CN" altLang="en-US" sz="1800" kern="100" dirty="0" smtClean="0">
                <a:latin typeface="Calibri"/>
                <a:cs typeface="Times New Roman"/>
              </a:rPr>
              <a:t>平台的“宽带账号异常用户自助页面”。</a:t>
            </a:r>
          </a:p>
          <a:p>
            <a:r>
              <a:rPr lang="zh-CN" altLang="en-US" sz="1800" dirty="0" smtClean="0">
                <a:latin typeface="Calibri"/>
                <a:cs typeface="Times New Roman"/>
              </a:rPr>
              <a:t>自助页面功能：提醒用户宽带账号异常；提供清除用户在线功能（注：需输入帐号、身份证号等个人信息，与</a:t>
            </a:r>
            <a:r>
              <a:rPr lang="en-US" sz="1800" dirty="0" smtClean="0">
                <a:latin typeface="Calibri"/>
                <a:cs typeface="Times New Roman"/>
              </a:rPr>
              <a:t>CRM</a:t>
            </a:r>
            <a:r>
              <a:rPr lang="zh-CN" altLang="en-US" sz="1800" dirty="0" smtClean="0">
                <a:latin typeface="Calibri"/>
                <a:cs typeface="Times New Roman"/>
              </a:rPr>
              <a:t>接口验证通过后才能使用此功能）。</a:t>
            </a:r>
            <a:endParaRPr lang="zh-CN" altLang="en-US" sz="18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1736" y="0"/>
            <a:ext cx="3747836" cy="692150"/>
          </a:xfrm>
        </p:spPr>
        <p:txBody>
          <a:bodyPr/>
          <a:lstStyle/>
          <a:p>
            <a:r>
              <a:rPr lang="en-US" altLang="zh-CN" dirty="0" smtClean="0">
                <a:solidFill>
                  <a:srgbClr val="C00000"/>
                </a:solidFill>
              </a:rPr>
              <a:t>5.2 </a:t>
            </a:r>
            <a:r>
              <a:rPr lang="zh-CN" altLang="en-US" dirty="0" smtClean="0">
                <a:solidFill>
                  <a:srgbClr val="C00000"/>
                </a:solidFill>
              </a:rPr>
              <a:t>认证流程</a:t>
            </a:r>
            <a:endParaRPr lang="zh-CN" altLang="en-US" dirty="0">
              <a:solidFill>
                <a:srgbClr val="C00000"/>
              </a:solidFill>
            </a:endParaRPr>
          </a:p>
        </p:txBody>
      </p:sp>
      <p:sp>
        <p:nvSpPr>
          <p:cNvPr id="3" name="内容占位符 2"/>
          <p:cNvSpPr>
            <a:spLocks noGrp="1"/>
          </p:cNvSpPr>
          <p:nvPr>
            <p:ph idx="1"/>
          </p:nvPr>
        </p:nvSpPr>
        <p:spPr>
          <a:xfrm>
            <a:off x="468313" y="4071942"/>
            <a:ext cx="8229600" cy="1579558"/>
          </a:xfrm>
        </p:spPr>
        <p:txBody>
          <a:bodyPr/>
          <a:lstStyle/>
          <a:p>
            <a:endParaRPr lang="zh-CN" altLang="en-US" dirty="0"/>
          </a:p>
        </p:txBody>
      </p:sp>
      <p:pic>
        <p:nvPicPr>
          <p:cNvPr id="4" name="Picture 2" descr="说明: FN1)HO9YA~_K$73Q4OAETK7"/>
          <p:cNvPicPr/>
          <p:nvPr/>
        </p:nvPicPr>
        <p:blipFill>
          <a:blip r:embed="rId2" cstate="print"/>
          <a:srcRect/>
          <a:stretch>
            <a:fillRect/>
          </a:stretch>
        </p:blipFill>
        <p:spPr bwMode="auto">
          <a:xfrm>
            <a:off x="857224" y="928670"/>
            <a:ext cx="7572428" cy="4929222"/>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0364" y="71414"/>
            <a:ext cx="4286280" cy="692150"/>
          </a:xfrm>
        </p:spPr>
        <p:txBody>
          <a:bodyPr/>
          <a:lstStyle/>
          <a:p>
            <a:r>
              <a:rPr lang="en-US" altLang="zh-CN" dirty="0" smtClean="0">
                <a:solidFill>
                  <a:srgbClr val="C00000"/>
                </a:solidFill>
              </a:rPr>
              <a:t>5.2 </a:t>
            </a:r>
            <a:r>
              <a:rPr lang="zh-CN" altLang="en-US" dirty="0" smtClean="0">
                <a:solidFill>
                  <a:srgbClr val="C00000"/>
                </a:solidFill>
              </a:rPr>
              <a:t>认证流程</a:t>
            </a:r>
            <a:endParaRPr lang="zh-CN" altLang="en-US" dirty="0"/>
          </a:p>
        </p:txBody>
      </p:sp>
      <p:sp>
        <p:nvSpPr>
          <p:cNvPr id="3" name="内容占位符 2"/>
          <p:cNvSpPr>
            <a:spLocks noGrp="1"/>
          </p:cNvSpPr>
          <p:nvPr>
            <p:ph idx="1"/>
          </p:nvPr>
        </p:nvSpPr>
        <p:spPr>
          <a:xfrm>
            <a:off x="468313" y="785794"/>
            <a:ext cx="8229600" cy="5786478"/>
          </a:xfrm>
        </p:spPr>
        <p:txBody>
          <a:bodyPr/>
          <a:lstStyle/>
          <a:p>
            <a:r>
              <a:rPr lang="en-US" dirty="0" smtClean="0">
                <a:solidFill>
                  <a:schemeClr val="tx1"/>
                </a:solidFill>
                <a:latin typeface="+mn-lt"/>
                <a:ea typeface="+mn-ea"/>
                <a:cs typeface="+mn-cs"/>
              </a:rPr>
              <a:t>1</a:t>
            </a:r>
            <a:r>
              <a:rPr lang="zh-CN" dirty="0" smtClean="0">
                <a:solidFill>
                  <a:schemeClr val="tx1"/>
                </a:solidFill>
                <a:latin typeface="+mn-lt"/>
                <a:ea typeface="+mn-ea"/>
                <a:cs typeface="+mn-cs"/>
              </a:rPr>
              <a:t>、用户端发起拨号</a:t>
            </a:r>
          </a:p>
          <a:p>
            <a:r>
              <a:rPr lang="en-US" dirty="0" smtClean="0">
                <a:solidFill>
                  <a:schemeClr val="tx1"/>
                </a:solidFill>
                <a:latin typeface="+mn-lt"/>
                <a:ea typeface="+mn-ea"/>
                <a:cs typeface="+mn-cs"/>
              </a:rPr>
              <a:t>2</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向</a:t>
            </a:r>
            <a:r>
              <a:rPr lang="en-US" dirty="0" smtClean="0">
                <a:solidFill>
                  <a:schemeClr val="tx1"/>
                </a:solidFill>
                <a:latin typeface="+mn-lt"/>
                <a:ea typeface="+mn-ea"/>
                <a:cs typeface="+mn-cs"/>
              </a:rPr>
              <a:t>radius</a:t>
            </a:r>
            <a:r>
              <a:rPr lang="zh-CN" dirty="0" smtClean="0">
                <a:solidFill>
                  <a:schemeClr val="tx1"/>
                </a:solidFill>
                <a:latin typeface="+mn-lt"/>
                <a:ea typeface="+mn-ea"/>
                <a:cs typeface="+mn-cs"/>
              </a:rPr>
              <a:t>转发认证请求</a:t>
            </a:r>
          </a:p>
          <a:p>
            <a:r>
              <a:rPr lang="en-US" dirty="0" smtClean="0">
                <a:solidFill>
                  <a:schemeClr val="tx1"/>
                </a:solidFill>
                <a:latin typeface="+mn-lt"/>
                <a:ea typeface="+mn-ea"/>
                <a:cs typeface="+mn-cs"/>
              </a:rPr>
              <a:t>3</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radius</a:t>
            </a:r>
            <a:r>
              <a:rPr lang="zh-CN" dirty="0" smtClean="0">
                <a:solidFill>
                  <a:schemeClr val="tx1"/>
                </a:solidFill>
                <a:latin typeface="+mn-lt"/>
                <a:ea typeface="+mn-ea"/>
                <a:cs typeface="+mn-cs"/>
              </a:rPr>
              <a:t>判断并返回给</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的三种情况：</a:t>
            </a:r>
          </a:p>
          <a:p>
            <a:pPr>
              <a:buNone/>
            </a:pPr>
            <a:r>
              <a:rPr lang="en-US" dirty="0" smtClean="0">
                <a:solidFill>
                  <a:schemeClr val="tx1"/>
                </a:solidFill>
                <a:latin typeface="+mn-lt"/>
                <a:ea typeface="+mn-ea"/>
                <a:cs typeface="+mn-cs"/>
              </a:rPr>
              <a:t>     a</a:t>
            </a:r>
            <a:r>
              <a:rPr lang="zh-CN" dirty="0" smtClean="0">
                <a:solidFill>
                  <a:schemeClr val="tx1"/>
                </a:solidFill>
                <a:latin typeface="+mn-lt"/>
                <a:ea typeface="+mn-ea"/>
                <a:cs typeface="+mn-cs"/>
              </a:rPr>
              <a:t>）正常用户返回成功</a:t>
            </a:r>
          </a:p>
          <a:p>
            <a:pPr>
              <a:buNone/>
            </a:pPr>
            <a:r>
              <a:rPr lang="en-US" dirty="0" smtClean="0">
                <a:solidFill>
                  <a:schemeClr val="tx1"/>
                </a:solidFill>
                <a:latin typeface="+mn-lt"/>
                <a:ea typeface="+mn-ea"/>
                <a:cs typeface="+mn-cs"/>
              </a:rPr>
              <a:t>     b</a:t>
            </a:r>
            <a:r>
              <a:rPr lang="zh-CN" dirty="0" smtClean="0">
                <a:solidFill>
                  <a:schemeClr val="tx1"/>
                </a:solidFill>
                <a:latin typeface="+mn-lt"/>
                <a:ea typeface="+mn-ea"/>
                <a:cs typeface="+mn-cs"/>
              </a:rPr>
              <a:t>）密码错、欠费、吊死的拨号用户返回成功。</a:t>
            </a:r>
          </a:p>
          <a:p>
            <a:pPr>
              <a:buNone/>
            </a:pPr>
            <a:r>
              <a:rPr lang="en-US" dirty="0" smtClean="0">
                <a:solidFill>
                  <a:schemeClr val="tx1"/>
                </a:solidFill>
                <a:latin typeface="+mn-lt"/>
                <a:ea typeface="+mn-ea"/>
                <a:cs typeface="+mn-cs"/>
              </a:rPr>
              <a:t>     c</a:t>
            </a:r>
            <a:r>
              <a:rPr lang="zh-CN" dirty="0" smtClean="0">
                <a:solidFill>
                  <a:schemeClr val="tx1"/>
                </a:solidFill>
                <a:latin typeface="+mn-lt"/>
                <a:ea typeface="+mn-ea"/>
                <a:cs typeface="+mn-cs"/>
              </a:rPr>
              <a:t>）其他情况的拨号用户</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如绑定端口错误、账号不存在</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将返回失败</a:t>
            </a:r>
          </a:p>
          <a:p>
            <a:r>
              <a:rPr lang="en-US" dirty="0" smtClean="0">
                <a:solidFill>
                  <a:schemeClr val="tx1"/>
                </a:solidFill>
                <a:latin typeface="+mn-lt"/>
                <a:ea typeface="+mn-ea"/>
                <a:cs typeface="+mn-cs"/>
              </a:rPr>
              <a:t>4</a:t>
            </a:r>
            <a:r>
              <a:rPr lang="zh-CN" dirty="0" smtClean="0">
                <a:solidFill>
                  <a:schemeClr val="tx1"/>
                </a:solidFill>
                <a:latin typeface="+mn-lt"/>
                <a:ea typeface="+mn-ea"/>
                <a:cs typeface="+mn-cs"/>
              </a:rPr>
              <a:t>、相应</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返回给用户的结果</a:t>
            </a:r>
          </a:p>
          <a:p>
            <a:pPr>
              <a:buNone/>
            </a:pPr>
            <a:r>
              <a:rPr lang="en-US" dirty="0" smtClean="0">
                <a:solidFill>
                  <a:schemeClr val="tx1"/>
                </a:solidFill>
                <a:latin typeface="+mn-lt"/>
                <a:ea typeface="+mn-ea"/>
                <a:cs typeface="+mn-cs"/>
              </a:rPr>
              <a:t>     a</a:t>
            </a:r>
            <a:r>
              <a:rPr lang="zh-CN" dirty="0" smtClean="0">
                <a:solidFill>
                  <a:schemeClr val="tx1"/>
                </a:solidFill>
                <a:latin typeface="+mn-lt"/>
                <a:ea typeface="+mn-ea"/>
                <a:cs typeface="+mn-cs"/>
              </a:rPr>
              <a:t>）拨号成功，用户可正常上网</a:t>
            </a:r>
          </a:p>
          <a:p>
            <a:pPr>
              <a:buNone/>
            </a:pPr>
            <a:r>
              <a:rPr lang="en-US" dirty="0" smtClean="0">
                <a:solidFill>
                  <a:schemeClr val="tx1"/>
                </a:solidFill>
                <a:latin typeface="+mn-lt"/>
                <a:ea typeface="+mn-ea"/>
                <a:cs typeface="+mn-cs"/>
              </a:rPr>
              <a:t>     b</a:t>
            </a:r>
            <a:r>
              <a:rPr lang="zh-CN" dirty="0" smtClean="0">
                <a:solidFill>
                  <a:schemeClr val="tx1"/>
                </a:solidFill>
                <a:latin typeface="+mn-lt"/>
                <a:ea typeface="+mn-ea"/>
                <a:cs typeface="+mn-cs"/>
              </a:rPr>
              <a:t>）拨号成功，不能正常上网，打开网页会被推送相应的自助页面</a:t>
            </a:r>
          </a:p>
          <a:p>
            <a:pPr>
              <a:buNone/>
            </a:pPr>
            <a:r>
              <a:rPr lang="en-US" dirty="0" smtClean="0">
                <a:solidFill>
                  <a:schemeClr val="tx1"/>
                </a:solidFill>
                <a:latin typeface="+mn-lt"/>
                <a:ea typeface="+mn-ea"/>
                <a:cs typeface="+mn-cs"/>
              </a:rPr>
              <a:t>     c</a:t>
            </a:r>
            <a:r>
              <a:rPr lang="zh-CN" dirty="0" smtClean="0">
                <a:solidFill>
                  <a:schemeClr val="tx1"/>
                </a:solidFill>
                <a:latin typeface="+mn-lt"/>
                <a:ea typeface="+mn-ea"/>
                <a:cs typeface="+mn-cs"/>
              </a:rPr>
              <a:t>）拨号失败，提示错误代码，用户不可正常上网，也不推送自助页面</a:t>
            </a:r>
          </a:p>
          <a:p>
            <a:pPr>
              <a:buNone/>
            </a:pPr>
            <a:r>
              <a:rPr lang="zh-CN" dirty="0" smtClean="0">
                <a:solidFill>
                  <a:schemeClr val="tx1"/>
                </a:solidFill>
                <a:latin typeface="+mn-lt"/>
                <a:ea typeface="+mn-ea"/>
                <a:cs typeface="+mn-cs"/>
              </a:rPr>
              <a:t>注：</a:t>
            </a:r>
          </a:p>
          <a:p>
            <a:pPr marL="0" indent="363538">
              <a:buNone/>
            </a:pPr>
            <a:r>
              <a:rPr lang="zh-CN" dirty="0" smtClean="0">
                <a:solidFill>
                  <a:schemeClr val="tx1"/>
                </a:solidFill>
                <a:latin typeface="+mn-lt"/>
                <a:ea typeface="+mn-ea"/>
                <a:cs typeface="+mn-cs"/>
              </a:rPr>
              <a:t>对于</a:t>
            </a:r>
            <a:r>
              <a:rPr lang="en-US" dirty="0" smtClean="0">
                <a:solidFill>
                  <a:schemeClr val="tx1"/>
                </a:solidFill>
                <a:latin typeface="+mn-lt"/>
                <a:ea typeface="+mn-ea"/>
                <a:cs typeface="+mn-cs"/>
              </a:rPr>
              <a:t>a</a:t>
            </a:r>
            <a:r>
              <a:rPr lang="zh-CN" dirty="0" smtClean="0">
                <a:solidFill>
                  <a:schemeClr val="tx1"/>
                </a:solidFill>
                <a:latin typeface="+mn-lt"/>
                <a:ea typeface="+mn-ea"/>
                <a:cs typeface="+mn-cs"/>
              </a:rPr>
              <a:t>的情况，即使在</a:t>
            </a:r>
            <a:r>
              <a:rPr lang="en-US" dirty="0" smtClean="0">
                <a:solidFill>
                  <a:schemeClr val="tx1"/>
                </a:solidFill>
                <a:latin typeface="+mn-lt"/>
                <a:ea typeface="+mn-ea"/>
                <a:cs typeface="+mn-cs"/>
              </a:rPr>
              <a:t>radius</a:t>
            </a:r>
            <a:r>
              <a:rPr lang="zh-CN" dirty="0" smtClean="0">
                <a:solidFill>
                  <a:schemeClr val="tx1"/>
                </a:solidFill>
                <a:latin typeface="+mn-lt"/>
                <a:ea typeface="+mn-ea"/>
                <a:cs typeface="+mn-cs"/>
              </a:rPr>
              <a:t>认证成功后，如</a:t>
            </a:r>
            <a:r>
              <a:rPr lang="en-US" dirty="0" smtClean="0">
                <a:solidFill>
                  <a:schemeClr val="tx1"/>
                </a:solidFill>
                <a:latin typeface="+mn-lt"/>
                <a:ea typeface="+mn-ea"/>
                <a:cs typeface="+mn-cs"/>
              </a:rPr>
              <a:t>BAS</a:t>
            </a:r>
            <a:r>
              <a:rPr lang="zh-CN" dirty="0" smtClean="0">
                <a:solidFill>
                  <a:schemeClr val="tx1"/>
                </a:solidFill>
                <a:latin typeface="+mn-lt"/>
                <a:ea typeface="+mn-ea"/>
                <a:cs typeface="+mn-cs"/>
              </a:rPr>
              <a:t>没有给用户分配</a:t>
            </a:r>
            <a:r>
              <a:rPr lang="en-US" dirty="0" err="1" smtClean="0">
                <a:solidFill>
                  <a:schemeClr val="tx1"/>
                </a:solidFill>
                <a:latin typeface="+mn-lt"/>
                <a:ea typeface="+mn-ea"/>
                <a:cs typeface="+mn-cs"/>
              </a:rPr>
              <a:t>ip</a:t>
            </a:r>
            <a:r>
              <a:rPr lang="zh-CN" dirty="0" smtClean="0">
                <a:solidFill>
                  <a:schemeClr val="tx1"/>
                </a:solidFill>
                <a:latin typeface="+mn-lt"/>
                <a:ea typeface="+mn-ea"/>
                <a:cs typeface="+mn-cs"/>
              </a:rPr>
              <a:t>和给</a:t>
            </a:r>
            <a:r>
              <a:rPr lang="en-US" dirty="0" smtClean="0">
                <a:solidFill>
                  <a:schemeClr val="tx1"/>
                </a:solidFill>
                <a:latin typeface="+mn-lt"/>
                <a:ea typeface="+mn-ea"/>
                <a:cs typeface="+mn-cs"/>
              </a:rPr>
              <a:t>radius</a:t>
            </a:r>
            <a:r>
              <a:rPr lang="zh-CN" dirty="0" smtClean="0">
                <a:solidFill>
                  <a:schemeClr val="tx1"/>
                </a:solidFill>
                <a:latin typeface="+mn-lt"/>
                <a:ea typeface="+mn-ea"/>
                <a:cs typeface="+mn-cs"/>
              </a:rPr>
              <a:t>发送计费报文，则用户终端同样会拨号失败并显示</a:t>
            </a:r>
            <a:r>
              <a:rPr lang="en-US" dirty="0" smtClean="0">
                <a:solidFill>
                  <a:schemeClr val="tx1"/>
                </a:solidFill>
                <a:latin typeface="+mn-lt"/>
                <a:ea typeface="+mn-ea"/>
                <a:cs typeface="+mn-cs"/>
              </a:rPr>
              <a:t>691</a:t>
            </a:r>
            <a:r>
              <a:rPr lang="zh-CN" dirty="0" smtClean="0">
                <a:solidFill>
                  <a:schemeClr val="tx1"/>
                </a:solidFill>
                <a:latin typeface="+mn-lt"/>
                <a:ea typeface="+mn-ea"/>
                <a:cs typeface="+mn-cs"/>
              </a:rPr>
              <a:t>、</a:t>
            </a:r>
            <a:r>
              <a:rPr lang="en-US" dirty="0" smtClean="0">
                <a:solidFill>
                  <a:schemeClr val="tx1"/>
                </a:solidFill>
                <a:latin typeface="+mn-lt"/>
                <a:ea typeface="+mn-ea"/>
                <a:cs typeface="+mn-cs"/>
              </a:rPr>
              <a:t>718</a:t>
            </a:r>
            <a:r>
              <a:rPr lang="zh-CN" dirty="0" smtClean="0">
                <a:solidFill>
                  <a:schemeClr val="tx1"/>
                </a:solidFill>
                <a:latin typeface="+mn-lt"/>
                <a:ea typeface="+mn-ea"/>
                <a:cs typeface="+mn-cs"/>
              </a:rPr>
              <a:t>等代码</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8926" y="0"/>
            <a:ext cx="4962282" cy="692150"/>
          </a:xfrm>
        </p:spPr>
        <p:txBody>
          <a:bodyPr/>
          <a:lstStyle/>
          <a:p>
            <a:r>
              <a:rPr lang="en-US" altLang="zh-CN" dirty="0" smtClean="0">
                <a:solidFill>
                  <a:srgbClr val="C00000"/>
                </a:solidFill>
              </a:rPr>
              <a:t>5.3  RADIUS</a:t>
            </a:r>
            <a:r>
              <a:rPr lang="zh-CN" altLang="en-US" dirty="0" smtClean="0">
                <a:solidFill>
                  <a:srgbClr val="C00000"/>
                </a:solidFill>
              </a:rPr>
              <a:t>认证逻辑</a:t>
            </a:r>
            <a:endParaRPr lang="zh-CN" altLang="en-US" dirty="0"/>
          </a:p>
        </p:txBody>
      </p:sp>
      <p:sp>
        <p:nvSpPr>
          <p:cNvPr id="3" name="内容占位符 2"/>
          <p:cNvSpPr>
            <a:spLocks noGrp="1"/>
          </p:cNvSpPr>
          <p:nvPr>
            <p:ph idx="1"/>
          </p:nvPr>
        </p:nvSpPr>
        <p:spPr/>
        <p:txBody>
          <a:bodyPr/>
          <a:lstStyle/>
          <a:p>
            <a:pPr>
              <a:buNone/>
            </a:pPr>
            <a:r>
              <a:rPr lang="en-US" b="1" dirty="0" smtClean="0">
                <a:solidFill>
                  <a:srgbClr val="C00000"/>
                </a:solidFill>
                <a:latin typeface="+mn-lt"/>
                <a:ea typeface="+mn-ea"/>
                <a:cs typeface="+mn-cs"/>
              </a:rPr>
              <a:t>Radius</a:t>
            </a:r>
            <a:r>
              <a:rPr lang="zh-CN" b="1" dirty="0" smtClean="0">
                <a:solidFill>
                  <a:srgbClr val="C00000"/>
                </a:solidFill>
                <a:latin typeface="+mn-lt"/>
                <a:ea typeface="+mn-ea"/>
                <a:cs typeface="+mn-cs"/>
              </a:rPr>
              <a:t>认证判断顺序为：</a:t>
            </a:r>
          </a:p>
          <a:p>
            <a:r>
              <a:rPr lang="en-US" dirty="0" smtClean="0">
                <a:solidFill>
                  <a:schemeClr val="tx1"/>
                </a:solidFill>
                <a:latin typeface="+mn-lt"/>
                <a:ea typeface="+mn-ea"/>
                <a:cs typeface="+mn-cs"/>
              </a:rPr>
              <a:t>1</a:t>
            </a:r>
            <a:r>
              <a:rPr lang="zh-CN" dirty="0" smtClean="0">
                <a:solidFill>
                  <a:schemeClr val="tx1"/>
                </a:solidFill>
                <a:latin typeface="+mn-lt"/>
                <a:ea typeface="+mn-ea"/>
                <a:cs typeface="+mn-cs"/>
              </a:rPr>
              <a:t>、账号不存在</a:t>
            </a:r>
          </a:p>
          <a:p>
            <a:r>
              <a:rPr lang="en-US" dirty="0" smtClean="0">
                <a:solidFill>
                  <a:schemeClr val="tx1"/>
                </a:solidFill>
                <a:latin typeface="+mn-lt"/>
                <a:ea typeface="+mn-ea"/>
                <a:cs typeface="+mn-cs"/>
              </a:rPr>
              <a:t>2</a:t>
            </a:r>
            <a:r>
              <a:rPr lang="zh-CN" dirty="0" smtClean="0">
                <a:solidFill>
                  <a:schemeClr val="tx1"/>
                </a:solidFill>
                <a:latin typeface="+mn-lt"/>
                <a:ea typeface="+mn-ea"/>
                <a:cs typeface="+mn-cs"/>
              </a:rPr>
              <a:t>、绑定错误</a:t>
            </a:r>
          </a:p>
          <a:p>
            <a:r>
              <a:rPr lang="en-US" dirty="0" smtClean="0">
                <a:solidFill>
                  <a:schemeClr val="tx1"/>
                </a:solidFill>
                <a:latin typeface="+mn-lt"/>
                <a:ea typeface="+mn-ea"/>
                <a:cs typeface="+mn-cs"/>
              </a:rPr>
              <a:t>3</a:t>
            </a:r>
            <a:r>
              <a:rPr lang="zh-CN" dirty="0" smtClean="0">
                <a:solidFill>
                  <a:schemeClr val="tx1"/>
                </a:solidFill>
                <a:latin typeface="+mn-lt"/>
                <a:ea typeface="+mn-ea"/>
                <a:cs typeface="+mn-cs"/>
              </a:rPr>
              <a:t>、不在上网时段</a:t>
            </a:r>
          </a:p>
          <a:p>
            <a:r>
              <a:rPr lang="en-US" dirty="0" smtClean="0">
                <a:solidFill>
                  <a:schemeClr val="tx1"/>
                </a:solidFill>
                <a:latin typeface="+mn-lt"/>
                <a:ea typeface="+mn-ea"/>
                <a:cs typeface="+mn-cs"/>
              </a:rPr>
              <a:t>4</a:t>
            </a:r>
            <a:r>
              <a:rPr lang="zh-CN" dirty="0" smtClean="0">
                <a:solidFill>
                  <a:schemeClr val="tx1"/>
                </a:solidFill>
                <a:latin typeface="+mn-lt"/>
                <a:ea typeface="+mn-ea"/>
                <a:cs typeface="+mn-cs"/>
              </a:rPr>
              <a:t>、状态不正常</a:t>
            </a:r>
            <a:r>
              <a:rPr lang="en-US" dirty="0" smtClean="0">
                <a:solidFill>
                  <a:schemeClr val="tx1"/>
                </a:solidFill>
                <a:latin typeface="+mn-lt"/>
                <a:ea typeface="+mn-ea"/>
                <a:cs typeface="+mn-cs"/>
              </a:rPr>
              <a:t>(</a:t>
            </a:r>
            <a:r>
              <a:rPr lang="zh-CN" dirty="0" smtClean="0">
                <a:solidFill>
                  <a:schemeClr val="tx1"/>
                </a:solidFill>
                <a:latin typeface="+mn-lt"/>
                <a:ea typeface="+mn-ea"/>
                <a:cs typeface="+mn-cs"/>
              </a:rPr>
              <a:t>停机、欠费等非正常状态</a:t>
            </a:r>
            <a:r>
              <a:rPr lang="en-US" dirty="0" smtClean="0">
                <a:solidFill>
                  <a:schemeClr val="tx1"/>
                </a:solidFill>
                <a:latin typeface="+mn-lt"/>
                <a:ea typeface="+mn-ea"/>
                <a:cs typeface="+mn-cs"/>
              </a:rPr>
              <a:t>)</a:t>
            </a:r>
            <a:endParaRPr lang="zh-CN" dirty="0" smtClean="0">
              <a:solidFill>
                <a:schemeClr val="tx1"/>
              </a:solidFill>
              <a:latin typeface="+mn-lt"/>
              <a:ea typeface="+mn-ea"/>
              <a:cs typeface="+mn-cs"/>
            </a:endParaRPr>
          </a:p>
          <a:p>
            <a:r>
              <a:rPr lang="en-US" dirty="0" smtClean="0">
                <a:solidFill>
                  <a:schemeClr val="tx1"/>
                </a:solidFill>
                <a:latin typeface="+mn-lt"/>
                <a:ea typeface="+mn-ea"/>
                <a:cs typeface="+mn-cs"/>
              </a:rPr>
              <a:t>5</a:t>
            </a:r>
            <a:r>
              <a:rPr lang="zh-CN" dirty="0" smtClean="0">
                <a:solidFill>
                  <a:schemeClr val="tx1"/>
                </a:solidFill>
                <a:latin typeface="+mn-lt"/>
                <a:ea typeface="+mn-ea"/>
                <a:cs typeface="+mn-cs"/>
              </a:rPr>
              <a:t>、判断是否吊死</a:t>
            </a:r>
          </a:p>
          <a:p>
            <a:r>
              <a:rPr lang="en-US" dirty="0" smtClean="0">
                <a:solidFill>
                  <a:schemeClr val="tx1"/>
                </a:solidFill>
                <a:latin typeface="+mn-lt"/>
                <a:ea typeface="+mn-ea"/>
                <a:cs typeface="+mn-cs"/>
              </a:rPr>
              <a:t>6</a:t>
            </a:r>
            <a:r>
              <a:rPr lang="zh-CN" dirty="0" smtClean="0">
                <a:solidFill>
                  <a:schemeClr val="tx1"/>
                </a:solidFill>
                <a:latin typeface="+mn-lt"/>
                <a:ea typeface="+mn-ea"/>
                <a:cs typeface="+mn-cs"/>
              </a:rPr>
              <a:t>、密码错误（密码长度限于</a:t>
            </a:r>
            <a:r>
              <a:rPr lang="en-US" dirty="0" smtClean="0">
                <a:solidFill>
                  <a:schemeClr val="tx1"/>
                </a:solidFill>
                <a:latin typeface="+mn-lt"/>
                <a:ea typeface="+mn-ea"/>
                <a:cs typeface="+mn-cs"/>
              </a:rPr>
              <a:t>14</a:t>
            </a:r>
            <a:r>
              <a:rPr lang="zh-CN" dirty="0" smtClean="0">
                <a:solidFill>
                  <a:schemeClr val="tx1"/>
                </a:solidFill>
                <a:latin typeface="+mn-lt"/>
                <a:ea typeface="+mn-ea"/>
                <a:cs typeface="+mn-cs"/>
              </a:rPr>
              <a:t>位及</a:t>
            </a:r>
            <a:r>
              <a:rPr lang="en-US" dirty="0" smtClean="0">
                <a:solidFill>
                  <a:schemeClr val="tx1"/>
                </a:solidFill>
                <a:latin typeface="+mn-lt"/>
                <a:ea typeface="+mn-ea"/>
                <a:cs typeface="+mn-cs"/>
              </a:rPr>
              <a:t>14</a:t>
            </a:r>
            <a:r>
              <a:rPr lang="zh-CN" dirty="0" smtClean="0">
                <a:solidFill>
                  <a:schemeClr val="tx1"/>
                </a:solidFill>
                <a:latin typeface="+mn-lt"/>
                <a:ea typeface="+mn-ea"/>
                <a:cs typeface="+mn-cs"/>
              </a:rPr>
              <a:t>位以下）</a:t>
            </a:r>
          </a:p>
          <a:p>
            <a:pPr>
              <a:buNone/>
            </a:pPr>
            <a:r>
              <a:rPr lang="en-US" dirty="0" smtClean="0">
                <a:solidFill>
                  <a:schemeClr val="tx1"/>
                </a:solidFill>
                <a:latin typeface="+mn-lt"/>
                <a:ea typeface="+mn-ea"/>
                <a:cs typeface="+mn-cs"/>
              </a:rPr>
              <a:t> </a:t>
            </a:r>
            <a:endParaRPr lang="zh-CN" dirty="0" smtClean="0">
              <a:solidFill>
                <a:schemeClr val="tx1"/>
              </a:solidFill>
              <a:latin typeface="+mn-lt"/>
              <a:ea typeface="+mn-ea"/>
              <a:cs typeface="+mn-cs"/>
            </a:endParaRPr>
          </a:p>
          <a:p>
            <a:pPr marL="0" indent="536575">
              <a:buNone/>
            </a:pPr>
            <a:r>
              <a:rPr lang="zh-CN" dirty="0" smtClean="0">
                <a:solidFill>
                  <a:schemeClr val="tx1"/>
                </a:solidFill>
                <a:latin typeface="+mn-lt"/>
                <a:ea typeface="+mn-ea"/>
                <a:cs typeface="+mn-cs"/>
              </a:rPr>
              <a:t>即如果账号同时出现吊死、密码错误和欠费情况下，首先推送欠费页面，费用缴清后，其次推送的是账号吊死页面，清除在线后，如拨号时的密码还是不正确，则才推送密码错误的页面。</a:t>
            </a:r>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7422" y="0"/>
            <a:ext cx="4462216" cy="692150"/>
          </a:xfrm>
        </p:spPr>
        <p:txBody>
          <a:bodyPr/>
          <a:lstStyle/>
          <a:p>
            <a:r>
              <a:rPr lang="en-US" altLang="zh-CN" dirty="0" smtClean="0">
                <a:solidFill>
                  <a:srgbClr val="C00000"/>
                </a:solidFill>
              </a:rPr>
              <a:t>5.4 </a:t>
            </a:r>
            <a:r>
              <a:rPr lang="zh-CN" altLang="en-US" dirty="0" smtClean="0">
                <a:solidFill>
                  <a:srgbClr val="C00000"/>
                </a:solidFill>
              </a:rPr>
              <a:t>各种业务推送页面</a:t>
            </a:r>
            <a:endParaRPr lang="zh-CN" altLang="en-US" dirty="0">
              <a:solidFill>
                <a:srgbClr val="C00000"/>
              </a:solidFill>
            </a:endParaRPr>
          </a:p>
        </p:txBody>
      </p:sp>
      <p:sp>
        <p:nvSpPr>
          <p:cNvPr id="3" name="内容占位符 2"/>
          <p:cNvSpPr>
            <a:spLocks noGrp="1"/>
          </p:cNvSpPr>
          <p:nvPr>
            <p:ph idx="1"/>
          </p:nvPr>
        </p:nvSpPr>
        <p:spPr>
          <a:xfrm>
            <a:off x="428596" y="857232"/>
            <a:ext cx="8229600" cy="374636"/>
          </a:xfrm>
        </p:spPr>
        <p:txBody>
          <a:bodyPr/>
          <a:lstStyle/>
          <a:p>
            <a:r>
              <a:rPr lang="zh-CN" b="1" dirty="0" smtClean="0">
                <a:solidFill>
                  <a:srgbClr val="C00000"/>
                </a:solidFill>
                <a:latin typeface="+mn-lt"/>
                <a:ea typeface="+mn-ea"/>
                <a:cs typeface="+mn-cs"/>
              </a:rPr>
              <a:t>欠费自助页面</a:t>
            </a:r>
          </a:p>
          <a:p>
            <a:endParaRPr lang="zh-CN" altLang="en-US" dirty="0"/>
          </a:p>
        </p:txBody>
      </p:sp>
      <p:pic>
        <p:nvPicPr>
          <p:cNvPr id="4" name="Picture 5"/>
          <p:cNvPicPr/>
          <p:nvPr/>
        </p:nvPicPr>
        <p:blipFill>
          <a:blip r:embed="rId2" cstate="print"/>
          <a:srcRect/>
          <a:stretch>
            <a:fillRect/>
          </a:stretch>
        </p:blipFill>
        <p:spPr bwMode="auto">
          <a:xfrm>
            <a:off x="857224" y="1285860"/>
            <a:ext cx="7215238" cy="435771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prstShdw prst="shdw17" dist="17961" dir="2700000">
            <a:schemeClr val="accent1">
              <a:gamma/>
              <a:shade val="60000"/>
              <a:invGamma/>
            </a:schemeClr>
          </a:prstShdw>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None/>
          <a:tabLst/>
          <a:defRPr kumimoji="0" lang="zh-CN" sz="2800" b="1"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prstShdw prst="shdw17" dist="17961" dir="2700000">
            <a:schemeClr val="accent1">
              <a:gamma/>
              <a:shade val="60000"/>
              <a:invGamma/>
            </a:schemeClr>
          </a:prstShdw>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None/>
          <a:tabLst/>
          <a:defRPr kumimoji="0" lang="zh-CN" sz="2800" b="1"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26973</TotalTime>
  <Words>16320</Words>
  <Application>Microsoft Office PowerPoint</Application>
  <PresentationFormat>全屏显示(4:3)</PresentationFormat>
  <Paragraphs>1112</Paragraphs>
  <Slides>109</Slides>
  <Notes>18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109</vt:i4>
      </vt:variant>
    </vt:vector>
  </HeadingPairs>
  <TitlesOfParts>
    <vt:vector size="112" baseType="lpstr">
      <vt:lpstr>2_默认设计模板</vt:lpstr>
      <vt:lpstr>自定义设计方案</vt:lpstr>
      <vt:lpstr>Adobe Acrobat Document</vt:lpstr>
      <vt:lpstr>幻灯片 1</vt:lpstr>
      <vt:lpstr>目录</vt:lpstr>
      <vt:lpstr>前言 </vt:lpstr>
      <vt:lpstr>1.1 固网AAA平台网络拓扑现状（2012年六期扩容完成后）</vt:lpstr>
      <vt:lpstr>1.2固网AAA平台应用部署现状</vt:lpstr>
      <vt:lpstr>1.2 固网AAA平台应用部署现状</vt:lpstr>
      <vt:lpstr>1.2.1 BIMS系统业务承载现状</vt:lpstr>
      <vt:lpstr>1.2.1WLAN系统业务承载现状（需要更新图）</vt:lpstr>
      <vt:lpstr>1.2.3数字校园业务承载现状（需要更新图）</vt:lpstr>
      <vt:lpstr>1.3固网AAA平台的物理架构</vt:lpstr>
      <vt:lpstr>1.4 固网AAA平台逻辑构架</vt:lpstr>
      <vt:lpstr>1.5  固网AAA平台中心数据库和各RADIUS本地数据库关系</vt:lpstr>
      <vt:lpstr>1.5  固网AAA平台中心数据库和各RADIUS本地数据库关系</vt:lpstr>
      <vt:lpstr>1.6 固网AAA平台各系统的作用</vt:lpstr>
      <vt:lpstr>1.7 Radius简单介绍</vt:lpstr>
      <vt:lpstr>1.7.1  RADIUS 基础（1/2）</vt:lpstr>
      <vt:lpstr>1.7.1 RADIUS 基础（2/2）</vt:lpstr>
      <vt:lpstr>1.7.2 RADIUS数据包格式与结构</vt:lpstr>
      <vt:lpstr>1.7.3 RADIUS 认证（1/2）</vt:lpstr>
      <vt:lpstr>1.7.3 RADIUS 认证（2/2）</vt:lpstr>
      <vt:lpstr>1.7.4 RADIUS 计费（1/2）</vt:lpstr>
      <vt:lpstr>1.7.4 RADIUS 计费（2/2）</vt:lpstr>
      <vt:lpstr>1.7.5 RADIUS 漫游（1/3）</vt:lpstr>
      <vt:lpstr>1.7.5 RADIUS 漫游（2/3）</vt:lpstr>
      <vt:lpstr>1.7.5 RADIUS 漫游（3/3）</vt:lpstr>
      <vt:lpstr>目录</vt:lpstr>
      <vt:lpstr>2.1 认证流程</vt:lpstr>
      <vt:lpstr>2.2 认证判断逻辑</vt:lpstr>
      <vt:lpstr>2.3 BIMS系统其他功能</vt:lpstr>
      <vt:lpstr>2.4 BIMS涉及的接口介绍</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2.5 BIMS与营帐自动工单接口</vt:lpstr>
      <vt:lpstr>2.6 VPDN业务介绍</vt:lpstr>
      <vt:lpstr>2.6 VPDN业务介绍</vt:lpstr>
      <vt:lpstr>2.6 VPDN业务介绍</vt:lpstr>
      <vt:lpstr>2.6 VPDN业务介绍</vt:lpstr>
      <vt:lpstr>2.7 日常维护中常见的问题及解决方法</vt:lpstr>
      <vt:lpstr>2.7 日常维护中常见的问题及解决方法</vt:lpstr>
      <vt:lpstr>2.7 日常维护中常见的问题及解决方法</vt:lpstr>
      <vt:lpstr>2.7 日常维护中常见的问题及解决方法</vt:lpstr>
      <vt:lpstr>2.7 日常维护中常见的问题及解决方法</vt:lpstr>
      <vt:lpstr>2.7 日常维护中常见的问题及解决方法</vt:lpstr>
      <vt:lpstr>2.7 日常维护中常见的问题及解决方法</vt:lpstr>
      <vt:lpstr>2.7 日常维护中常见的问题及解决方法</vt:lpstr>
      <vt:lpstr>2.7 日常维护中常见的问题及解决方法</vt:lpstr>
      <vt:lpstr>目录</vt:lpstr>
      <vt:lpstr>3.1 数字校园系统架构介绍</vt:lpstr>
      <vt:lpstr>3.2  数字校园两类用户介绍</vt:lpstr>
      <vt:lpstr>3.3数字校园网系统对外接口</vt:lpstr>
      <vt:lpstr>3.3数字校园网系统对外接口</vt:lpstr>
      <vt:lpstr>3.3数字校园网系统对外接口</vt:lpstr>
      <vt:lpstr>3.4 数字校园系统的维护及问题排查方法 </vt:lpstr>
      <vt:lpstr>3.4 数字校园系统的维护及问题排查方法 </vt:lpstr>
      <vt:lpstr>3.4 数字校园系统的维护及问题排查方法 </vt:lpstr>
      <vt:lpstr>3.4 数字校园系统的维护及问题排查方法 </vt:lpstr>
      <vt:lpstr>3.4 数字校园系统的维护及问题排查方法 </vt:lpstr>
      <vt:lpstr>目录</vt:lpstr>
      <vt:lpstr>4.1 WLAN认证方式简介 </vt:lpstr>
      <vt:lpstr>4.2 固网WLAN认证过程介绍</vt:lpstr>
      <vt:lpstr>4.2 固网WLAN认证过程介绍</vt:lpstr>
      <vt:lpstr>4.2 固网WLAN认证过程介绍</vt:lpstr>
      <vt:lpstr>4.2 固网WLAN认证过程介绍</vt:lpstr>
      <vt:lpstr>4.3 PORTAL认证方式介绍</vt:lpstr>
      <vt:lpstr>4.3 PORTAL认证方式介绍</vt:lpstr>
      <vt:lpstr>4.3 PORTAL认证方式介绍</vt:lpstr>
      <vt:lpstr>4.3 PORTAL认证方式介绍</vt:lpstr>
      <vt:lpstr>4.4 可以在固网Wlan系统认证的用户类型</vt:lpstr>
      <vt:lpstr>4.5固网WLAN 认证系统对外接口</vt:lpstr>
      <vt:lpstr>4.5固网WLAN 认证系统对外接口</vt:lpstr>
      <vt:lpstr>4.6固网WLAN系统用户密码说明</vt:lpstr>
      <vt:lpstr>4.6固网WLAN系统用户密码说明</vt:lpstr>
      <vt:lpstr>4.7 WLAN portal页面其他安全措施</vt:lpstr>
      <vt:lpstr>4.8 异网用户使用WLAN业务介绍</vt:lpstr>
      <vt:lpstr>4.9 如何录入WLAN IP地址池</vt:lpstr>
      <vt:lpstr>4.10  固网WLAN认证维护常见问题</vt:lpstr>
      <vt:lpstr>4.11  C+W统一认证方式介绍（补充）</vt:lpstr>
      <vt:lpstr>4.11  C+W统一认证方式介绍（补充）</vt:lpstr>
      <vt:lpstr>4.11  C+W统一认证方式介绍（补充）</vt:lpstr>
      <vt:lpstr>4.11  C+W统一认证方式介绍（补充）</vt:lpstr>
      <vt:lpstr>4.11  C+W统一认证方式介绍（补充）</vt:lpstr>
      <vt:lpstr>目录</vt:lpstr>
      <vt:lpstr>5.1 平台功能介绍</vt:lpstr>
      <vt:lpstr>5.1 平台功能介绍</vt:lpstr>
      <vt:lpstr>5.2 认证流程</vt:lpstr>
      <vt:lpstr>5.2 认证流程</vt:lpstr>
      <vt:lpstr>5.3  RADIUS认证逻辑</vt:lpstr>
      <vt:lpstr>5.4 各种业务推送页面</vt:lpstr>
      <vt:lpstr>5.4 各种业务推送页面</vt:lpstr>
      <vt:lpstr>5.4 各种业务推送页面</vt:lpstr>
      <vt:lpstr>5.4 各种业务推送页面</vt:lpstr>
      <vt:lpstr>5.4 各种业务推送页面</vt:lpstr>
      <vt:lpstr>5.4 各种业务推送页面</vt:lpstr>
      <vt:lpstr>5.4 各种业务推送页面</vt:lpstr>
      <vt:lpstr>幻灯片 106</vt:lpstr>
      <vt:lpstr>其他相关说明</vt:lpstr>
      <vt:lpstr>其他相关说明</vt:lpstr>
      <vt:lpstr>幻灯片 109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binhong</dc:creator>
  <cp:lastModifiedBy>binhong</cp:lastModifiedBy>
  <cp:revision>1531</cp:revision>
  <dcterms:created xsi:type="dcterms:W3CDTF">2003-10-16T01:26:13Z</dcterms:created>
  <dcterms:modified xsi:type="dcterms:W3CDTF">2013-08-21T12:42:28Z</dcterms:modified>
</cp:coreProperties>
</file>